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7" r:id="rId2"/>
    <p:sldId id="258" r:id="rId3"/>
    <p:sldId id="260" r:id="rId4"/>
    <p:sldId id="261" r:id="rId5"/>
    <p:sldId id="262" r:id="rId6"/>
    <p:sldId id="263" r:id="rId7"/>
    <p:sldId id="264" r:id="rId8"/>
    <p:sldId id="265" r:id="rId9"/>
    <p:sldId id="266" r:id="rId10"/>
    <p:sldId id="267" r:id="rId11"/>
    <p:sldId id="268" r:id="rId12"/>
    <p:sldId id="270" r:id="rId13"/>
    <p:sldId id="272" r:id="rId14"/>
    <p:sldId id="271" r:id="rId15"/>
    <p:sldId id="273" r:id="rId16"/>
    <p:sldId id="274" r:id="rId17"/>
    <p:sldId id="275" r:id="rId18"/>
    <p:sldId id="276" r:id="rId19"/>
    <p:sldId id="277" r:id="rId20"/>
    <p:sldId id="280" r:id="rId21"/>
    <p:sldId id="281" r:id="rId22"/>
    <p:sldId id="282" r:id="rId23"/>
    <p:sldId id="283" r:id="rId24"/>
    <p:sldId id="284" r:id="rId25"/>
    <p:sldId id="285" r:id="rId26"/>
    <p:sldId id="286" r:id="rId27"/>
    <p:sldId id="278" r:id="rId28"/>
    <p:sldId id="279" r:id="rId29"/>
    <p:sldId id="287" r:id="rId30"/>
    <p:sldId id="292" r:id="rId31"/>
    <p:sldId id="289" r:id="rId32"/>
    <p:sldId id="290" r:id="rId33"/>
    <p:sldId id="293" r:id="rId34"/>
    <p:sldId id="288" r:id="rId35"/>
    <p:sldId id="294" r:id="rId36"/>
    <p:sldId id="295" r:id="rId37"/>
    <p:sldId id="296" r:id="rId38"/>
    <p:sldId id="297" r:id="rId39"/>
    <p:sldId id="298" r:id="rId40"/>
    <p:sldId id="299" r:id="rId41"/>
    <p:sldId id="300" r:id="rId42"/>
    <p:sldId id="301" r:id="rId43"/>
    <p:sldId id="302" r:id="rId44"/>
    <p:sldId id="303" r:id="rId45"/>
    <p:sldId id="25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89" autoAdjust="0"/>
    <p:restoredTop sz="87437" autoAdjust="0"/>
  </p:normalViewPr>
  <p:slideViewPr>
    <p:cSldViewPr snapToGrid="0" snapToObjects="1">
      <p:cViewPr varScale="1">
        <p:scale>
          <a:sx n="63" d="100"/>
          <a:sy n="63" d="100"/>
        </p:scale>
        <p:origin x="-170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F2803-D4B9-6740-AC41-A21D6583AE3B}" type="doc">
      <dgm:prSet loTypeId="urn:microsoft.com/office/officeart/2005/8/layout/hList1" loCatId="" qsTypeId="urn:microsoft.com/office/officeart/2005/8/quickstyle/3D5" qsCatId="3D" csTypeId="urn:microsoft.com/office/officeart/2005/8/colors/accent1_2" csCatId="accent1" phldr="1"/>
      <dgm:spPr/>
      <dgm:t>
        <a:bodyPr/>
        <a:lstStyle/>
        <a:p>
          <a:endParaRPr lang="en-US"/>
        </a:p>
      </dgm:t>
    </dgm:pt>
    <dgm:pt modelId="{102ACB43-2B6A-DC49-B24A-C7719906D78C}">
      <dgm:prSet phldrT="[Text]"/>
      <dgm:spPr/>
      <dgm:t>
        <a:bodyPr/>
        <a:lstStyle/>
        <a:p>
          <a:r>
            <a:rPr lang="en-US" smtClean="0">
              <a:cs typeface="ＭＳ Ｐゴシック" pitchFamily="-110" charset="-128"/>
            </a:rPr>
            <a:t>Examples:</a:t>
          </a:r>
          <a:endParaRPr lang="en-US"/>
        </a:p>
      </dgm:t>
    </dgm:pt>
    <dgm:pt modelId="{FCAD2C39-7021-B746-B4B0-059350D8C9BE}" type="parTrans" cxnId="{4C32A9FB-CC53-A844-BA30-0A79950C6200}">
      <dgm:prSet/>
      <dgm:spPr/>
      <dgm:t>
        <a:bodyPr/>
        <a:lstStyle/>
        <a:p>
          <a:endParaRPr lang="en-US"/>
        </a:p>
      </dgm:t>
    </dgm:pt>
    <dgm:pt modelId="{E53E0C5D-1440-5E49-9F0B-170C89776B2F}" type="sibTrans" cxnId="{4C32A9FB-CC53-A844-BA30-0A79950C6200}">
      <dgm:prSet/>
      <dgm:spPr/>
      <dgm:t>
        <a:bodyPr/>
        <a:lstStyle/>
        <a:p>
          <a:endParaRPr lang="en-US"/>
        </a:p>
      </dgm:t>
    </dgm:pt>
    <dgm:pt modelId="{F2F5A8F9-68D4-474D-AE3D-16F92B9953F3}">
      <dgm:prSet/>
      <dgm:spPr/>
      <dgm:t>
        <a:bodyPr/>
        <a:lstStyle/>
        <a:p>
          <a:r>
            <a:rPr lang="en-US" smtClean="0"/>
            <a:t>A department that operates a local mail relay (MTA)</a:t>
          </a:r>
          <a:endParaRPr lang="en-US" dirty="0" smtClean="0"/>
        </a:p>
      </dgm:t>
    </dgm:pt>
    <dgm:pt modelId="{4BB1F6A7-70D5-D547-BBF3-5D3A8F9CB8B6}" type="parTrans" cxnId="{90893C8E-32CA-8941-BF39-FC202F1B834B}">
      <dgm:prSet/>
      <dgm:spPr/>
      <dgm:t>
        <a:bodyPr/>
        <a:lstStyle/>
        <a:p>
          <a:endParaRPr lang="en-US"/>
        </a:p>
      </dgm:t>
    </dgm:pt>
    <dgm:pt modelId="{89424965-CF2B-1947-AB38-1538861A8F84}" type="sibTrans" cxnId="{90893C8E-32CA-8941-BF39-FC202F1B834B}">
      <dgm:prSet/>
      <dgm:spPr/>
      <dgm:t>
        <a:bodyPr/>
        <a:lstStyle/>
        <a:p>
          <a:endParaRPr lang="en-US"/>
        </a:p>
      </dgm:t>
    </dgm:pt>
    <dgm:pt modelId="{ED2707E2-CD28-4346-8005-25284B72A12E}">
      <dgm:prSet/>
      <dgm:spPr/>
      <dgm:t>
        <a:bodyPr/>
        <a:lstStyle/>
        <a:p>
          <a:r>
            <a:rPr lang="en-US" dirty="0" smtClean="0"/>
            <a:t>An IT department that operates an enterprise mail relay</a:t>
          </a:r>
        </a:p>
      </dgm:t>
    </dgm:pt>
    <dgm:pt modelId="{77058739-3F86-EB4D-8B69-3D68078DAAC4}" type="parTrans" cxnId="{8E2B6DA8-ECDC-5A45-B3CB-10BA7838F25F}">
      <dgm:prSet/>
      <dgm:spPr/>
      <dgm:t>
        <a:bodyPr/>
        <a:lstStyle/>
        <a:p>
          <a:endParaRPr lang="en-US"/>
        </a:p>
      </dgm:t>
    </dgm:pt>
    <dgm:pt modelId="{5350C89B-545B-5C44-877D-25A1BCE91929}" type="sibTrans" cxnId="{8E2B6DA8-ECDC-5A45-B3CB-10BA7838F25F}">
      <dgm:prSet/>
      <dgm:spPr/>
      <dgm:t>
        <a:bodyPr/>
        <a:lstStyle/>
        <a:p>
          <a:endParaRPr lang="en-US"/>
        </a:p>
      </dgm:t>
    </dgm:pt>
    <dgm:pt modelId="{D45DF566-F819-9341-8AEE-B1B1BBE4AACA}">
      <dgm:prSet/>
      <dgm:spPr/>
      <dgm:t>
        <a:bodyPr/>
        <a:lstStyle/>
        <a:p>
          <a:r>
            <a:rPr lang="en-US" dirty="0" smtClean="0"/>
            <a:t>An ISP that operates a public shared e-mail service</a:t>
          </a:r>
        </a:p>
      </dgm:t>
    </dgm:pt>
    <dgm:pt modelId="{CA31A6D9-54F0-B64A-8AA1-7CB2837B0E0C}" type="parTrans" cxnId="{CFE37BFB-679A-A146-BA6A-D85601C986BE}">
      <dgm:prSet/>
      <dgm:spPr/>
      <dgm:t>
        <a:bodyPr/>
        <a:lstStyle/>
        <a:p>
          <a:endParaRPr lang="en-US"/>
        </a:p>
      </dgm:t>
    </dgm:pt>
    <dgm:pt modelId="{B6D52A1D-8866-A742-BB8E-FA0BE5461FAC}" type="sibTrans" cxnId="{CFE37BFB-679A-A146-BA6A-D85601C986BE}">
      <dgm:prSet/>
      <dgm:spPr/>
      <dgm:t>
        <a:bodyPr/>
        <a:lstStyle/>
        <a:p>
          <a:endParaRPr lang="en-US"/>
        </a:p>
      </dgm:t>
    </dgm:pt>
    <dgm:pt modelId="{AE1F58F8-7241-DA4C-B71F-375737E0D33D}" type="pres">
      <dgm:prSet presAssocID="{FD0F2803-D4B9-6740-AC41-A21D6583AE3B}" presName="Name0" presStyleCnt="0">
        <dgm:presLayoutVars>
          <dgm:dir/>
          <dgm:animLvl val="lvl"/>
          <dgm:resizeHandles val="exact"/>
        </dgm:presLayoutVars>
      </dgm:prSet>
      <dgm:spPr/>
      <dgm:t>
        <a:bodyPr/>
        <a:lstStyle/>
        <a:p>
          <a:endParaRPr lang="en-US"/>
        </a:p>
      </dgm:t>
    </dgm:pt>
    <dgm:pt modelId="{4DAF3855-664C-344D-8D33-75E979D29456}" type="pres">
      <dgm:prSet presAssocID="{102ACB43-2B6A-DC49-B24A-C7719906D78C}" presName="composite" presStyleCnt="0"/>
      <dgm:spPr/>
    </dgm:pt>
    <dgm:pt modelId="{9AB93646-7987-AE47-965A-C2D2F55D8AE1}" type="pres">
      <dgm:prSet presAssocID="{102ACB43-2B6A-DC49-B24A-C7719906D78C}" presName="parTx" presStyleLbl="alignNode1" presStyleIdx="0" presStyleCnt="1">
        <dgm:presLayoutVars>
          <dgm:chMax val="0"/>
          <dgm:chPref val="0"/>
          <dgm:bulletEnabled val="1"/>
        </dgm:presLayoutVars>
      </dgm:prSet>
      <dgm:spPr/>
      <dgm:t>
        <a:bodyPr/>
        <a:lstStyle/>
        <a:p>
          <a:endParaRPr lang="en-US"/>
        </a:p>
      </dgm:t>
    </dgm:pt>
    <dgm:pt modelId="{C2E4F576-43D3-ED4F-9C46-C78481BAEEC5}" type="pres">
      <dgm:prSet presAssocID="{102ACB43-2B6A-DC49-B24A-C7719906D78C}" presName="desTx" presStyleLbl="alignAccFollowNode1" presStyleIdx="0" presStyleCnt="1">
        <dgm:presLayoutVars>
          <dgm:bulletEnabled val="1"/>
        </dgm:presLayoutVars>
      </dgm:prSet>
      <dgm:spPr/>
      <dgm:t>
        <a:bodyPr/>
        <a:lstStyle/>
        <a:p>
          <a:endParaRPr lang="en-US"/>
        </a:p>
      </dgm:t>
    </dgm:pt>
  </dgm:ptLst>
  <dgm:cxnLst>
    <dgm:cxn modelId="{8E2B6DA8-ECDC-5A45-B3CB-10BA7838F25F}" srcId="{102ACB43-2B6A-DC49-B24A-C7719906D78C}" destId="{ED2707E2-CD28-4346-8005-25284B72A12E}" srcOrd="1" destOrd="0" parTransId="{77058739-3F86-EB4D-8B69-3D68078DAAC4}" sibTransId="{5350C89B-545B-5C44-877D-25A1BCE91929}"/>
    <dgm:cxn modelId="{39484D05-EF99-B840-A93B-88F54AF69E5D}" type="presOf" srcId="{D45DF566-F819-9341-8AEE-B1B1BBE4AACA}" destId="{C2E4F576-43D3-ED4F-9C46-C78481BAEEC5}" srcOrd="0" destOrd="2" presId="urn:microsoft.com/office/officeart/2005/8/layout/hList1"/>
    <dgm:cxn modelId="{F6B904F6-105E-004E-BDB7-2AF4AA6C1600}" type="presOf" srcId="{FD0F2803-D4B9-6740-AC41-A21D6583AE3B}" destId="{AE1F58F8-7241-DA4C-B71F-375737E0D33D}" srcOrd="0" destOrd="0" presId="urn:microsoft.com/office/officeart/2005/8/layout/hList1"/>
    <dgm:cxn modelId="{458AAE9A-4200-0F45-9D89-C1DBA12EA494}" type="presOf" srcId="{ED2707E2-CD28-4346-8005-25284B72A12E}" destId="{C2E4F576-43D3-ED4F-9C46-C78481BAEEC5}" srcOrd="0" destOrd="1" presId="urn:microsoft.com/office/officeart/2005/8/layout/hList1"/>
    <dgm:cxn modelId="{90893C8E-32CA-8941-BF39-FC202F1B834B}" srcId="{102ACB43-2B6A-DC49-B24A-C7719906D78C}" destId="{F2F5A8F9-68D4-474D-AE3D-16F92B9953F3}" srcOrd="0" destOrd="0" parTransId="{4BB1F6A7-70D5-D547-BBF3-5D3A8F9CB8B6}" sibTransId="{89424965-CF2B-1947-AB38-1538861A8F84}"/>
    <dgm:cxn modelId="{4C32A9FB-CC53-A844-BA30-0A79950C6200}" srcId="{FD0F2803-D4B9-6740-AC41-A21D6583AE3B}" destId="{102ACB43-2B6A-DC49-B24A-C7719906D78C}" srcOrd="0" destOrd="0" parTransId="{FCAD2C39-7021-B746-B4B0-059350D8C9BE}" sibTransId="{E53E0C5D-1440-5E49-9F0B-170C89776B2F}"/>
    <dgm:cxn modelId="{88ED6225-89FC-DC49-B6FB-31D0A1EDAAFB}" type="presOf" srcId="{F2F5A8F9-68D4-474D-AE3D-16F92B9953F3}" destId="{C2E4F576-43D3-ED4F-9C46-C78481BAEEC5}" srcOrd="0" destOrd="0" presId="urn:microsoft.com/office/officeart/2005/8/layout/hList1"/>
    <dgm:cxn modelId="{CFE37BFB-679A-A146-BA6A-D85601C986BE}" srcId="{102ACB43-2B6A-DC49-B24A-C7719906D78C}" destId="{D45DF566-F819-9341-8AEE-B1B1BBE4AACA}" srcOrd="2" destOrd="0" parTransId="{CA31A6D9-54F0-B64A-8AA1-7CB2837B0E0C}" sibTransId="{B6D52A1D-8866-A742-BB8E-FA0BE5461FAC}"/>
    <dgm:cxn modelId="{2556445A-A6B6-B847-A92B-054AFADB3415}" type="presOf" srcId="{102ACB43-2B6A-DC49-B24A-C7719906D78C}" destId="{9AB93646-7987-AE47-965A-C2D2F55D8AE1}" srcOrd="0" destOrd="0" presId="urn:microsoft.com/office/officeart/2005/8/layout/hList1"/>
    <dgm:cxn modelId="{35790098-DDC6-B343-BCB7-75F8B272B8BD}" type="presParOf" srcId="{AE1F58F8-7241-DA4C-B71F-375737E0D33D}" destId="{4DAF3855-664C-344D-8D33-75E979D29456}" srcOrd="0" destOrd="0" presId="urn:microsoft.com/office/officeart/2005/8/layout/hList1"/>
    <dgm:cxn modelId="{648D92E2-4688-5A42-931B-3A6633FCCEEE}" type="presParOf" srcId="{4DAF3855-664C-344D-8D33-75E979D29456}" destId="{9AB93646-7987-AE47-965A-C2D2F55D8AE1}" srcOrd="0" destOrd="0" presId="urn:microsoft.com/office/officeart/2005/8/layout/hList1"/>
    <dgm:cxn modelId="{54EFEB32-3D18-7B4D-9EE5-F3268A9BB788}" type="presParOf" srcId="{4DAF3855-664C-344D-8D33-75E979D29456}" destId="{C2E4F576-43D3-ED4F-9C46-C78481BAEEC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FCB07-F638-214B-9573-AD1A865D5277}" type="doc">
      <dgm:prSet loTypeId="urn:microsoft.com/office/officeart/2005/8/layout/vList6" loCatId="" qsTypeId="urn:microsoft.com/office/officeart/2005/8/quickstyle/simple1" qsCatId="simple" csTypeId="urn:microsoft.com/office/officeart/2005/8/colors/accent1_2" csCatId="accent1"/>
      <dgm:spPr/>
      <dgm:t>
        <a:bodyPr/>
        <a:lstStyle/>
        <a:p>
          <a:endParaRPr lang="en-US"/>
        </a:p>
      </dgm:t>
    </dgm:pt>
    <dgm:pt modelId="{8C1F68E1-8D0A-7D49-99C8-6D089FD39C90}">
      <dgm:prSet/>
      <dgm:spPr/>
      <dgm:t>
        <a:bodyPr/>
        <a:lstStyle/>
        <a:p>
          <a:pPr rtl="0"/>
          <a:r>
            <a:rPr lang="en-US" smtClean="0"/>
            <a:t>Post Office Protocol (POP3)</a:t>
          </a:r>
          <a:endParaRPr lang="en-US"/>
        </a:p>
      </dgm:t>
    </dgm:pt>
    <dgm:pt modelId="{319BDB24-513A-BB49-8927-1F8F7727FB27}" type="parTrans" cxnId="{7627D0CB-E168-5C45-98E6-7838E5D08E03}">
      <dgm:prSet/>
      <dgm:spPr/>
      <dgm:t>
        <a:bodyPr/>
        <a:lstStyle/>
        <a:p>
          <a:endParaRPr lang="en-US"/>
        </a:p>
      </dgm:t>
    </dgm:pt>
    <dgm:pt modelId="{11046D8E-6FA5-8840-A307-BDB52769AB68}" type="sibTrans" cxnId="{7627D0CB-E168-5C45-98E6-7838E5D08E03}">
      <dgm:prSet/>
      <dgm:spPr/>
      <dgm:t>
        <a:bodyPr/>
        <a:lstStyle/>
        <a:p>
          <a:endParaRPr lang="en-US"/>
        </a:p>
      </dgm:t>
    </dgm:pt>
    <dgm:pt modelId="{92DBA66C-A206-B944-90D9-750239B0A52F}">
      <dgm:prSet/>
      <dgm:spPr/>
      <dgm:t>
        <a:bodyPr/>
        <a:lstStyle/>
        <a:p>
          <a:pPr rtl="0"/>
          <a:r>
            <a:rPr lang="en-US" smtClean="0"/>
            <a:t>Allows an e-mail client to download an e-mail from an e-mail server</a:t>
          </a:r>
          <a:endParaRPr lang="en-US"/>
        </a:p>
      </dgm:t>
    </dgm:pt>
    <dgm:pt modelId="{8D8275C3-FBEA-4941-BC0E-F88FD84101A2}" type="parTrans" cxnId="{9DD2A743-A7D6-AB42-8BAC-3566339705A1}">
      <dgm:prSet/>
      <dgm:spPr/>
      <dgm:t>
        <a:bodyPr/>
        <a:lstStyle/>
        <a:p>
          <a:endParaRPr lang="en-US"/>
        </a:p>
      </dgm:t>
    </dgm:pt>
    <dgm:pt modelId="{26CDD539-E5EB-234D-91E8-69658F09B80C}" type="sibTrans" cxnId="{9DD2A743-A7D6-AB42-8BAC-3566339705A1}">
      <dgm:prSet/>
      <dgm:spPr/>
      <dgm:t>
        <a:bodyPr/>
        <a:lstStyle/>
        <a:p>
          <a:endParaRPr lang="en-US"/>
        </a:p>
      </dgm:t>
    </dgm:pt>
    <dgm:pt modelId="{DADCEFBB-6E10-304C-A105-5C3E2D266844}">
      <dgm:prSet/>
      <dgm:spPr/>
      <dgm:t>
        <a:bodyPr/>
        <a:lstStyle/>
        <a:p>
          <a:pPr rtl="0"/>
          <a:r>
            <a:rPr lang="en-US" smtClean="0"/>
            <a:t>Connects via TCP/IP to the server</a:t>
          </a:r>
          <a:endParaRPr lang="en-US"/>
        </a:p>
      </dgm:t>
    </dgm:pt>
    <dgm:pt modelId="{D392E6D1-E69E-F74F-8421-F775D77F388A}" type="parTrans" cxnId="{E6865444-E593-F548-9CF9-EE8C89B2DD79}">
      <dgm:prSet/>
      <dgm:spPr/>
      <dgm:t>
        <a:bodyPr/>
        <a:lstStyle/>
        <a:p>
          <a:endParaRPr lang="en-US"/>
        </a:p>
      </dgm:t>
    </dgm:pt>
    <dgm:pt modelId="{C61BB696-E867-B445-982D-6B0713C1ECE9}" type="sibTrans" cxnId="{E6865444-E593-F548-9CF9-EE8C89B2DD79}">
      <dgm:prSet/>
      <dgm:spPr/>
      <dgm:t>
        <a:bodyPr/>
        <a:lstStyle/>
        <a:p>
          <a:endParaRPr lang="en-US"/>
        </a:p>
      </dgm:t>
    </dgm:pt>
    <dgm:pt modelId="{6CCA0C60-3706-6249-B26B-5D74785C2D61}">
      <dgm:prSet/>
      <dgm:spPr/>
      <dgm:t>
        <a:bodyPr/>
        <a:lstStyle/>
        <a:p>
          <a:pPr rtl="0"/>
          <a:r>
            <a:rPr lang="en-US" smtClean="0"/>
            <a:t>Internet Mail Access Protocol (IMAP)</a:t>
          </a:r>
          <a:endParaRPr lang="en-US"/>
        </a:p>
      </dgm:t>
    </dgm:pt>
    <dgm:pt modelId="{32B76B4D-6AC2-7546-B7A8-A02936882BFF}" type="parTrans" cxnId="{EBDFBAEF-464B-7A40-8D48-4B4FDB350574}">
      <dgm:prSet/>
      <dgm:spPr/>
      <dgm:t>
        <a:bodyPr/>
        <a:lstStyle/>
        <a:p>
          <a:endParaRPr lang="en-US"/>
        </a:p>
      </dgm:t>
    </dgm:pt>
    <dgm:pt modelId="{2BCC0D1D-DBA8-A941-BA08-B53E6C1F58F0}" type="sibTrans" cxnId="{EBDFBAEF-464B-7A40-8D48-4B4FDB350574}">
      <dgm:prSet/>
      <dgm:spPr/>
      <dgm:t>
        <a:bodyPr/>
        <a:lstStyle/>
        <a:p>
          <a:endParaRPr lang="en-US"/>
        </a:p>
      </dgm:t>
    </dgm:pt>
    <dgm:pt modelId="{45B81656-447F-204D-91C8-E8008E06EBDC}">
      <dgm:prSet/>
      <dgm:spPr/>
      <dgm:t>
        <a:bodyPr/>
        <a:lstStyle/>
        <a:p>
          <a:pPr rtl="0"/>
          <a:r>
            <a:rPr lang="en-US" smtClean="0"/>
            <a:t>Provides stronger authentication than POP3 and provides other functions not supported by POP3</a:t>
          </a:r>
          <a:endParaRPr lang="en-US"/>
        </a:p>
      </dgm:t>
    </dgm:pt>
    <dgm:pt modelId="{A7C3710C-6D3C-644B-86F2-9279EF7A741D}" type="parTrans" cxnId="{1D36C8B9-331B-274A-B23D-E9A2551751D7}">
      <dgm:prSet/>
      <dgm:spPr/>
      <dgm:t>
        <a:bodyPr/>
        <a:lstStyle/>
        <a:p>
          <a:endParaRPr lang="en-US"/>
        </a:p>
      </dgm:t>
    </dgm:pt>
    <dgm:pt modelId="{3E8C0867-99A3-FA42-A9A3-027407E5A6A6}" type="sibTrans" cxnId="{1D36C8B9-331B-274A-B23D-E9A2551751D7}">
      <dgm:prSet/>
      <dgm:spPr/>
      <dgm:t>
        <a:bodyPr/>
        <a:lstStyle/>
        <a:p>
          <a:endParaRPr lang="en-US"/>
        </a:p>
      </dgm:t>
    </dgm:pt>
    <dgm:pt modelId="{322184F5-03AA-1540-8BC5-42AD4DAAF436}">
      <dgm:prSet/>
      <dgm:spPr/>
      <dgm:t>
        <a:bodyPr/>
        <a:lstStyle/>
        <a:p>
          <a:pPr rtl="0"/>
          <a:r>
            <a:rPr lang="en-US" smtClean="0"/>
            <a:t>Simple Mail Transfer Protocol (SMTP)</a:t>
          </a:r>
          <a:endParaRPr lang="en-US"/>
        </a:p>
      </dgm:t>
    </dgm:pt>
    <dgm:pt modelId="{82D727CF-E625-A645-8621-7DC0FE440F8A}" type="parTrans" cxnId="{D9B60A0D-1A8F-6146-BE0B-80A2A536DCD9}">
      <dgm:prSet/>
      <dgm:spPr/>
      <dgm:t>
        <a:bodyPr/>
        <a:lstStyle/>
        <a:p>
          <a:endParaRPr lang="en-US"/>
        </a:p>
      </dgm:t>
    </dgm:pt>
    <dgm:pt modelId="{06C2FEF5-22A5-1A41-BB40-9AF674F3FDBB}" type="sibTrans" cxnId="{D9B60A0D-1A8F-6146-BE0B-80A2A536DCD9}">
      <dgm:prSet/>
      <dgm:spPr/>
      <dgm:t>
        <a:bodyPr/>
        <a:lstStyle/>
        <a:p>
          <a:endParaRPr lang="en-US"/>
        </a:p>
      </dgm:t>
    </dgm:pt>
    <dgm:pt modelId="{02A46D1B-5AB8-8447-A6C9-0BABA9E8067A}">
      <dgm:prSet/>
      <dgm:spPr/>
      <dgm:t>
        <a:bodyPr/>
        <a:lstStyle/>
        <a:p>
          <a:pPr rtl="0"/>
          <a:r>
            <a:rPr lang="en-US" smtClean="0"/>
            <a:t>Protocol used for transfer of mail from a user agent to an MTA and from one MTA to another</a:t>
          </a:r>
          <a:endParaRPr lang="en-US"/>
        </a:p>
      </dgm:t>
    </dgm:pt>
    <dgm:pt modelId="{C9E9C022-3B9F-1546-84C7-53B8429BE84F}" type="parTrans" cxnId="{CC3DDBE4-B0E0-7241-B235-745C0722C411}">
      <dgm:prSet/>
      <dgm:spPr/>
      <dgm:t>
        <a:bodyPr/>
        <a:lstStyle/>
        <a:p>
          <a:endParaRPr lang="en-US"/>
        </a:p>
      </dgm:t>
    </dgm:pt>
    <dgm:pt modelId="{42E1FA67-50EB-DA46-871D-9ACD290E0EE0}" type="sibTrans" cxnId="{CC3DDBE4-B0E0-7241-B235-745C0722C411}">
      <dgm:prSet/>
      <dgm:spPr/>
      <dgm:t>
        <a:bodyPr/>
        <a:lstStyle/>
        <a:p>
          <a:endParaRPr lang="en-US"/>
        </a:p>
      </dgm:t>
    </dgm:pt>
    <dgm:pt modelId="{7E145C5E-9951-E844-B3DE-8ED342E877BD}">
      <dgm:prSet/>
      <dgm:spPr/>
      <dgm:t>
        <a:bodyPr/>
        <a:lstStyle/>
        <a:p>
          <a:pPr rtl="0"/>
          <a:r>
            <a:rPr lang="en-US" smtClean="0"/>
            <a:t>Multipurpose Internet Mail Extensions (MIME)</a:t>
          </a:r>
          <a:endParaRPr lang="en-US"/>
        </a:p>
      </dgm:t>
    </dgm:pt>
    <dgm:pt modelId="{BD24D8AC-7982-F14F-AB65-D2C4B0503686}" type="parTrans" cxnId="{5F192EAF-9024-1C4F-9D7B-45A1350D3698}">
      <dgm:prSet/>
      <dgm:spPr/>
      <dgm:t>
        <a:bodyPr/>
        <a:lstStyle/>
        <a:p>
          <a:endParaRPr lang="en-US"/>
        </a:p>
      </dgm:t>
    </dgm:pt>
    <dgm:pt modelId="{E6334282-7F02-554C-B07B-0D4B32C93F2C}" type="sibTrans" cxnId="{5F192EAF-9024-1C4F-9D7B-45A1350D3698}">
      <dgm:prSet/>
      <dgm:spPr/>
      <dgm:t>
        <a:bodyPr/>
        <a:lstStyle/>
        <a:p>
          <a:endParaRPr lang="en-US"/>
        </a:p>
      </dgm:t>
    </dgm:pt>
    <dgm:pt modelId="{A4A69B56-E5F9-3B4F-A62D-49043F1FBE46}">
      <dgm:prSet/>
      <dgm:spPr/>
      <dgm:t>
        <a:bodyPr/>
        <a:lstStyle/>
        <a:p>
          <a:pPr rtl="0"/>
          <a:r>
            <a:rPr lang="en-US" smtClean="0"/>
            <a:t>Supplements SMTP and allows the encapsulation of multimedia messages inside of a standard SMTP message</a:t>
          </a:r>
          <a:endParaRPr lang="en-US"/>
        </a:p>
      </dgm:t>
    </dgm:pt>
    <dgm:pt modelId="{6F130CD1-5219-2F48-808D-70D46EB2D2DB}" type="parTrans" cxnId="{4EEF3994-ED97-2347-BF19-3728265DD5D5}">
      <dgm:prSet/>
      <dgm:spPr/>
      <dgm:t>
        <a:bodyPr/>
        <a:lstStyle/>
        <a:p>
          <a:endParaRPr lang="en-US"/>
        </a:p>
      </dgm:t>
    </dgm:pt>
    <dgm:pt modelId="{47988031-7C9B-294A-94B6-E9D644F61421}" type="sibTrans" cxnId="{4EEF3994-ED97-2347-BF19-3728265DD5D5}">
      <dgm:prSet/>
      <dgm:spPr/>
      <dgm:t>
        <a:bodyPr/>
        <a:lstStyle/>
        <a:p>
          <a:endParaRPr lang="en-US"/>
        </a:p>
      </dgm:t>
    </dgm:pt>
    <dgm:pt modelId="{39E07944-4462-4744-B8E5-C1246F05A082}" type="pres">
      <dgm:prSet presAssocID="{24DFCB07-F638-214B-9573-AD1A865D5277}" presName="Name0" presStyleCnt="0">
        <dgm:presLayoutVars>
          <dgm:dir/>
          <dgm:animLvl val="lvl"/>
          <dgm:resizeHandles/>
        </dgm:presLayoutVars>
      </dgm:prSet>
      <dgm:spPr/>
      <dgm:t>
        <a:bodyPr/>
        <a:lstStyle/>
        <a:p>
          <a:endParaRPr lang="en-US"/>
        </a:p>
      </dgm:t>
    </dgm:pt>
    <dgm:pt modelId="{401DC047-663F-F34A-B212-0CB1391B04E2}" type="pres">
      <dgm:prSet presAssocID="{8C1F68E1-8D0A-7D49-99C8-6D089FD39C90}" presName="linNode" presStyleCnt="0"/>
      <dgm:spPr/>
    </dgm:pt>
    <dgm:pt modelId="{3A5F25E3-AC4D-0F4A-B484-80F8FCD9384A}" type="pres">
      <dgm:prSet presAssocID="{8C1F68E1-8D0A-7D49-99C8-6D089FD39C90}" presName="parentShp" presStyleLbl="node1" presStyleIdx="0" presStyleCnt="4">
        <dgm:presLayoutVars>
          <dgm:bulletEnabled val="1"/>
        </dgm:presLayoutVars>
      </dgm:prSet>
      <dgm:spPr/>
      <dgm:t>
        <a:bodyPr/>
        <a:lstStyle/>
        <a:p>
          <a:endParaRPr lang="en-US"/>
        </a:p>
      </dgm:t>
    </dgm:pt>
    <dgm:pt modelId="{CC9C36A7-8904-6D43-A181-4CF2CBCD4225}" type="pres">
      <dgm:prSet presAssocID="{8C1F68E1-8D0A-7D49-99C8-6D089FD39C90}" presName="childShp" presStyleLbl="bgAccFollowNode1" presStyleIdx="0" presStyleCnt="4">
        <dgm:presLayoutVars>
          <dgm:bulletEnabled val="1"/>
        </dgm:presLayoutVars>
      </dgm:prSet>
      <dgm:spPr/>
      <dgm:t>
        <a:bodyPr/>
        <a:lstStyle/>
        <a:p>
          <a:endParaRPr lang="en-US"/>
        </a:p>
      </dgm:t>
    </dgm:pt>
    <dgm:pt modelId="{B6CFF688-DDF7-4543-9B0E-5A6D1C9E80F2}" type="pres">
      <dgm:prSet presAssocID="{11046D8E-6FA5-8840-A307-BDB52769AB68}" presName="spacing" presStyleCnt="0"/>
      <dgm:spPr/>
    </dgm:pt>
    <dgm:pt modelId="{72BD4D2D-CB07-FD4A-82E6-6FFEC47EFFE3}" type="pres">
      <dgm:prSet presAssocID="{6CCA0C60-3706-6249-B26B-5D74785C2D61}" presName="linNode" presStyleCnt="0"/>
      <dgm:spPr/>
    </dgm:pt>
    <dgm:pt modelId="{1C633010-C972-CA40-A9F6-B74B3308F1B6}" type="pres">
      <dgm:prSet presAssocID="{6CCA0C60-3706-6249-B26B-5D74785C2D61}" presName="parentShp" presStyleLbl="node1" presStyleIdx="1" presStyleCnt="4">
        <dgm:presLayoutVars>
          <dgm:bulletEnabled val="1"/>
        </dgm:presLayoutVars>
      </dgm:prSet>
      <dgm:spPr/>
      <dgm:t>
        <a:bodyPr/>
        <a:lstStyle/>
        <a:p>
          <a:endParaRPr lang="en-US"/>
        </a:p>
      </dgm:t>
    </dgm:pt>
    <dgm:pt modelId="{CF7A8D94-6311-AE4F-AE68-9BE1B115A753}" type="pres">
      <dgm:prSet presAssocID="{6CCA0C60-3706-6249-B26B-5D74785C2D61}" presName="childShp" presStyleLbl="bgAccFollowNode1" presStyleIdx="1" presStyleCnt="4">
        <dgm:presLayoutVars>
          <dgm:bulletEnabled val="1"/>
        </dgm:presLayoutVars>
      </dgm:prSet>
      <dgm:spPr/>
      <dgm:t>
        <a:bodyPr/>
        <a:lstStyle/>
        <a:p>
          <a:endParaRPr lang="en-US"/>
        </a:p>
      </dgm:t>
    </dgm:pt>
    <dgm:pt modelId="{C6533ED2-F7F5-9D4B-88A4-E094FC78DEAC}" type="pres">
      <dgm:prSet presAssocID="{2BCC0D1D-DBA8-A941-BA08-B53E6C1F58F0}" presName="spacing" presStyleCnt="0"/>
      <dgm:spPr/>
    </dgm:pt>
    <dgm:pt modelId="{A2916385-A6B5-5241-BE2E-B1A8242B0F10}" type="pres">
      <dgm:prSet presAssocID="{322184F5-03AA-1540-8BC5-42AD4DAAF436}" presName="linNode" presStyleCnt="0"/>
      <dgm:spPr/>
    </dgm:pt>
    <dgm:pt modelId="{4401342B-79C2-1B42-ACB2-73E1B93BF4CB}" type="pres">
      <dgm:prSet presAssocID="{322184F5-03AA-1540-8BC5-42AD4DAAF436}" presName="parentShp" presStyleLbl="node1" presStyleIdx="2" presStyleCnt="4">
        <dgm:presLayoutVars>
          <dgm:bulletEnabled val="1"/>
        </dgm:presLayoutVars>
      </dgm:prSet>
      <dgm:spPr/>
      <dgm:t>
        <a:bodyPr/>
        <a:lstStyle/>
        <a:p>
          <a:endParaRPr lang="en-US"/>
        </a:p>
      </dgm:t>
    </dgm:pt>
    <dgm:pt modelId="{0A7A994D-9F7B-404B-A679-FF5E97CECEC5}" type="pres">
      <dgm:prSet presAssocID="{322184F5-03AA-1540-8BC5-42AD4DAAF436}" presName="childShp" presStyleLbl="bgAccFollowNode1" presStyleIdx="2" presStyleCnt="4">
        <dgm:presLayoutVars>
          <dgm:bulletEnabled val="1"/>
        </dgm:presLayoutVars>
      </dgm:prSet>
      <dgm:spPr/>
      <dgm:t>
        <a:bodyPr/>
        <a:lstStyle/>
        <a:p>
          <a:endParaRPr lang="en-US"/>
        </a:p>
      </dgm:t>
    </dgm:pt>
    <dgm:pt modelId="{A7EBB4C9-E4BF-DB44-A7BB-DD58751CADDC}" type="pres">
      <dgm:prSet presAssocID="{06C2FEF5-22A5-1A41-BB40-9AF674F3FDBB}" presName="spacing" presStyleCnt="0"/>
      <dgm:spPr/>
    </dgm:pt>
    <dgm:pt modelId="{12B84CC8-4AC8-404C-82C3-E91AE3CC0C5C}" type="pres">
      <dgm:prSet presAssocID="{7E145C5E-9951-E844-B3DE-8ED342E877BD}" presName="linNode" presStyleCnt="0"/>
      <dgm:spPr/>
    </dgm:pt>
    <dgm:pt modelId="{EACA5CF8-6B4F-CC4D-93EC-32E9AC19BC37}" type="pres">
      <dgm:prSet presAssocID="{7E145C5E-9951-E844-B3DE-8ED342E877BD}" presName="parentShp" presStyleLbl="node1" presStyleIdx="3" presStyleCnt="4">
        <dgm:presLayoutVars>
          <dgm:bulletEnabled val="1"/>
        </dgm:presLayoutVars>
      </dgm:prSet>
      <dgm:spPr/>
      <dgm:t>
        <a:bodyPr/>
        <a:lstStyle/>
        <a:p>
          <a:endParaRPr lang="en-US"/>
        </a:p>
      </dgm:t>
    </dgm:pt>
    <dgm:pt modelId="{237D920A-03E9-F74E-A97F-94FD2F3E3313}" type="pres">
      <dgm:prSet presAssocID="{7E145C5E-9951-E844-B3DE-8ED342E877BD}" presName="childShp" presStyleLbl="bgAccFollowNode1" presStyleIdx="3" presStyleCnt="4">
        <dgm:presLayoutVars>
          <dgm:bulletEnabled val="1"/>
        </dgm:presLayoutVars>
      </dgm:prSet>
      <dgm:spPr/>
      <dgm:t>
        <a:bodyPr/>
        <a:lstStyle/>
        <a:p>
          <a:endParaRPr lang="en-US"/>
        </a:p>
      </dgm:t>
    </dgm:pt>
  </dgm:ptLst>
  <dgm:cxnLst>
    <dgm:cxn modelId="{0AAA8F6B-68DE-C541-898B-4BFA0A92FD31}" type="presOf" srcId="{DADCEFBB-6E10-304C-A105-5C3E2D266844}" destId="{CC9C36A7-8904-6D43-A181-4CF2CBCD4225}" srcOrd="0" destOrd="1" presId="urn:microsoft.com/office/officeart/2005/8/layout/vList6"/>
    <dgm:cxn modelId="{C52A0D4A-C655-4F4B-8FD3-9C8FA7590DF3}" type="presOf" srcId="{45B81656-447F-204D-91C8-E8008E06EBDC}" destId="{CF7A8D94-6311-AE4F-AE68-9BE1B115A753}" srcOrd="0" destOrd="0" presId="urn:microsoft.com/office/officeart/2005/8/layout/vList6"/>
    <dgm:cxn modelId="{1D36C8B9-331B-274A-B23D-E9A2551751D7}" srcId="{6CCA0C60-3706-6249-B26B-5D74785C2D61}" destId="{45B81656-447F-204D-91C8-E8008E06EBDC}" srcOrd="0" destOrd="0" parTransId="{A7C3710C-6D3C-644B-86F2-9279EF7A741D}" sibTransId="{3E8C0867-99A3-FA42-A9A3-027407E5A6A6}"/>
    <dgm:cxn modelId="{D9B60A0D-1A8F-6146-BE0B-80A2A536DCD9}" srcId="{24DFCB07-F638-214B-9573-AD1A865D5277}" destId="{322184F5-03AA-1540-8BC5-42AD4DAAF436}" srcOrd="2" destOrd="0" parTransId="{82D727CF-E625-A645-8621-7DC0FE440F8A}" sibTransId="{06C2FEF5-22A5-1A41-BB40-9AF674F3FDBB}"/>
    <dgm:cxn modelId="{CC3DDBE4-B0E0-7241-B235-745C0722C411}" srcId="{322184F5-03AA-1540-8BC5-42AD4DAAF436}" destId="{02A46D1B-5AB8-8447-A6C9-0BABA9E8067A}" srcOrd="0" destOrd="0" parTransId="{C9E9C022-3B9F-1546-84C7-53B8429BE84F}" sibTransId="{42E1FA67-50EB-DA46-871D-9ACD290E0EE0}"/>
    <dgm:cxn modelId="{65BB5AA2-A2D1-8942-87FA-936A64DB7D0E}" type="presOf" srcId="{8C1F68E1-8D0A-7D49-99C8-6D089FD39C90}" destId="{3A5F25E3-AC4D-0F4A-B484-80F8FCD9384A}" srcOrd="0" destOrd="0" presId="urn:microsoft.com/office/officeart/2005/8/layout/vList6"/>
    <dgm:cxn modelId="{DF3F727B-B2D2-7F4A-AEA4-5AA42BE29381}" type="presOf" srcId="{A4A69B56-E5F9-3B4F-A62D-49043F1FBE46}" destId="{237D920A-03E9-F74E-A97F-94FD2F3E3313}" srcOrd="0" destOrd="0" presId="urn:microsoft.com/office/officeart/2005/8/layout/vList6"/>
    <dgm:cxn modelId="{F1AFCCA0-4207-D849-8117-1524452309C3}" type="presOf" srcId="{322184F5-03AA-1540-8BC5-42AD4DAAF436}" destId="{4401342B-79C2-1B42-ACB2-73E1B93BF4CB}" srcOrd="0" destOrd="0" presId="urn:microsoft.com/office/officeart/2005/8/layout/vList6"/>
    <dgm:cxn modelId="{5F192EAF-9024-1C4F-9D7B-45A1350D3698}" srcId="{24DFCB07-F638-214B-9573-AD1A865D5277}" destId="{7E145C5E-9951-E844-B3DE-8ED342E877BD}" srcOrd="3" destOrd="0" parTransId="{BD24D8AC-7982-F14F-AB65-D2C4B0503686}" sibTransId="{E6334282-7F02-554C-B07B-0D4B32C93F2C}"/>
    <dgm:cxn modelId="{FB911149-8AF9-A54E-BCB0-C2EDA27826A1}" type="presOf" srcId="{6CCA0C60-3706-6249-B26B-5D74785C2D61}" destId="{1C633010-C972-CA40-A9F6-B74B3308F1B6}" srcOrd="0" destOrd="0" presId="urn:microsoft.com/office/officeart/2005/8/layout/vList6"/>
    <dgm:cxn modelId="{3FCA6B83-AD46-E74E-B8A2-4DDD4F2F19EB}" type="presOf" srcId="{02A46D1B-5AB8-8447-A6C9-0BABA9E8067A}" destId="{0A7A994D-9F7B-404B-A679-FF5E97CECEC5}" srcOrd="0" destOrd="0" presId="urn:microsoft.com/office/officeart/2005/8/layout/vList6"/>
    <dgm:cxn modelId="{E6865444-E593-F548-9CF9-EE8C89B2DD79}" srcId="{8C1F68E1-8D0A-7D49-99C8-6D089FD39C90}" destId="{DADCEFBB-6E10-304C-A105-5C3E2D266844}" srcOrd="1" destOrd="0" parTransId="{D392E6D1-E69E-F74F-8421-F775D77F388A}" sibTransId="{C61BB696-E867-B445-982D-6B0713C1ECE9}"/>
    <dgm:cxn modelId="{2612B389-FB66-E144-AC98-D9A3EF5AB2BB}" type="presOf" srcId="{7E145C5E-9951-E844-B3DE-8ED342E877BD}" destId="{EACA5CF8-6B4F-CC4D-93EC-32E9AC19BC37}" srcOrd="0" destOrd="0" presId="urn:microsoft.com/office/officeart/2005/8/layout/vList6"/>
    <dgm:cxn modelId="{9EC31DDF-DCC1-4747-94B7-E57C0DA6A688}" type="presOf" srcId="{24DFCB07-F638-214B-9573-AD1A865D5277}" destId="{39E07944-4462-4744-B8E5-C1246F05A082}" srcOrd="0" destOrd="0" presId="urn:microsoft.com/office/officeart/2005/8/layout/vList6"/>
    <dgm:cxn modelId="{5214D101-FCDD-4D42-927F-7D43A1471552}" type="presOf" srcId="{92DBA66C-A206-B944-90D9-750239B0A52F}" destId="{CC9C36A7-8904-6D43-A181-4CF2CBCD4225}" srcOrd="0" destOrd="0" presId="urn:microsoft.com/office/officeart/2005/8/layout/vList6"/>
    <dgm:cxn modelId="{EBDFBAEF-464B-7A40-8D48-4B4FDB350574}" srcId="{24DFCB07-F638-214B-9573-AD1A865D5277}" destId="{6CCA0C60-3706-6249-B26B-5D74785C2D61}" srcOrd="1" destOrd="0" parTransId="{32B76B4D-6AC2-7546-B7A8-A02936882BFF}" sibTransId="{2BCC0D1D-DBA8-A941-BA08-B53E6C1F58F0}"/>
    <dgm:cxn modelId="{9DD2A743-A7D6-AB42-8BAC-3566339705A1}" srcId="{8C1F68E1-8D0A-7D49-99C8-6D089FD39C90}" destId="{92DBA66C-A206-B944-90D9-750239B0A52F}" srcOrd="0" destOrd="0" parTransId="{8D8275C3-FBEA-4941-BC0E-F88FD84101A2}" sibTransId="{26CDD539-E5EB-234D-91E8-69658F09B80C}"/>
    <dgm:cxn modelId="{7627D0CB-E168-5C45-98E6-7838E5D08E03}" srcId="{24DFCB07-F638-214B-9573-AD1A865D5277}" destId="{8C1F68E1-8D0A-7D49-99C8-6D089FD39C90}" srcOrd="0" destOrd="0" parTransId="{319BDB24-513A-BB49-8927-1F8F7727FB27}" sibTransId="{11046D8E-6FA5-8840-A307-BDB52769AB68}"/>
    <dgm:cxn modelId="{4EEF3994-ED97-2347-BF19-3728265DD5D5}" srcId="{7E145C5E-9951-E844-B3DE-8ED342E877BD}" destId="{A4A69B56-E5F9-3B4F-A62D-49043F1FBE46}" srcOrd="0" destOrd="0" parTransId="{6F130CD1-5219-2F48-808D-70D46EB2D2DB}" sibTransId="{47988031-7C9B-294A-94B6-E9D644F61421}"/>
    <dgm:cxn modelId="{74681A35-EE1C-6C4C-996D-9A79C7FF9D09}" type="presParOf" srcId="{39E07944-4462-4744-B8E5-C1246F05A082}" destId="{401DC047-663F-F34A-B212-0CB1391B04E2}" srcOrd="0" destOrd="0" presId="urn:microsoft.com/office/officeart/2005/8/layout/vList6"/>
    <dgm:cxn modelId="{C04D4F21-8A95-A448-B200-56A030888B62}" type="presParOf" srcId="{401DC047-663F-F34A-B212-0CB1391B04E2}" destId="{3A5F25E3-AC4D-0F4A-B484-80F8FCD9384A}" srcOrd="0" destOrd="0" presId="urn:microsoft.com/office/officeart/2005/8/layout/vList6"/>
    <dgm:cxn modelId="{AD7C57DC-5F39-D249-AF4F-2FA1307BFA13}" type="presParOf" srcId="{401DC047-663F-F34A-B212-0CB1391B04E2}" destId="{CC9C36A7-8904-6D43-A181-4CF2CBCD4225}" srcOrd="1" destOrd="0" presId="urn:microsoft.com/office/officeart/2005/8/layout/vList6"/>
    <dgm:cxn modelId="{B3E07AAD-4B1C-4A4E-BEAA-1A941E826978}" type="presParOf" srcId="{39E07944-4462-4744-B8E5-C1246F05A082}" destId="{B6CFF688-DDF7-4543-9B0E-5A6D1C9E80F2}" srcOrd="1" destOrd="0" presId="urn:microsoft.com/office/officeart/2005/8/layout/vList6"/>
    <dgm:cxn modelId="{3CF0C65D-3752-E344-9B1C-734B0D2539ED}" type="presParOf" srcId="{39E07944-4462-4744-B8E5-C1246F05A082}" destId="{72BD4D2D-CB07-FD4A-82E6-6FFEC47EFFE3}" srcOrd="2" destOrd="0" presId="urn:microsoft.com/office/officeart/2005/8/layout/vList6"/>
    <dgm:cxn modelId="{FFF27FF7-3CCE-684F-93A0-0F238F0A0E47}" type="presParOf" srcId="{72BD4D2D-CB07-FD4A-82E6-6FFEC47EFFE3}" destId="{1C633010-C972-CA40-A9F6-B74B3308F1B6}" srcOrd="0" destOrd="0" presId="urn:microsoft.com/office/officeart/2005/8/layout/vList6"/>
    <dgm:cxn modelId="{E93BABF5-FB48-C449-8C4B-825909C28385}" type="presParOf" srcId="{72BD4D2D-CB07-FD4A-82E6-6FFEC47EFFE3}" destId="{CF7A8D94-6311-AE4F-AE68-9BE1B115A753}" srcOrd="1" destOrd="0" presId="urn:microsoft.com/office/officeart/2005/8/layout/vList6"/>
    <dgm:cxn modelId="{770CE3F9-E333-D943-859C-2C3CBB6D5755}" type="presParOf" srcId="{39E07944-4462-4744-B8E5-C1246F05A082}" destId="{C6533ED2-F7F5-9D4B-88A4-E094FC78DEAC}" srcOrd="3" destOrd="0" presId="urn:microsoft.com/office/officeart/2005/8/layout/vList6"/>
    <dgm:cxn modelId="{710934D6-770A-2044-83BF-AA6037526408}" type="presParOf" srcId="{39E07944-4462-4744-B8E5-C1246F05A082}" destId="{A2916385-A6B5-5241-BE2E-B1A8242B0F10}" srcOrd="4" destOrd="0" presId="urn:microsoft.com/office/officeart/2005/8/layout/vList6"/>
    <dgm:cxn modelId="{05831FDC-2E19-6D49-81A7-F38A1CF3B20B}" type="presParOf" srcId="{A2916385-A6B5-5241-BE2E-B1A8242B0F10}" destId="{4401342B-79C2-1B42-ACB2-73E1B93BF4CB}" srcOrd="0" destOrd="0" presId="urn:microsoft.com/office/officeart/2005/8/layout/vList6"/>
    <dgm:cxn modelId="{1D49692E-AA79-CB47-AE6F-B233AEA0DB43}" type="presParOf" srcId="{A2916385-A6B5-5241-BE2E-B1A8242B0F10}" destId="{0A7A994D-9F7B-404B-A679-FF5E97CECEC5}" srcOrd="1" destOrd="0" presId="urn:microsoft.com/office/officeart/2005/8/layout/vList6"/>
    <dgm:cxn modelId="{8C827A01-A585-C344-952E-14A07106F75B}" type="presParOf" srcId="{39E07944-4462-4744-B8E5-C1246F05A082}" destId="{A7EBB4C9-E4BF-DB44-A7BB-DD58751CADDC}" srcOrd="5" destOrd="0" presId="urn:microsoft.com/office/officeart/2005/8/layout/vList6"/>
    <dgm:cxn modelId="{D638F0C2-1F35-9747-930F-FCEA81858700}" type="presParOf" srcId="{39E07944-4462-4744-B8E5-C1246F05A082}" destId="{12B84CC8-4AC8-404C-82C3-E91AE3CC0C5C}" srcOrd="6" destOrd="0" presId="urn:microsoft.com/office/officeart/2005/8/layout/vList6"/>
    <dgm:cxn modelId="{8CEDE8B9-E196-C04C-B786-A1E233FF6EFD}" type="presParOf" srcId="{12B84CC8-4AC8-404C-82C3-E91AE3CC0C5C}" destId="{EACA5CF8-6B4F-CC4D-93EC-32E9AC19BC37}" srcOrd="0" destOrd="0" presId="urn:microsoft.com/office/officeart/2005/8/layout/vList6"/>
    <dgm:cxn modelId="{776010DA-0BA1-464B-AC49-D5705EAF941F}" type="presParOf" srcId="{12B84CC8-4AC8-404C-82C3-E91AE3CC0C5C}" destId="{237D920A-03E9-F74E-A97F-94FD2F3E3313}"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8C39FC-EF44-D646-8724-85C5CEDE11BB}"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00CA4DDE-4946-9243-B08C-6DC515500A17}">
      <dgm:prSet phldrT="[Text]"/>
      <dgm:spPr/>
      <dgm:t>
        <a:bodyPr/>
        <a:lstStyle/>
        <a:p>
          <a:r>
            <a:rPr lang="en-US" dirty="0" smtClean="0"/>
            <a:t>Messages</a:t>
          </a:r>
          <a:endParaRPr lang="en-US" dirty="0"/>
        </a:p>
      </dgm:t>
    </dgm:pt>
    <dgm:pt modelId="{7FA5FA7E-898F-CA4A-A139-94C598F03F37}" type="parTrans" cxnId="{FFCB1400-CE08-E548-BBD4-2FCBB2635523}">
      <dgm:prSet/>
      <dgm:spPr/>
      <dgm:t>
        <a:bodyPr/>
        <a:lstStyle/>
        <a:p>
          <a:endParaRPr lang="en-US"/>
        </a:p>
      </dgm:t>
    </dgm:pt>
    <dgm:pt modelId="{3CC3EF00-A89C-FA43-9B21-30A1E28682E1}" type="sibTrans" cxnId="{FFCB1400-CE08-E548-BBD4-2FCBB2635523}">
      <dgm:prSet/>
      <dgm:spPr/>
      <dgm:t>
        <a:bodyPr/>
        <a:lstStyle/>
        <a:p>
          <a:endParaRPr lang="en-US"/>
        </a:p>
      </dgm:t>
    </dgm:pt>
    <dgm:pt modelId="{D718A710-8D35-134D-BD83-B84EAC4CC5A9}">
      <dgm:prSet custT="1"/>
      <dgm:spPr/>
      <dgm:t>
        <a:bodyPr/>
        <a:lstStyle/>
        <a:p>
          <a:r>
            <a:rPr lang="en-US" sz="1300" dirty="0" smtClean="0"/>
            <a:t>Contains whatever information is needed to accomplish transmission and delivery</a:t>
          </a:r>
        </a:p>
      </dgm:t>
    </dgm:pt>
    <dgm:pt modelId="{C8A4BDF8-7272-2B4E-B804-F783E8AB27A3}" type="parTrans" cxnId="{08F115F1-3B59-D242-AFB0-376FD9F0C28B}">
      <dgm:prSet/>
      <dgm:spPr>
        <a:ln>
          <a:solidFill>
            <a:schemeClr val="tx1"/>
          </a:solidFill>
        </a:ln>
      </dgm:spPr>
      <dgm:t>
        <a:bodyPr/>
        <a:lstStyle/>
        <a:p>
          <a:endParaRPr lang="en-US"/>
        </a:p>
      </dgm:t>
    </dgm:pt>
    <dgm:pt modelId="{78A87748-EB84-924E-9951-1C787202F830}" type="sibTrans" cxnId="{08F115F1-3B59-D242-AFB0-376FD9F0C28B}">
      <dgm:prSet/>
      <dgm:spPr/>
      <dgm:t>
        <a:bodyPr/>
        <a:lstStyle/>
        <a:p>
          <a:endParaRPr lang="en-US"/>
        </a:p>
      </dgm:t>
    </dgm:pt>
    <dgm:pt modelId="{40C09F56-C800-634C-BB0C-14D9C6BAB6EF}">
      <dgm:prSet custT="1"/>
      <dgm:spPr/>
      <dgm:t>
        <a:bodyPr/>
        <a:lstStyle/>
        <a:p>
          <a:r>
            <a:rPr lang="en-US" sz="1300" dirty="0" smtClean="0"/>
            <a:t>Contents </a:t>
          </a:r>
        </a:p>
      </dgm:t>
    </dgm:pt>
    <dgm:pt modelId="{423048EB-85AA-5D4D-8700-8C3B6D710104}" type="parTrans" cxnId="{AB4E01D5-E113-F04C-A2E3-8F283BF19C7B}">
      <dgm:prSet/>
      <dgm:spPr>
        <a:ln>
          <a:solidFill>
            <a:schemeClr val="tx1"/>
          </a:solidFill>
        </a:ln>
      </dgm:spPr>
      <dgm:t>
        <a:bodyPr/>
        <a:lstStyle/>
        <a:p>
          <a:endParaRPr lang="en-US"/>
        </a:p>
      </dgm:t>
    </dgm:pt>
    <dgm:pt modelId="{166F9609-7009-9E4E-822A-E02357977E8A}" type="sibTrans" cxnId="{AB4E01D5-E113-F04C-A2E3-8F283BF19C7B}">
      <dgm:prSet/>
      <dgm:spPr/>
      <dgm:t>
        <a:bodyPr/>
        <a:lstStyle/>
        <a:p>
          <a:endParaRPr lang="en-US"/>
        </a:p>
      </dgm:t>
    </dgm:pt>
    <dgm:pt modelId="{7C745DB6-E8A0-CA47-93FA-37792EDF8937}">
      <dgm:prSet custT="1"/>
      <dgm:spPr/>
      <dgm:t>
        <a:bodyPr/>
        <a:lstStyle/>
        <a:p>
          <a:r>
            <a:rPr lang="en-US" sz="1300" dirty="0" smtClean="0"/>
            <a:t>Comprise the object to be delivered to the recipient</a:t>
          </a:r>
        </a:p>
      </dgm:t>
    </dgm:pt>
    <dgm:pt modelId="{317EFA4C-68AE-7644-AA8C-3E420AD32303}" type="parTrans" cxnId="{DF12B783-C902-9C46-B594-2BEF696572DF}">
      <dgm:prSet/>
      <dgm:spPr>
        <a:ln>
          <a:solidFill>
            <a:schemeClr val="tx1"/>
          </a:solidFill>
        </a:ln>
      </dgm:spPr>
      <dgm:t>
        <a:bodyPr/>
        <a:lstStyle/>
        <a:p>
          <a:endParaRPr lang="en-US"/>
        </a:p>
      </dgm:t>
    </dgm:pt>
    <dgm:pt modelId="{94F9DAA2-FAF3-BC41-BD4D-AC67653D5141}" type="sibTrans" cxnId="{DF12B783-C902-9C46-B594-2BEF696572DF}">
      <dgm:prSet/>
      <dgm:spPr/>
      <dgm:t>
        <a:bodyPr/>
        <a:lstStyle/>
        <a:p>
          <a:endParaRPr lang="en-US"/>
        </a:p>
      </dgm:t>
    </dgm:pt>
    <dgm:pt modelId="{AB9C8E61-6B24-DA4D-B5B5-BC127B13E5C9}">
      <dgm:prSet phldrT="[Text]" custT="1"/>
      <dgm:spPr/>
      <dgm:t>
        <a:bodyPr/>
        <a:lstStyle/>
        <a:p>
          <a:r>
            <a:rPr lang="en-US" sz="1300" dirty="0" smtClean="0"/>
            <a:t>An envelope </a:t>
          </a:r>
          <a:endParaRPr lang="en-US" sz="1300" dirty="0"/>
        </a:p>
      </dgm:t>
    </dgm:pt>
    <dgm:pt modelId="{AAF762F3-4048-C345-BB6F-41E5EEB9CAFA}" type="parTrans" cxnId="{377E0902-0E37-9A4C-8E8D-0BA5504EFB16}">
      <dgm:prSet/>
      <dgm:spPr>
        <a:ln>
          <a:solidFill>
            <a:schemeClr val="tx1"/>
          </a:solidFill>
        </a:ln>
      </dgm:spPr>
      <dgm:t>
        <a:bodyPr/>
        <a:lstStyle/>
        <a:p>
          <a:endParaRPr lang="en-US"/>
        </a:p>
      </dgm:t>
    </dgm:pt>
    <dgm:pt modelId="{42A43259-7391-0441-933F-582EEBA980EA}" type="sibTrans" cxnId="{377E0902-0E37-9A4C-8E8D-0BA5504EFB16}">
      <dgm:prSet/>
      <dgm:spPr/>
      <dgm:t>
        <a:bodyPr/>
        <a:lstStyle/>
        <a:p>
          <a:endParaRPr lang="en-US"/>
        </a:p>
      </dgm:t>
    </dgm:pt>
    <dgm:pt modelId="{1326CB10-3F6F-9140-AB5A-1319FF73DC3A}" type="pres">
      <dgm:prSet presAssocID="{BC8C39FC-EF44-D646-8724-85C5CEDE11BB}" presName="Name0" presStyleCnt="0">
        <dgm:presLayoutVars>
          <dgm:chPref val="1"/>
          <dgm:dir/>
          <dgm:animOne val="branch"/>
          <dgm:animLvl val="lvl"/>
          <dgm:resizeHandles val="exact"/>
        </dgm:presLayoutVars>
      </dgm:prSet>
      <dgm:spPr/>
      <dgm:t>
        <a:bodyPr/>
        <a:lstStyle/>
        <a:p>
          <a:endParaRPr lang="en-US"/>
        </a:p>
      </dgm:t>
    </dgm:pt>
    <dgm:pt modelId="{AD64828F-7F34-3D47-BC00-1700876E5301}" type="pres">
      <dgm:prSet presAssocID="{00CA4DDE-4946-9243-B08C-6DC515500A17}" presName="root1" presStyleCnt="0"/>
      <dgm:spPr/>
    </dgm:pt>
    <dgm:pt modelId="{547D3009-FA5B-E542-ADFA-FDD262E993AE}" type="pres">
      <dgm:prSet presAssocID="{00CA4DDE-4946-9243-B08C-6DC515500A17}" presName="LevelOneTextNode" presStyleLbl="node0" presStyleIdx="0" presStyleCnt="1">
        <dgm:presLayoutVars>
          <dgm:chPref val="3"/>
        </dgm:presLayoutVars>
      </dgm:prSet>
      <dgm:spPr/>
      <dgm:t>
        <a:bodyPr/>
        <a:lstStyle/>
        <a:p>
          <a:endParaRPr lang="en-US"/>
        </a:p>
      </dgm:t>
    </dgm:pt>
    <dgm:pt modelId="{F7C80B42-A8C4-8748-A5E7-1FA652FC7DB6}" type="pres">
      <dgm:prSet presAssocID="{00CA4DDE-4946-9243-B08C-6DC515500A17}" presName="level2hierChild" presStyleCnt="0"/>
      <dgm:spPr/>
    </dgm:pt>
    <dgm:pt modelId="{B6D2304C-55D4-B643-9189-6E7B57197FAB}" type="pres">
      <dgm:prSet presAssocID="{AAF762F3-4048-C345-BB6F-41E5EEB9CAFA}" presName="conn2-1" presStyleLbl="parChTrans1D2" presStyleIdx="0" presStyleCnt="2"/>
      <dgm:spPr/>
      <dgm:t>
        <a:bodyPr/>
        <a:lstStyle/>
        <a:p>
          <a:endParaRPr lang="en-US"/>
        </a:p>
      </dgm:t>
    </dgm:pt>
    <dgm:pt modelId="{FC45EBFA-C29B-E940-87BC-6FC40C49D560}" type="pres">
      <dgm:prSet presAssocID="{AAF762F3-4048-C345-BB6F-41E5EEB9CAFA}" presName="connTx" presStyleLbl="parChTrans1D2" presStyleIdx="0" presStyleCnt="2"/>
      <dgm:spPr/>
      <dgm:t>
        <a:bodyPr/>
        <a:lstStyle/>
        <a:p>
          <a:endParaRPr lang="en-US"/>
        </a:p>
      </dgm:t>
    </dgm:pt>
    <dgm:pt modelId="{685696CC-CFC2-2C49-A632-D357EF77492A}" type="pres">
      <dgm:prSet presAssocID="{AB9C8E61-6B24-DA4D-B5B5-BC127B13E5C9}" presName="root2" presStyleCnt="0"/>
      <dgm:spPr/>
    </dgm:pt>
    <dgm:pt modelId="{F95528B5-4228-1942-94E9-10052888D75C}" type="pres">
      <dgm:prSet presAssocID="{AB9C8E61-6B24-DA4D-B5B5-BC127B13E5C9}" presName="LevelTwoTextNode" presStyleLbl="node2" presStyleIdx="0" presStyleCnt="2" custScaleX="125824" custScaleY="202872">
        <dgm:presLayoutVars>
          <dgm:chPref val="3"/>
        </dgm:presLayoutVars>
      </dgm:prSet>
      <dgm:spPr/>
      <dgm:t>
        <a:bodyPr/>
        <a:lstStyle/>
        <a:p>
          <a:endParaRPr lang="en-US"/>
        </a:p>
      </dgm:t>
    </dgm:pt>
    <dgm:pt modelId="{BA49CF1A-3626-7F4F-AD1C-DE77BB6DB3AF}" type="pres">
      <dgm:prSet presAssocID="{AB9C8E61-6B24-DA4D-B5B5-BC127B13E5C9}" presName="level3hierChild" presStyleCnt="0"/>
      <dgm:spPr/>
    </dgm:pt>
    <dgm:pt modelId="{C4B8DE64-B6BB-AD4E-8BB4-6B0BB1FC36A8}" type="pres">
      <dgm:prSet presAssocID="{C8A4BDF8-7272-2B4E-B804-F783E8AB27A3}" presName="conn2-1" presStyleLbl="parChTrans1D3" presStyleIdx="0" presStyleCnt="2"/>
      <dgm:spPr/>
      <dgm:t>
        <a:bodyPr/>
        <a:lstStyle/>
        <a:p>
          <a:endParaRPr lang="en-US"/>
        </a:p>
      </dgm:t>
    </dgm:pt>
    <dgm:pt modelId="{D786282C-B6D9-3740-A445-D47918CDF2D7}" type="pres">
      <dgm:prSet presAssocID="{C8A4BDF8-7272-2B4E-B804-F783E8AB27A3}" presName="connTx" presStyleLbl="parChTrans1D3" presStyleIdx="0" presStyleCnt="2"/>
      <dgm:spPr/>
      <dgm:t>
        <a:bodyPr/>
        <a:lstStyle/>
        <a:p>
          <a:endParaRPr lang="en-US"/>
        </a:p>
      </dgm:t>
    </dgm:pt>
    <dgm:pt modelId="{316865DD-A649-8B43-BEDD-03ECAD8DE02D}" type="pres">
      <dgm:prSet presAssocID="{D718A710-8D35-134D-BD83-B84EAC4CC5A9}" presName="root2" presStyleCnt="0"/>
      <dgm:spPr/>
    </dgm:pt>
    <dgm:pt modelId="{8FA0092B-B867-954A-B32D-E5938D5A668B}" type="pres">
      <dgm:prSet presAssocID="{D718A710-8D35-134D-BD83-B84EAC4CC5A9}" presName="LevelTwoTextNode" presStyleLbl="node3" presStyleIdx="0" presStyleCnt="2" custScaleX="125824" custScaleY="202872">
        <dgm:presLayoutVars>
          <dgm:chPref val="3"/>
        </dgm:presLayoutVars>
      </dgm:prSet>
      <dgm:spPr/>
      <dgm:t>
        <a:bodyPr/>
        <a:lstStyle/>
        <a:p>
          <a:endParaRPr lang="en-US"/>
        </a:p>
      </dgm:t>
    </dgm:pt>
    <dgm:pt modelId="{0CA1395B-1D0D-8247-98D3-B70D338A0AE8}" type="pres">
      <dgm:prSet presAssocID="{D718A710-8D35-134D-BD83-B84EAC4CC5A9}" presName="level3hierChild" presStyleCnt="0"/>
      <dgm:spPr/>
    </dgm:pt>
    <dgm:pt modelId="{EF19F9FD-20FA-7040-A099-D4EC4E49B7C9}" type="pres">
      <dgm:prSet presAssocID="{423048EB-85AA-5D4D-8700-8C3B6D710104}" presName="conn2-1" presStyleLbl="parChTrans1D2" presStyleIdx="1" presStyleCnt="2"/>
      <dgm:spPr/>
      <dgm:t>
        <a:bodyPr/>
        <a:lstStyle/>
        <a:p>
          <a:endParaRPr lang="en-US"/>
        </a:p>
      </dgm:t>
    </dgm:pt>
    <dgm:pt modelId="{CA97DF65-3770-714E-83AB-5D5C0A0DDE13}" type="pres">
      <dgm:prSet presAssocID="{423048EB-85AA-5D4D-8700-8C3B6D710104}" presName="connTx" presStyleLbl="parChTrans1D2" presStyleIdx="1" presStyleCnt="2"/>
      <dgm:spPr/>
      <dgm:t>
        <a:bodyPr/>
        <a:lstStyle/>
        <a:p>
          <a:endParaRPr lang="en-US"/>
        </a:p>
      </dgm:t>
    </dgm:pt>
    <dgm:pt modelId="{15886FEB-96EB-CE48-88E5-D21E352B4762}" type="pres">
      <dgm:prSet presAssocID="{40C09F56-C800-634C-BB0C-14D9C6BAB6EF}" presName="root2" presStyleCnt="0"/>
      <dgm:spPr/>
    </dgm:pt>
    <dgm:pt modelId="{8A607B4B-AFBA-0641-9009-55832907954B}" type="pres">
      <dgm:prSet presAssocID="{40C09F56-C800-634C-BB0C-14D9C6BAB6EF}" presName="LevelTwoTextNode" presStyleLbl="node2" presStyleIdx="1" presStyleCnt="2" custScaleX="125824" custScaleY="202872">
        <dgm:presLayoutVars>
          <dgm:chPref val="3"/>
        </dgm:presLayoutVars>
      </dgm:prSet>
      <dgm:spPr/>
      <dgm:t>
        <a:bodyPr/>
        <a:lstStyle/>
        <a:p>
          <a:endParaRPr lang="en-US"/>
        </a:p>
      </dgm:t>
    </dgm:pt>
    <dgm:pt modelId="{1C5A10A5-A30C-0D42-A8A6-4D71FF67CB4E}" type="pres">
      <dgm:prSet presAssocID="{40C09F56-C800-634C-BB0C-14D9C6BAB6EF}" presName="level3hierChild" presStyleCnt="0"/>
      <dgm:spPr/>
    </dgm:pt>
    <dgm:pt modelId="{2A356E9D-802C-7B4D-AD33-47713BDAAAA2}" type="pres">
      <dgm:prSet presAssocID="{317EFA4C-68AE-7644-AA8C-3E420AD32303}" presName="conn2-1" presStyleLbl="parChTrans1D3" presStyleIdx="1" presStyleCnt="2"/>
      <dgm:spPr/>
      <dgm:t>
        <a:bodyPr/>
        <a:lstStyle/>
        <a:p>
          <a:endParaRPr lang="en-US"/>
        </a:p>
      </dgm:t>
    </dgm:pt>
    <dgm:pt modelId="{EB627658-E0BD-B940-8D2C-5A272BA0A246}" type="pres">
      <dgm:prSet presAssocID="{317EFA4C-68AE-7644-AA8C-3E420AD32303}" presName="connTx" presStyleLbl="parChTrans1D3" presStyleIdx="1" presStyleCnt="2"/>
      <dgm:spPr/>
      <dgm:t>
        <a:bodyPr/>
        <a:lstStyle/>
        <a:p>
          <a:endParaRPr lang="en-US"/>
        </a:p>
      </dgm:t>
    </dgm:pt>
    <dgm:pt modelId="{776BE11D-FCCA-D040-892F-4F9A2CF52E04}" type="pres">
      <dgm:prSet presAssocID="{7C745DB6-E8A0-CA47-93FA-37792EDF8937}" presName="root2" presStyleCnt="0"/>
      <dgm:spPr/>
    </dgm:pt>
    <dgm:pt modelId="{A301CFEB-A8E3-FE4D-9263-C6BB6DEEEA2B}" type="pres">
      <dgm:prSet presAssocID="{7C745DB6-E8A0-CA47-93FA-37792EDF8937}" presName="LevelTwoTextNode" presStyleLbl="node3" presStyleIdx="1" presStyleCnt="2" custScaleX="125824" custScaleY="202872">
        <dgm:presLayoutVars>
          <dgm:chPref val="3"/>
        </dgm:presLayoutVars>
      </dgm:prSet>
      <dgm:spPr/>
      <dgm:t>
        <a:bodyPr/>
        <a:lstStyle/>
        <a:p>
          <a:endParaRPr lang="en-US"/>
        </a:p>
      </dgm:t>
    </dgm:pt>
    <dgm:pt modelId="{5A30F814-5280-494D-8DDF-8DA670F656D0}" type="pres">
      <dgm:prSet presAssocID="{7C745DB6-E8A0-CA47-93FA-37792EDF8937}" presName="level3hierChild" presStyleCnt="0"/>
      <dgm:spPr/>
    </dgm:pt>
  </dgm:ptLst>
  <dgm:cxnLst>
    <dgm:cxn modelId="{377E0902-0E37-9A4C-8E8D-0BA5504EFB16}" srcId="{00CA4DDE-4946-9243-B08C-6DC515500A17}" destId="{AB9C8E61-6B24-DA4D-B5B5-BC127B13E5C9}" srcOrd="0" destOrd="0" parTransId="{AAF762F3-4048-C345-BB6F-41E5EEB9CAFA}" sibTransId="{42A43259-7391-0441-933F-582EEBA980EA}"/>
    <dgm:cxn modelId="{4FDB1CFF-E977-CE4A-A7B3-D3CA78F13C1A}" type="presOf" srcId="{C8A4BDF8-7272-2B4E-B804-F783E8AB27A3}" destId="{C4B8DE64-B6BB-AD4E-8BB4-6B0BB1FC36A8}" srcOrd="0" destOrd="0" presId="urn:microsoft.com/office/officeart/2008/layout/HorizontalMultiLevelHierarchy"/>
    <dgm:cxn modelId="{2E8CA6D6-D046-A648-80BE-B6C6DABEB2E0}" type="presOf" srcId="{D718A710-8D35-134D-BD83-B84EAC4CC5A9}" destId="{8FA0092B-B867-954A-B32D-E5938D5A668B}" srcOrd="0" destOrd="0" presId="urn:microsoft.com/office/officeart/2008/layout/HorizontalMultiLevelHierarchy"/>
    <dgm:cxn modelId="{90FDB63E-1FAB-0341-B8B5-2FD7D4DF7BE4}" type="presOf" srcId="{BC8C39FC-EF44-D646-8724-85C5CEDE11BB}" destId="{1326CB10-3F6F-9140-AB5A-1319FF73DC3A}" srcOrd="0" destOrd="0" presId="urn:microsoft.com/office/officeart/2008/layout/HorizontalMultiLevelHierarchy"/>
    <dgm:cxn modelId="{FE9204A5-D8FA-7747-9642-7DB6C50E172B}" type="presOf" srcId="{AB9C8E61-6B24-DA4D-B5B5-BC127B13E5C9}" destId="{F95528B5-4228-1942-94E9-10052888D75C}" srcOrd="0" destOrd="0" presId="urn:microsoft.com/office/officeart/2008/layout/HorizontalMultiLevelHierarchy"/>
    <dgm:cxn modelId="{D84A5145-188B-6643-B36B-D61D05DBA97D}" type="presOf" srcId="{423048EB-85AA-5D4D-8700-8C3B6D710104}" destId="{EF19F9FD-20FA-7040-A099-D4EC4E49B7C9}" srcOrd="0" destOrd="0" presId="urn:microsoft.com/office/officeart/2008/layout/HorizontalMultiLevelHierarchy"/>
    <dgm:cxn modelId="{9033A5E2-F06F-B242-8CD6-66633BA058D3}" type="presOf" srcId="{317EFA4C-68AE-7644-AA8C-3E420AD32303}" destId="{2A356E9D-802C-7B4D-AD33-47713BDAAAA2}" srcOrd="0" destOrd="0" presId="urn:microsoft.com/office/officeart/2008/layout/HorizontalMultiLevelHierarchy"/>
    <dgm:cxn modelId="{AB4E01D5-E113-F04C-A2E3-8F283BF19C7B}" srcId="{00CA4DDE-4946-9243-B08C-6DC515500A17}" destId="{40C09F56-C800-634C-BB0C-14D9C6BAB6EF}" srcOrd="1" destOrd="0" parTransId="{423048EB-85AA-5D4D-8700-8C3B6D710104}" sibTransId="{166F9609-7009-9E4E-822A-E02357977E8A}"/>
    <dgm:cxn modelId="{D28EC8DD-95B3-0C48-8E86-B9278E7E68A8}" type="presOf" srcId="{423048EB-85AA-5D4D-8700-8C3B6D710104}" destId="{CA97DF65-3770-714E-83AB-5D5C0A0DDE13}" srcOrd="1" destOrd="0" presId="urn:microsoft.com/office/officeart/2008/layout/HorizontalMultiLevelHierarchy"/>
    <dgm:cxn modelId="{DBB71688-7B6E-A648-AC33-623A0F36A674}" type="presOf" srcId="{7C745DB6-E8A0-CA47-93FA-37792EDF8937}" destId="{A301CFEB-A8E3-FE4D-9263-C6BB6DEEEA2B}" srcOrd="0" destOrd="0" presId="urn:microsoft.com/office/officeart/2008/layout/HorizontalMultiLevelHierarchy"/>
    <dgm:cxn modelId="{FFCB1400-CE08-E548-BBD4-2FCBB2635523}" srcId="{BC8C39FC-EF44-D646-8724-85C5CEDE11BB}" destId="{00CA4DDE-4946-9243-B08C-6DC515500A17}" srcOrd="0" destOrd="0" parTransId="{7FA5FA7E-898F-CA4A-A139-94C598F03F37}" sibTransId="{3CC3EF00-A89C-FA43-9B21-30A1E28682E1}"/>
    <dgm:cxn modelId="{BB39C7A5-3701-8B41-A93C-20426D190BC3}" type="presOf" srcId="{00CA4DDE-4946-9243-B08C-6DC515500A17}" destId="{547D3009-FA5B-E542-ADFA-FDD262E993AE}" srcOrd="0" destOrd="0" presId="urn:microsoft.com/office/officeart/2008/layout/HorizontalMultiLevelHierarchy"/>
    <dgm:cxn modelId="{E6445399-F292-1B4C-9AA2-B02FF6ABB92D}" type="presOf" srcId="{40C09F56-C800-634C-BB0C-14D9C6BAB6EF}" destId="{8A607B4B-AFBA-0641-9009-55832907954B}" srcOrd="0" destOrd="0" presId="urn:microsoft.com/office/officeart/2008/layout/HorizontalMultiLevelHierarchy"/>
    <dgm:cxn modelId="{1F37A8B8-2FA4-BE46-80C4-8E0FD6076C2C}" type="presOf" srcId="{317EFA4C-68AE-7644-AA8C-3E420AD32303}" destId="{EB627658-E0BD-B940-8D2C-5A272BA0A246}" srcOrd="1" destOrd="0" presId="urn:microsoft.com/office/officeart/2008/layout/HorizontalMultiLevelHierarchy"/>
    <dgm:cxn modelId="{DF12B783-C902-9C46-B594-2BEF696572DF}" srcId="{40C09F56-C800-634C-BB0C-14D9C6BAB6EF}" destId="{7C745DB6-E8A0-CA47-93FA-37792EDF8937}" srcOrd="0" destOrd="0" parTransId="{317EFA4C-68AE-7644-AA8C-3E420AD32303}" sibTransId="{94F9DAA2-FAF3-BC41-BD4D-AC67653D5141}"/>
    <dgm:cxn modelId="{AF694B80-8B52-604D-A055-A7276584D992}" type="presOf" srcId="{AAF762F3-4048-C345-BB6F-41E5EEB9CAFA}" destId="{B6D2304C-55D4-B643-9189-6E7B57197FAB}" srcOrd="0" destOrd="0" presId="urn:microsoft.com/office/officeart/2008/layout/HorizontalMultiLevelHierarchy"/>
    <dgm:cxn modelId="{4EADEC4D-083A-EB4D-B94A-833961381628}" type="presOf" srcId="{AAF762F3-4048-C345-BB6F-41E5EEB9CAFA}" destId="{FC45EBFA-C29B-E940-87BC-6FC40C49D560}" srcOrd="1" destOrd="0" presId="urn:microsoft.com/office/officeart/2008/layout/HorizontalMultiLevelHierarchy"/>
    <dgm:cxn modelId="{08F115F1-3B59-D242-AFB0-376FD9F0C28B}" srcId="{AB9C8E61-6B24-DA4D-B5B5-BC127B13E5C9}" destId="{D718A710-8D35-134D-BD83-B84EAC4CC5A9}" srcOrd="0" destOrd="0" parTransId="{C8A4BDF8-7272-2B4E-B804-F783E8AB27A3}" sibTransId="{78A87748-EB84-924E-9951-1C787202F830}"/>
    <dgm:cxn modelId="{15BB256D-A1FC-0F41-BF86-F36DF51A882C}" type="presOf" srcId="{C8A4BDF8-7272-2B4E-B804-F783E8AB27A3}" destId="{D786282C-B6D9-3740-A445-D47918CDF2D7}" srcOrd="1" destOrd="0" presId="urn:microsoft.com/office/officeart/2008/layout/HorizontalMultiLevelHierarchy"/>
    <dgm:cxn modelId="{5CB0511A-0A18-6D45-B7F8-315953B60197}" type="presParOf" srcId="{1326CB10-3F6F-9140-AB5A-1319FF73DC3A}" destId="{AD64828F-7F34-3D47-BC00-1700876E5301}" srcOrd="0" destOrd="0" presId="urn:microsoft.com/office/officeart/2008/layout/HorizontalMultiLevelHierarchy"/>
    <dgm:cxn modelId="{20C00CE1-EDBE-EE46-AB58-65B163987D4A}" type="presParOf" srcId="{AD64828F-7F34-3D47-BC00-1700876E5301}" destId="{547D3009-FA5B-E542-ADFA-FDD262E993AE}" srcOrd="0" destOrd="0" presId="urn:microsoft.com/office/officeart/2008/layout/HorizontalMultiLevelHierarchy"/>
    <dgm:cxn modelId="{04A1D44D-1E21-7D48-A93C-85F3C856C21E}" type="presParOf" srcId="{AD64828F-7F34-3D47-BC00-1700876E5301}" destId="{F7C80B42-A8C4-8748-A5E7-1FA652FC7DB6}" srcOrd="1" destOrd="0" presId="urn:microsoft.com/office/officeart/2008/layout/HorizontalMultiLevelHierarchy"/>
    <dgm:cxn modelId="{089EBC75-E3B6-3547-A9ED-D9389636381B}" type="presParOf" srcId="{F7C80B42-A8C4-8748-A5E7-1FA652FC7DB6}" destId="{B6D2304C-55D4-B643-9189-6E7B57197FAB}" srcOrd="0" destOrd="0" presId="urn:microsoft.com/office/officeart/2008/layout/HorizontalMultiLevelHierarchy"/>
    <dgm:cxn modelId="{630669D5-ADAC-B448-9624-D08374BD51B6}" type="presParOf" srcId="{B6D2304C-55D4-B643-9189-6E7B57197FAB}" destId="{FC45EBFA-C29B-E940-87BC-6FC40C49D560}" srcOrd="0" destOrd="0" presId="urn:microsoft.com/office/officeart/2008/layout/HorizontalMultiLevelHierarchy"/>
    <dgm:cxn modelId="{7E9267BD-0B7E-9E48-8FE1-F07E109B366A}" type="presParOf" srcId="{F7C80B42-A8C4-8748-A5E7-1FA652FC7DB6}" destId="{685696CC-CFC2-2C49-A632-D357EF77492A}" srcOrd="1" destOrd="0" presId="urn:microsoft.com/office/officeart/2008/layout/HorizontalMultiLevelHierarchy"/>
    <dgm:cxn modelId="{EEB2FF4D-4C00-BC4B-B681-996BA85054FF}" type="presParOf" srcId="{685696CC-CFC2-2C49-A632-D357EF77492A}" destId="{F95528B5-4228-1942-94E9-10052888D75C}" srcOrd="0" destOrd="0" presId="urn:microsoft.com/office/officeart/2008/layout/HorizontalMultiLevelHierarchy"/>
    <dgm:cxn modelId="{98A74ECE-FEC4-4245-9F7B-D090DB20AF4B}" type="presParOf" srcId="{685696CC-CFC2-2C49-A632-D357EF77492A}" destId="{BA49CF1A-3626-7F4F-AD1C-DE77BB6DB3AF}" srcOrd="1" destOrd="0" presId="urn:microsoft.com/office/officeart/2008/layout/HorizontalMultiLevelHierarchy"/>
    <dgm:cxn modelId="{E2D1C53F-CAB6-7B42-A33E-D941F37F033F}" type="presParOf" srcId="{BA49CF1A-3626-7F4F-AD1C-DE77BB6DB3AF}" destId="{C4B8DE64-B6BB-AD4E-8BB4-6B0BB1FC36A8}" srcOrd="0" destOrd="0" presId="urn:microsoft.com/office/officeart/2008/layout/HorizontalMultiLevelHierarchy"/>
    <dgm:cxn modelId="{B3A659C3-068E-E747-9BD6-D77B93B69AFE}" type="presParOf" srcId="{C4B8DE64-B6BB-AD4E-8BB4-6B0BB1FC36A8}" destId="{D786282C-B6D9-3740-A445-D47918CDF2D7}" srcOrd="0" destOrd="0" presId="urn:microsoft.com/office/officeart/2008/layout/HorizontalMultiLevelHierarchy"/>
    <dgm:cxn modelId="{14609F5A-0CF1-FA4F-B5B1-3BD8F8F4431D}" type="presParOf" srcId="{BA49CF1A-3626-7F4F-AD1C-DE77BB6DB3AF}" destId="{316865DD-A649-8B43-BEDD-03ECAD8DE02D}" srcOrd="1" destOrd="0" presId="urn:microsoft.com/office/officeart/2008/layout/HorizontalMultiLevelHierarchy"/>
    <dgm:cxn modelId="{219C507B-3CAE-2842-AE20-1490186A8197}" type="presParOf" srcId="{316865DD-A649-8B43-BEDD-03ECAD8DE02D}" destId="{8FA0092B-B867-954A-B32D-E5938D5A668B}" srcOrd="0" destOrd="0" presId="urn:microsoft.com/office/officeart/2008/layout/HorizontalMultiLevelHierarchy"/>
    <dgm:cxn modelId="{D50ECECE-873A-2E49-80A1-64845D1D0366}" type="presParOf" srcId="{316865DD-A649-8B43-BEDD-03ECAD8DE02D}" destId="{0CA1395B-1D0D-8247-98D3-B70D338A0AE8}" srcOrd="1" destOrd="0" presId="urn:microsoft.com/office/officeart/2008/layout/HorizontalMultiLevelHierarchy"/>
    <dgm:cxn modelId="{99BBF942-4234-AD44-84C7-C5A91BC07168}" type="presParOf" srcId="{F7C80B42-A8C4-8748-A5E7-1FA652FC7DB6}" destId="{EF19F9FD-20FA-7040-A099-D4EC4E49B7C9}" srcOrd="2" destOrd="0" presId="urn:microsoft.com/office/officeart/2008/layout/HorizontalMultiLevelHierarchy"/>
    <dgm:cxn modelId="{C373B4A7-5EEA-D341-BA85-E9D7095F8E63}" type="presParOf" srcId="{EF19F9FD-20FA-7040-A099-D4EC4E49B7C9}" destId="{CA97DF65-3770-714E-83AB-5D5C0A0DDE13}" srcOrd="0" destOrd="0" presId="urn:microsoft.com/office/officeart/2008/layout/HorizontalMultiLevelHierarchy"/>
    <dgm:cxn modelId="{E0F4E497-BD95-CE44-8E8F-38A5443ACA22}" type="presParOf" srcId="{F7C80B42-A8C4-8748-A5E7-1FA652FC7DB6}" destId="{15886FEB-96EB-CE48-88E5-D21E352B4762}" srcOrd="3" destOrd="0" presId="urn:microsoft.com/office/officeart/2008/layout/HorizontalMultiLevelHierarchy"/>
    <dgm:cxn modelId="{6B9DF5A7-9954-3240-9285-BF55C8A251F5}" type="presParOf" srcId="{15886FEB-96EB-CE48-88E5-D21E352B4762}" destId="{8A607B4B-AFBA-0641-9009-55832907954B}" srcOrd="0" destOrd="0" presId="urn:microsoft.com/office/officeart/2008/layout/HorizontalMultiLevelHierarchy"/>
    <dgm:cxn modelId="{C5767D44-EE35-AD4E-8857-5FECFF8C7D72}" type="presParOf" srcId="{15886FEB-96EB-CE48-88E5-D21E352B4762}" destId="{1C5A10A5-A30C-0D42-A8A6-4D71FF67CB4E}" srcOrd="1" destOrd="0" presId="urn:microsoft.com/office/officeart/2008/layout/HorizontalMultiLevelHierarchy"/>
    <dgm:cxn modelId="{874E570D-DBD3-444E-BC9B-859DBE8A40A8}" type="presParOf" srcId="{1C5A10A5-A30C-0D42-A8A6-4D71FF67CB4E}" destId="{2A356E9D-802C-7B4D-AD33-47713BDAAAA2}" srcOrd="0" destOrd="0" presId="urn:microsoft.com/office/officeart/2008/layout/HorizontalMultiLevelHierarchy"/>
    <dgm:cxn modelId="{12AC2F9D-450C-C646-AB01-AE08C2C5A0B6}" type="presParOf" srcId="{2A356E9D-802C-7B4D-AD33-47713BDAAAA2}" destId="{EB627658-E0BD-B940-8D2C-5A272BA0A246}" srcOrd="0" destOrd="0" presId="urn:microsoft.com/office/officeart/2008/layout/HorizontalMultiLevelHierarchy"/>
    <dgm:cxn modelId="{4AE2EEAC-5BD9-3E49-B072-7D7D8D03CAB9}" type="presParOf" srcId="{1C5A10A5-A30C-0D42-A8A6-4D71FF67CB4E}" destId="{776BE11D-FCCA-D040-892F-4F9A2CF52E04}" srcOrd="1" destOrd="0" presId="urn:microsoft.com/office/officeart/2008/layout/HorizontalMultiLevelHierarchy"/>
    <dgm:cxn modelId="{A2F266D1-7F5D-D24B-9121-F6309FA23374}" type="presParOf" srcId="{776BE11D-FCCA-D040-892F-4F9A2CF52E04}" destId="{A301CFEB-A8E3-FE4D-9263-C6BB6DEEEA2B}" srcOrd="0" destOrd="0" presId="urn:microsoft.com/office/officeart/2008/layout/HorizontalMultiLevelHierarchy"/>
    <dgm:cxn modelId="{2A6BC837-258A-674B-B7C0-D209649F62FE}" type="presParOf" srcId="{776BE11D-FCCA-D040-892F-4F9A2CF52E04}" destId="{5A30F814-5280-494D-8DDF-8DA670F656D0}"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99E9EF-2B8B-374A-A0D6-C25415F3943C}"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59E72642-31BE-4F40-AA32-92E90E714919}">
      <dgm:prSet/>
      <dgm:spPr/>
      <dgm:t>
        <a:bodyPr/>
        <a:lstStyle/>
        <a:p>
          <a:pPr rtl="0"/>
          <a:r>
            <a:rPr lang="en-US" dirty="0" smtClean="0"/>
            <a:t>SMTP cannot transmit executable files or other binary objects</a:t>
          </a:r>
          <a:endParaRPr lang="en-US" dirty="0"/>
        </a:p>
      </dgm:t>
    </dgm:pt>
    <dgm:pt modelId="{ABC97500-E360-DA43-89F3-40EA7E6B2E85}" type="parTrans" cxnId="{F4C3061C-6EA9-A546-B6DC-51B31EB54CB9}">
      <dgm:prSet/>
      <dgm:spPr/>
      <dgm:t>
        <a:bodyPr/>
        <a:lstStyle/>
        <a:p>
          <a:endParaRPr lang="en-US"/>
        </a:p>
      </dgm:t>
    </dgm:pt>
    <dgm:pt modelId="{AE19C8C8-CA55-8E45-A86F-6FC59870378E}" type="sibTrans" cxnId="{F4C3061C-6EA9-A546-B6DC-51B31EB54CB9}">
      <dgm:prSet/>
      <dgm:spPr/>
      <dgm:t>
        <a:bodyPr/>
        <a:lstStyle/>
        <a:p>
          <a:endParaRPr lang="en-US"/>
        </a:p>
      </dgm:t>
    </dgm:pt>
    <dgm:pt modelId="{BC9E117E-9D91-C24D-ABB6-83E33117292E}">
      <dgm:prSet/>
      <dgm:spPr/>
      <dgm:t>
        <a:bodyPr/>
        <a:lstStyle/>
        <a:p>
          <a:pPr rtl="0"/>
          <a:r>
            <a:rPr lang="en-US" smtClean="0"/>
            <a:t>SMTP cannot transmit text data that includes national language characters</a:t>
          </a:r>
          <a:endParaRPr lang="en-US"/>
        </a:p>
      </dgm:t>
    </dgm:pt>
    <dgm:pt modelId="{72984665-4B3D-BF49-9685-44A684BFC924}" type="parTrans" cxnId="{034AE1E9-8364-7248-9B54-5B52D536C835}">
      <dgm:prSet/>
      <dgm:spPr/>
      <dgm:t>
        <a:bodyPr/>
        <a:lstStyle/>
        <a:p>
          <a:endParaRPr lang="en-US"/>
        </a:p>
      </dgm:t>
    </dgm:pt>
    <dgm:pt modelId="{83E5E314-FF14-D24F-B656-A6F2085FEC1D}" type="sibTrans" cxnId="{034AE1E9-8364-7248-9B54-5B52D536C835}">
      <dgm:prSet/>
      <dgm:spPr/>
      <dgm:t>
        <a:bodyPr/>
        <a:lstStyle/>
        <a:p>
          <a:endParaRPr lang="en-US"/>
        </a:p>
      </dgm:t>
    </dgm:pt>
    <dgm:pt modelId="{69B3C6DB-B3AE-FF41-A0E1-515F1A979295}">
      <dgm:prSet/>
      <dgm:spPr/>
      <dgm:t>
        <a:bodyPr/>
        <a:lstStyle/>
        <a:p>
          <a:pPr rtl="0"/>
          <a:r>
            <a:rPr lang="en-US" dirty="0" smtClean="0"/>
            <a:t>SMTP servers may reject mail messages over a certain size</a:t>
          </a:r>
          <a:endParaRPr lang="en-US" dirty="0"/>
        </a:p>
      </dgm:t>
    </dgm:pt>
    <dgm:pt modelId="{288493C1-2316-9F4B-A33D-E26D9008B513}" type="parTrans" cxnId="{4E04B8FB-7154-8949-B0A3-1253F5571B45}">
      <dgm:prSet/>
      <dgm:spPr/>
      <dgm:t>
        <a:bodyPr/>
        <a:lstStyle/>
        <a:p>
          <a:endParaRPr lang="en-US"/>
        </a:p>
      </dgm:t>
    </dgm:pt>
    <dgm:pt modelId="{8A58B87E-D2D1-8D4D-A5AF-3D3ABE5AF573}" type="sibTrans" cxnId="{4E04B8FB-7154-8949-B0A3-1253F5571B45}">
      <dgm:prSet/>
      <dgm:spPr/>
      <dgm:t>
        <a:bodyPr/>
        <a:lstStyle/>
        <a:p>
          <a:endParaRPr lang="en-US"/>
        </a:p>
      </dgm:t>
    </dgm:pt>
    <dgm:pt modelId="{CD4D253A-9AFD-D44E-9037-811702F61C73}">
      <dgm:prSet/>
      <dgm:spPr/>
      <dgm:t>
        <a:bodyPr/>
        <a:lstStyle/>
        <a:p>
          <a:pPr rtl="0"/>
          <a:r>
            <a:rPr lang="en-US" smtClean="0"/>
            <a:t>SMTP gateways that translate between the character codes ASCII and EBCDIC do not use a consistent set of mappings, resulting in translation problems</a:t>
          </a:r>
          <a:endParaRPr lang="en-US"/>
        </a:p>
      </dgm:t>
    </dgm:pt>
    <dgm:pt modelId="{B78D721C-96C0-3D4C-A10C-929BD19785C4}" type="parTrans" cxnId="{DCC8A0F5-70B0-7545-84D8-1FEBD0772F32}">
      <dgm:prSet/>
      <dgm:spPr/>
      <dgm:t>
        <a:bodyPr/>
        <a:lstStyle/>
        <a:p>
          <a:endParaRPr lang="en-US"/>
        </a:p>
      </dgm:t>
    </dgm:pt>
    <dgm:pt modelId="{62EA49E0-FE3E-AC4D-93AC-E849F8441D22}" type="sibTrans" cxnId="{DCC8A0F5-70B0-7545-84D8-1FEBD0772F32}">
      <dgm:prSet/>
      <dgm:spPr/>
      <dgm:t>
        <a:bodyPr/>
        <a:lstStyle/>
        <a:p>
          <a:endParaRPr lang="en-US"/>
        </a:p>
      </dgm:t>
    </dgm:pt>
    <dgm:pt modelId="{49696DD8-5728-924B-AE23-3CAC26F41103}">
      <dgm:prSet/>
      <dgm:spPr/>
      <dgm:t>
        <a:bodyPr/>
        <a:lstStyle/>
        <a:p>
          <a:pPr rtl="0"/>
          <a:r>
            <a:rPr lang="en-US" dirty="0" smtClean="0"/>
            <a:t>SMTP gateways to X.400 electronic mail networks cannot handle </a:t>
          </a:r>
          <a:r>
            <a:rPr lang="en-US" dirty="0" err="1" smtClean="0"/>
            <a:t>nontextual</a:t>
          </a:r>
          <a:r>
            <a:rPr lang="en-US" dirty="0" smtClean="0"/>
            <a:t> data included in X.400 messages</a:t>
          </a:r>
          <a:endParaRPr lang="en-US" dirty="0"/>
        </a:p>
      </dgm:t>
    </dgm:pt>
    <dgm:pt modelId="{B48A4BD6-ECBF-F840-9F8A-045EEF0F9215}" type="parTrans" cxnId="{DBCC563C-96CE-CF4E-B2E3-F73557475AA5}">
      <dgm:prSet/>
      <dgm:spPr/>
      <dgm:t>
        <a:bodyPr/>
        <a:lstStyle/>
        <a:p>
          <a:endParaRPr lang="en-US"/>
        </a:p>
      </dgm:t>
    </dgm:pt>
    <dgm:pt modelId="{803A566E-2C08-3246-AD6E-4A5B3A9527A0}" type="sibTrans" cxnId="{DBCC563C-96CE-CF4E-B2E3-F73557475AA5}">
      <dgm:prSet/>
      <dgm:spPr/>
      <dgm:t>
        <a:bodyPr/>
        <a:lstStyle/>
        <a:p>
          <a:endParaRPr lang="en-US"/>
        </a:p>
      </dgm:t>
    </dgm:pt>
    <dgm:pt modelId="{FED26D51-F897-E540-BB2E-439BD136207F}">
      <dgm:prSet/>
      <dgm:spPr/>
      <dgm:t>
        <a:bodyPr/>
        <a:lstStyle/>
        <a:p>
          <a:pPr rtl="0"/>
          <a:r>
            <a:rPr lang="en-US" dirty="0" smtClean="0"/>
            <a:t>Some SMTP implementations do not adhere completely to the SMTP standards defined in RFC 821</a:t>
          </a:r>
          <a:endParaRPr lang="en-US" dirty="0"/>
        </a:p>
      </dgm:t>
    </dgm:pt>
    <dgm:pt modelId="{708F0DE8-FDBF-ED46-99BC-DEE101ED6F3D}" type="parTrans" cxnId="{BCE32252-2588-4B41-8622-6B281FA8B5B8}">
      <dgm:prSet/>
      <dgm:spPr/>
      <dgm:t>
        <a:bodyPr/>
        <a:lstStyle/>
        <a:p>
          <a:endParaRPr lang="en-US"/>
        </a:p>
      </dgm:t>
    </dgm:pt>
    <dgm:pt modelId="{0F043140-F2D4-6040-BE65-11CD75FD3408}" type="sibTrans" cxnId="{BCE32252-2588-4B41-8622-6B281FA8B5B8}">
      <dgm:prSet/>
      <dgm:spPr/>
      <dgm:t>
        <a:bodyPr/>
        <a:lstStyle/>
        <a:p>
          <a:endParaRPr lang="en-US"/>
        </a:p>
      </dgm:t>
    </dgm:pt>
    <dgm:pt modelId="{3B0B7D8D-EB17-B54E-99FC-DCBE45CA95B4}" type="pres">
      <dgm:prSet presAssocID="{C899E9EF-2B8B-374A-A0D6-C25415F3943C}" presName="compositeShape" presStyleCnt="0">
        <dgm:presLayoutVars>
          <dgm:chMax val="7"/>
          <dgm:dir/>
          <dgm:resizeHandles val="exact"/>
        </dgm:presLayoutVars>
      </dgm:prSet>
      <dgm:spPr/>
      <dgm:t>
        <a:bodyPr/>
        <a:lstStyle/>
        <a:p>
          <a:endParaRPr lang="en-US"/>
        </a:p>
      </dgm:t>
    </dgm:pt>
    <dgm:pt modelId="{CE2079B2-1C75-D54F-B710-A44A8D79F8D3}" type="pres">
      <dgm:prSet presAssocID="{59E72642-31BE-4F40-AA32-92E90E714919}" presName="circ1" presStyleLbl="vennNode1" presStyleIdx="0" presStyleCnt="6"/>
      <dgm:spPr/>
    </dgm:pt>
    <dgm:pt modelId="{74F5A58F-6144-BF4F-89C1-F66C867F018D}" type="pres">
      <dgm:prSet presAssocID="{59E72642-31BE-4F40-AA32-92E90E714919}" presName="circ1Tx" presStyleLbl="revTx" presStyleIdx="0" presStyleCnt="0">
        <dgm:presLayoutVars>
          <dgm:chMax val="0"/>
          <dgm:chPref val="0"/>
          <dgm:bulletEnabled val="1"/>
        </dgm:presLayoutVars>
      </dgm:prSet>
      <dgm:spPr/>
      <dgm:t>
        <a:bodyPr/>
        <a:lstStyle/>
        <a:p>
          <a:endParaRPr lang="en-US"/>
        </a:p>
      </dgm:t>
    </dgm:pt>
    <dgm:pt modelId="{260AA411-B528-314B-B692-B9871E7820AC}" type="pres">
      <dgm:prSet presAssocID="{BC9E117E-9D91-C24D-ABB6-83E33117292E}" presName="circ2" presStyleLbl="vennNode1" presStyleIdx="1" presStyleCnt="6"/>
      <dgm:spPr/>
    </dgm:pt>
    <dgm:pt modelId="{06F86A16-05B5-B84B-AF2F-CFD93F47E7B4}" type="pres">
      <dgm:prSet presAssocID="{BC9E117E-9D91-C24D-ABB6-83E33117292E}" presName="circ2Tx" presStyleLbl="revTx" presStyleIdx="0" presStyleCnt="0">
        <dgm:presLayoutVars>
          <dgm:chMax val="0"/>
          <dgm:chPref val="0"/>
          <dgm:bulletEnabled val="1"/>
        </dgm:presLayoutVars>
      </dgm:prSet>
      <dgm:spPr/>
      <dgm:t>
        <a:bodyPr/>
        <a:lstStyle/>
        <a:p>
          <a:endParaRPr lang="en-US"/>
        </a:p>
      </dgm:t>
    </dgm:pt>
    <dgm:pt modelId="{5C497B2F-4615-454F-8C54-15E4B826942A}" type="pres">
      <dgm:prSet presAssocID="{69B3C6DB-B3AE-FF41-A0E1-515F1A979295}" presName="circ3" presStyleLbl="vennNode1" presStyleIdx="2" presStyleCnt="6"/>
      <dgm:spPr/>
    </dgm:pt>
    <dgm:pt modelId="{D8EE9913-4F57-964A-B85C-FA198A136A19}" type="pres">
      <dgm:prSet presAssocID="{69B3C6DB-B3AE-FF41-A0E1-515F1A979295}" presName="circ3Tx" presStyleLbl="revTx" presStyleIdx="0" presStyleCnt="0">
        <dgm:presLayoutVars>
          <dgm:chMax val="0"/>
          <dgm:chPref val="0"/>
          <dgm:bulletEnabled val="1"/>
        </dgm:presLayoutVars>
      </dgm:prSet>
      <dgm:spPr/>
      <dgm:t>
        <a:bodyPr/>
        <a:lstStyle/>
        <a:p>
          <a:endParaRPr lang="en-US"/>
        </a:p>
      </dgm:t>
    </dgm:pt>
    <dgm:pt modelId="{AE8FFAD1-DC07-E549-8AE2-B93673331A3F}" type="pres">
      <dgm:prSet presAssocID="{CD4D253A-9AFD-D44E-9037-811702F61C73}" presName="circ4" presStyleLbl="vennNode1" presStyleIdx="3" presStyleCnt="6"/>
      <dgm:spPr/>
    </dgm:pt>
    <dgm:pt modelId="{EA9466D5-6941-D846-8CCC-8AA29E039D69}" type="pres">
      <dgm:prSet presAssocID="{CD4D253A-9AFD-D44E-9037-811702F61C73}" presName="circ4Tx" presStyleLbl="revTx" presStyleIdx="0" presStyleCnt="0">
        <dgm:presLayoutVars>
          <dgm:chMax val="0"/>
          <dgm:chPref val="0"/>
          <dgm:bulletEnabled val="1"/>
        </dgm:presLayoutVars>
      </dgm:prSet>
      <dgm:spPr/>
      <dgm:t>
        <a:bodyPr/>
        <a:lstStyle/>
        <a:p>
          <a:endParaRPr lang="en-US"/>
        </a:p>
      </dgm:t>
    </dgm:pt>
    <dgm:pt modelId="{EC44AAA1-E160-884E-9426-721F3ECCAE0D}" type="pres">
      <dgm:prSet presAssocID="{49696DD8-5728-924B-AE23-3CAC26F41103}" presName="circ5" presStyleLbl="vennNode1" presStyleIdx="4" presStyleCnt="6"/>
      <dgm:spPr/>
    </dgm:pt>
    <dgm:pt modelId="{1857D6EE-3461-F243-8D3C-44C2445EC666}" type="pres">
      <dgm:prSet presAssocID="{49696DD8-5728-924B-AE23-3CAC26F41103}" presName="circ5Tx" presStyleLbl="revTx" presStyleIdx="0" presStyleCnt="0">
        <dgm:presLayoutVars>
          <dgm:chMax val="0"/>
          <dgm:chPref val="0"/>
          <dgm:bulletEnabled val="1"/>
        </dgm:presLayoutVars>
      </dgm:prSet>
      <dgm:spPr/>
      <dgm:t>
        <a:bodyPr/>
        <a:lstStyle/>
        <a:p>
          <a:endParaRPr lang="en-US"/>
        </a:p>
      </dgm:t>
    </dgm:pt>
    <dgm:pt modelId="{0C6ED2F5-EF13-FC40-B692-1F9CF7730381}" type="pres">
      <dgm:prSet presAssocID="{FED26D51-F897-E540-BB2E-439BD136207F}" presName="circ6" presStyleLbl="vennNode1" presStyleIdx="5" presStyleCnt="6"/>
      <dgm:spPr/>
    </dgm:pt>
    <dgm:pt modelId="{F2962F9F-16B1-F64F-92C7-3CEA33A65725}" type="pres">
      <dgm:prSet presAssocID="{FED26D51-F897-E540-BB2E-439BD136207F}" presName="circ6Tx" presStyleLbl="revTx" presStyleIdx="0" presStyleCnt="0">
        <dgm:presLayoutVars>
          <dgm:chMax val="0"/>
          <dgm:chPref val="0"/>
          <dgm:bulletEnabled val="1"/>
        </dgm:presLayoutVars>
      </dgm:prSet>
      <dgm:spPr/>
      <dgm:t>
        <a:bodyPr/>
        <a:lstStyle/>
        <a:p>
          <a:endParaRPr lang="en-US"/>
        </a:p>
      </dgm:t>
    </dgm:pt>
  </dgm:ptLst>
  <dgm:cxnLst>
    <dgm:cxn modelId="{4E04B8FB-7154-8949-B0A3-1253F5571B45}" srcId="{C899E9EF-2B8B-374A-A0D6-C25415F3943C}" destId="{69B3C6DB-B3AE-FF41-A0E1-515F1A979295}" srcOrd="2" destOrd="0" parTransId="{288493C1-2316-9F4B-A33D-E26D9008B513}" sibTransId="{8A58B87E-D2D1-8D4D-A5AF-3D3ABE5AF573}"/>
    <dgm:cxn modelId="{034AE1E9-8364-7248-9B54-5B52D536C835}" srcId="{C899E9EF-2B8B-374A-A0D6-C25415F3943C}" destId="{BC9E117E-9D91-C24D-ABB6-83E33117292E}" srcOrd="1" destOrd="0" parTransId="{72984665-4B3D-BF49-9685-44A684BFC924}" sibTransId="{83E5E314-FF14-D24F-B656-A6F2085FEC1D}"/>
    <dgm:cxn modelId="{BCE32252-2588-4B41-8622-6B281FA8B5B8}" srcId="{C899E9EF-2B8B-374A-A0D6-C25415F3943C}" destId="{FED26D51-F897-E540-BB2E-439BD136207F}" srcOrd="5" destOrd="0" parTransId="{708F0DE8-FDBF-ED46-99BC-DEE101ED6F3D}" sibTransId="{0F043140-F2D4-6040-BE65-11CD75FD3408}"/>
    <dgm:cxn modelId="{ECAF22D3-1E22-8143-9C54-801DB1BFBDAB}" type="presOf" srcId="{CD4D253A-9AFD-D44E-9037-811702F61C73}" destId="{EA9466D5-6941-D846-8CCC-8AA29E039D69}" srcOrd="0" destOrd="0" presId="urn:microsoft.com/office/officeart/2005/8/layout/venn1"/>
    <dgm:cxn modelId="{A084336A-728A-ED4A-BA31-1117E5054A10}" type="presOf" srcId="{49696DD8-5728-924B-AE23-3CAC26F41103}" destId="{1857D6EE-3461-F243-8D3C-44C2445EC666}" srcOrd="0" destOrd="0" presId="urn:microsoft.com/office/officeart/2005/8/layout/venn1"/>
    <dgm:cxn modelId="{8B1512E6-F0C2-2642-A6C2-E75B863E8CEA}" type="presOf" srcId="{59E72642-31BE-4F40-AA32-92E90E714919}" destId="{74F5A58F-6144-BF4F-89C1-F66C867F018D}" srcOrd="0" destOrd="0" presId="urn:microsoft.com/office/officeart/2005/8/layout/venn1"/>
    <dgm:cxn modelId="{DBCC563C-96CE-CF4E-B2E3-F73557475AA5}" srcId="{C899E9EF-2B8B-374A-A0D6-C25415F3943C}" destId="{49696DD8-5728-924B-AE23-3CAC26F41103}" srcOrd="4" destOrd="0" parTransId="{B48A4BD6-ECBF-F840-9F8A-045EEF0F9215}" sibTransId="{803A566E-2C08-3246-AD6E-4A5B3A9527A0}"/>
    <dgm:cxn modelId="{DCC8A0F5-70B0-7545-84D8-1FEBD0772F32}" srcId="{C899E9EF-2B8B-374A-A0D6-C25415F3943C}" destId="{CD4D253A-9AFD-D44E-9037-811702F61C73}" srcOrd="3" destOrd="0" parTransId="{B78D721C-96C0-3D4C-A10C-929BD19785C4}" sibTransId="{62EA49E0-FE3E-AC4D-93AC-E849F8441D22}"/>
    <dgm:cxn modelId="{A47FCEC0-F67C-5B48-BFF7-ABC8F3AFDB74}" type="presOf" srcId="{BC9E117E-9D91-C24D-ABB6-83E33117292E}" destId="{06F86A16-05B5-B84B-AF2F-CFD93F47E7B4}" srcOrd="0" destOrd="0" presId="urn:microsoft.com/office/officeart/2005/8/layout/venn1"/>
    <dgm:cxn modelId="{913AC995-C227-7C4C-AF9E-DB4F2D995C9A}" type="presOf" srcId="{FED26D51-F897-E540-BB2E-439BD136207F}" destId="{F2962F9F-16B1-F64F-92C7-3CEA33A65725}" srcOrd="0" destOrd="0" presId="urn:microsoft.com/office/officeart/2005/8/layout/venn1"/>
    <dgm:cxn modelId="{CCF94248-A87F-9B44-9771-2349620DF8DB}" type="presOf" srcId="{C899E9EF-2B8B-374A-A0D6-C25415F3943C}" destId="{3B0B7D8D-EB17-B54E-99FC-DCBE45CA95B4}" srcOrd="0" destOrd="0" presId="urn:microsoft.com/office/officeart/2005/8/layout/venn1"/>
    <dgm:cxn modelId="{F4C3061C-6EA9-A546-B6DC-51B31EB54CB9}" srcId="{C899E9EF-2B8B-374A-A0D6-C25415F3943C}" destId="{59E72642-31BE-4F40-AA32-92E90E714919}" srcOrd="0" destOrd="0" parTransId="{ABC97500-E360-DA43-89F3-40EA7E6B2E85}" sibTransId="{AE19C8C8-CA55-8E45-A86F-6FC59870378E}"/>
    <dgm:cxn modelId="{57361FC3-BCE7-E045-9D7D-A3E6DD93D3E2}" type="presOf" srcId="{69B3C6DB-B3AE-FF41-A0E1-515F1A979295}" destId="{D8EE9913-4F57-964A-B85C-FA198A136A19}" srcOrd="0" destOrd="0" presId="urn:microsoft.com/office/officeart/2005/8/layout/venn1"/>
    <dgm:cxn modelId="{0E4A586D-8620-9046-A524-D78E87BC5CB9}" type="presParOf" srcId="{3B0B7D8D-EB17-B54E-99FC-DCBE45CA95B4}" destId="{CE2079B2-1C75-D54F-B710-A44A8D79F8D3}" srcOrd="0" destOrd="0" presId="urn:microsoft.com/office/officeart/2005/8/layout/venn1"/>
    <dgm:cxn modelId="{0B9FB698-97DE-3147-A05B-CBCDB83E7154}" type="presParOf" srcId="{3B0B7D8D-EB17-B54E-99FC-DCBE45CA95B4}" destId="{74F5A58F-6144-BF4F-89C1-F66C867F018D}" srcOrd="1" destOrd="0" presId="urn:microsoft.com/office/officeart/2005/8/layout/venn1"/>
    <dgm:cxn modelId="{6DBDAD9E-C316-C34D-A5AB-954E79E7B1F2}" type="presParOf" srcId="{3B0B7D8D-EB17-B54E-99FC-DCBE45CA95B4}" destId="{260AA411-B528-314B-B692-B9871E7820AC}" srcOrd="2" destOrd="0" presId="urn:microsoft.com/office/officeart/2005/8/layout/venn1"/>
    <dgm:cxn modelId="{9974EA61-D094-7842-B519-E51D2E4A07AC}" type="presParOf" srcId="{3B0B7D8D-EB17-B54E-99FC-DCBE45CA95B4}" destId="{06F86A16-05B5-B84B-AF2F-CFD93F47E7B4}" srcOrd="3" destOrd="0" presId="urn:microsoft.com/office/officeart/2005/8/layout/venn1"/>
    <dgm:cxn modelId="{5548A8AF-B4D5-A24C-9378-66E0206F6BA1}" type="presParOf" srcId="{3B0B7D8D-EB17-B54E-99FC-DCBE45CA95B4}" destId="{5C497B2F-4615-454F-8C54-15E4B826942A}" srcOrd="4" destOrd="0" presId="urn:microsoft.com/office/officeart/2005/8/layout/venn1"/>
    <dgm:cxn modelId="{3C569BEA-7E2E-544D-9573-BCF3426E231B}" type="presParOf" srcId="{3B0B7D8D-EB17-B54E-99FC-DCBE45CA95B4}" destId="{D8EE9913-4F57-964A-B85C-FA198A136A19}" srcOrd="5" destOrd="0" presId="urn:microsoft.com/office/officeart/2005/8/layout/venn1"/>
    <dgm:cxn modelId="{44E7C3FD-1C53-D44D-860D-5972761E3872}" type="presParOf" srcId="{3B0B7D8D-EB17-B54E-99FC-DCBE45CA95B4}" destId="{AE8FFAD1-DC07-E549-8AE2-B93673331A3F}" srcOrd="6" destOrd="0" presId="urn:microsoft.com/office/officeart/2005/8/layout/venn1"/>
    <dgm:cxn modelId="{3849B54E-428F-984D-8764-23E844619C75}" type="presParOf" srcId="{3B0B7D8D-EB17-B54E-99FC-DCBE45CA95B4}" destId="{EA9466D5-6941-D846-8CCC-8AA29E039D69}" srcOrd="7" destOrd="0" presId="urn:microsoft.com/office/officeart/2005/8/layout/venn1"/>
    <dgm:cxn modelId="{4D08A858-C76A-E74A-A412-386CD3505248}" type="presParOf" srcId="{3B0B7D8D-EB17-B54E-99FC-DCBE45CA95B4}" destId="{EC44AAA1-E160-884E-9426-721F3ECCAE0D}" srcOrd="8" destOrd="0" presId="urn:microsoft.com/office/officeart/2005/8/layout/venn1"/>
    <dgm:cxn modelId="{209124F1-B4C6-9B44-8111-85074DFFC874}" type="presParOf" srcId="{3B0B7D8D-EB17-B54E-99FC-DCBE45CA95B4}" destId="{1857D6EE-3461-F243-8D3C-44C2445EC666}" srcOrd="9" destOrd="0" presId="urn:microsoft.com/office/officeart/2005/8/layout/venn1"/>
    <dgm:cxn modelId="{E3F213FA-62F1-204C-988A-084715116984}" type="presParOf" srcId="{3B0B7D8D-EB17-B54E-99FC-DCBE45CA95B4}" destId="{0C6ED2F5-EF13-FC40-B692-1F9CF7730381}" srcOrd="10" destOrd="0" presId="urn:microsoft.com/office/officeart/2005/8/layout/venn1"/>
    <dgm:cxn modelId="{605B6145-96E4-CE42-95E3-944C6F807D82}" type="presParOf" srcId="{3B0B7D8D-EB17-B54E-99FC-DCBE45CA95B4}" destId="{F2962F9F-16B1-F64F-92C7-3CEA33A65725}" srcOrd="11"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AB24B2-4D86-F840-9356-F64E399F32AB}" type="doc">
      <dgm:prSet loTypeId="urn:microsoft.com/office/officeart/2005/8/layout/lProcess2" loCatId="" qsTypeId="urn:microsoft.com/office/officeart/2005/8/quickstyle/simple2" qsCatId="simple" csTypeId="urn:microsoft.com/office/officeart/2005/8/colors/accent1_2" csCatId="accent1" phldr="1"/>
      <dgm:spPr/>
      <dgm:t>
        <a:bodyPr/>
        <a:lstStyle/>
        <a:p>
          <a:endParaRPr lang="en-US"/>
        </a:p>
      </dgm:t>
    </dgm:pt>
    <dgm:pt modelId="{4201382B-D258-BF4E-BE1C-2C4C611506F5}">
      <dgm:prSet phldrT="[Text]"/>
      <dgm:spPr/>
      <dgm:t>
        <a:bodyPr/>
        <a:lstStyle/>
        <a:p>
          <a:r>
            <a:rPr lang="en-US" smtClean="0"/>
            <a:t>Authentication state</a:t>
          </a:r>
          <a:endParaRPr lang="en-US"/>
        </a:p>
      </dgm:t>
    </dgm:pt>
    <dgm:pt modelId="{054A1D3D-D0E9-4542-A1F8-B5A5851BB708}" type="parTrans" cxnId="{24887A4C-62B2-1F41-B79D-D50D4C3999D2}">
      <dgm:prSet/>
      <dgm:spPr/>
      <dgm:t>
        <a:bodyPr/>
        <a:lstStyle/>
        <a:p>
          <a:endParaRPr lang="en-US"/>
        </a:p>
      </dgm:t>
    </dgm:pt>
    <dgm:pt modelId="{C384B691-5967-DB47-929F-EB7D914B873D}" type="sibTrans" cxnId="{24887A4C-62B2-1F41-B79D-D50D4C3999D2}">
      <dgm:prSet/>
      <dgm:spPr/>
      <dgm:t>
        <a:bodyPr/>
        <a:lstStyle/>
        <a:p>
          <a:endParaRPr lang="en-US"/>
        </a:p>
      </dgm:t>
    </dgm:pt>
    <dgm:pt modelId="{56B316E1-4BD5-834E-8716-3449CF5DC012}">
      <dgm:prSet/>
      <dgm:spPr/>
      <dgm:t>
        <a:bodyPr/>
        <a:lstStyle/>
        <a:p>
          <a:r>
            <a:rPr lang="en-US" smtClean="0"/>
            <a:t>Client must authenticate itself to the user</a:t>
          </a:r>
          <a:endParaRPr lang="en-US" dirty="0" smtClean="0"/>
        </a:p>
      </dgm:t>
    </dgm:pt>
    <dgm:pt modelId="{19852B9A-6D94-1945-91F0-EF599E748C0E}" type="parTrans" cxnId="{C2CBC259-EA8E-3045-900D-7DED42F89A0C}">
      <dgm:prSet/>
      <dgm:spPr/>
      <dgm:t>
        <a:bodyPr/>
        <a:lstStyle/>
        <a:p>
          <a:endParaRPr lang="en-US"/>
        </a:p>
      </dgm:t>
    </dgm:pt>
    <dgm:pt modelId="{70404CC5-C404-5444-A030-BAA418921B48}" type="sibTrans" cxnId="{C2CBC259-EA8E-3045-900D-7DED42F89A0C}">
      <dgm:prSet/>
      <dgm:spPr/>
      <dgm:t>
        <a:bodyPr/>
        <a:lstStyle/>
        <a:p>
          <a:endParaRPr lang="en-US"/>
        </a:p>
      </dgm:t>
    </dgm:pt>
    <dgm:pt modelId="{6A8CF176-FE2E-224D-BC57-4B6EAB252E5E}">
      <dgm:prSet/>
      <dgm:spPr/>
      <dgm:t>
        <a:bodyPr/>
        <a:lstStyle/>
        <a:p>
          <a:r>
            <a:rPr lang="en-US" smtClean="0"/>
            <a:t>Often done with a user ID/password combination</a:t>
          </a:r>
          <a:endParaRPr lang="en-US" dirty="0" smtClean="0"/>
        </a:p>
      </dgm:t>
    </dgm:pt>
    <dgm:pt modelId="{AA53FEFA-EDC4-5647-ABE8-9D0B7DE25EF8}" type="parTrans" cxnId="{0A2520A4-64DD-9141-8D2A-B1B3BE865156}">
      <dgm:prSet/>
      <dgm:spPr/>
      <dgm:t>
        <a:bodyPr/>
        <a:lstStyle/>
        <a:p>
          <a:endParaRPr lang="en-US"/>
        </a:p>
      </dgm:t>
    </dgm:pt>
    <dgm:pt modelId="{0B33316A-768F-DC4A-AE69-8F757BEED301}" type="sibTrans" cxnId="{0A2520A4-64DD-9141-8D2A-B1B3BE865156}">
      <dgm:prSet/>
      <dgm:spPr/>
      <dgm:t>
        <a:bodyPr/>
        <a:lstStyle/>
        <a:p>
          <a:endParaRPr lang="en-US"/>
        </a:p>
      </dgm:t>
    </dgm:pt>
    <dgm:pt modelId="{29D7CCE8-D2C0-674C-9B3F-54291874D05E}">
      <dgm:prSet/>
      <dgm:spPr/>
      <dgm:t>
        <a:bodyPr/>
        <a:lstStyle/>
        <a:p>
          <a:r>
            <a:rPr lang="en-US" smtClean="0"/>
            <a:t>Transaction state</a:t>
          </a:r>
          <a:endParaRPr lang="en-US" dirty="0" smtClean="0"/>
        </a:p>
      </dgm:t>
    </dgm:pt>
    <dgm:pt modelId="{735BB72B-DF8B-5E48-B1A9-CC7926AA046A}" type="parTrans" cxnId="{B55AE569-B562-A54A-AC53-3B8B81D85F67}">
      <dgm:prSet/>
      <dgm:spPr/>
      <dgm:t>
        <a:bodyPr/>
        <a:lstStyle/>
        <a:p>
          <a:endParaRPr lang="en-US"/>
        </a:p>
      </dgm:t>
    </dgm:pt>
    <dgm:pt modelId="{70A5357B-694D-764F-B3AB-182F352480AF}" type="sibTrans" cxnId="{B55AE569-B562-A54A-AC53-3B8B81D85F67}">
      <dgm:prSet/>
      <dgm:spPr/>
      <dgm:t>
        <a:bodyPr/>
        <a:lstStyle/>
        <a:p>
          <a:endParaRPr lang="en-US"/>
        </a:p>
      </dgm:t>
    </dgm:pt>
    <dgm:pt modelId="{803F80FD-300A-7749-B4A7-B8D8FE8BB645}">
      <dgm:prSet/>
      <dgm:spPr/>
      <dgm:t>
        <a:bodyPr/>
        <a:lstStyle/>
        <a:p>
          <a:r>
            <a:rPr lang="en-US" smtClean="0"/>
            <a:t>Once the server successfully authenticates the client, the client can access the mailbox to retrieve and delete messages</a:t>
          </a:r>
          <a:endParaRPr lang="en-US" dirty="0" smtClean="0"/>
        </a:p>
      </dgm:t>
    </dgm:pt>
    <dgm:pt modelId="{65A4256E-804E-4A46-B416-63B6B86CCEAC}" type="parTrans" cxnId="{339CFFA4-5824-304C-AAFF-B1B19229EA05}">
      <dgm:prSet/>
      <dgm:spPr/>
      <dgm:t>
        <a:bodyPr/>
        <a:lstStyle/>
        <a:p>
          <a:endParaRPr lang="en-US"/>
        </a:p>
      </dgm:t>
    </dgm:pt>
    <dgm:pt modelId="{CEFA5D8A-F0BA-4846-AE18-D6D3022C2542}" type="sibTrans" cxnId="{339CFFA4-5824-304C-AAFF-B1B19229EA05}">
      <dgm:prSet/>
      <dgm:spPr/>
      <dgm:t>
        <a:bodyPr/>
        <a:lstStyle/>
        <a:p>
          <a:endParaRPr lang="en-US"/>
        </a:p>
      </dgm:t>
    </dgm:pt>
    <dgm:pt modelId="{C48BC8C7-B0E7-6C40-A00B-63CDD993E7DC}">
      <dgm:prSet/>
      <dgm:spPr/>
      <dgm:t>
        <a:bodyPr/>
        <a:lstStyle/>
        <a:p>
          <a:r>
            <a:rPr lang="en-US" smtClean="0"/>
            <a:t>Update state</a:t>
          </a:r>
          <a:endParaRPr lang="en-US" dirty="0" smtClean="0"/>
        </a:p>
      </dgm:t>
    </dgm:pt>
    <dgm:pt modelId="{D8318AED-108C-7A4A-A2FC-BE1062690206}" type="parTrans" cxnId="{BACB3BE2-4C32-CE4C-A749-DBD3A1E04D36}">
      <dgm:prSet/>
      <dgm:spPr/>
      <dgm:t>
        <a:bodyPr/>
        <a:lstStyle/>
        <a:p>
          <a:endParaRPr lang="en-US"/>
        </a:p>
      </dgm:t>
    </dgm:pt>
    <dgm:pt modelId="{B49C83F0-57AF-6D47-B9DA-341BAF3FAB65}" type="sibTrans" cxnId="{BACB3BE2-4C32-CE4C-A749-DBD3A1E04D36}">
      <dgm:prSet/>
      <dgm:spPr/>
      <dgm:t>
        <a:bodyPr/>
        <a:lstStyle/>
        <a:p>
          <a:endParaRPr lang="en-US"/>
        </a:p>
      </dgm:t>
    </dgm:pt>
    <dgm:pt modelId="{88D21E54-3580-7748-99FE-BC7322559DCB}">
      <dgm:prSet/>
      <dgm:spPr/>
      <dgm:t>
        <a:bodyPr/>
        <a:lstStyle/>
        <a:p>
          <a:r>
            <a:rPr lang="en-US" dirty="0" smtClean="0"/>
            <a:t>During this state, the server enacts all of the changes requested by the client’s commands and then closes the connection</a:t>
          </a:r>
          <a:endParaRPr lang="en-US" dirty="0"/>
        </a:p>
      </dgm:t>
    </dgm:pt>
    <dgm:pt modelId="{7719F064-AB66-0448-A758-BA12C05B2EBE}" type="parTrans" cxnId="{3E898F1C-5422-D24D-91EF-A7AD30E97DD2}">
      <dgm:prSet/>
      <dgm:spPr/>
      <dgm:t>
        <a:bodyPr/>
        <a:lstStyle/>
        <a:p>
          <a:endParaRPr lang="en-US"/>
        </a:p>
      </dgm:t>
    </dgm:pt>
    <dgm:pt modelId="{BD95525D-CC6D-384E-B7E3-B6B49D967DE0}" type="sibTrans" cxnId="{3E898F1C-5422-D24D-91EF-A7AD30E97DD2}">
      <dgm:prSet/>
      <dgm:spPr/>
      <dgm:t>
        <a:bodyPr/>
        <a:lstStyle/>
        <a:p>
          <a:endParaRPr lang="en-US"/>
        </a:p>
      </dgm:t>
    </dgm:pt>
    <dgm:pt modelId="{A7306E8D-78C9-7340-BD6F-C8A37922EDF8}" type="pres">
      <dgm:prSet presAssocID="{1EAB24B2-4D86-F840-9356-F64E399F32AB}" presName="theList" presStyleCnt="0">
        <dgm:presLayoutVars>
          <dgm:dir/>
          <dgm:animLvl val="lvl"/>
          <dgm:resizeHandles val="exact"/>
        </dgm:presLayoutVars>
      </dgm:prSet>
      <dgm:spPr/>
      <dgm:t>
        <a:bodyPr/>
        <a:lstStyle/>
        <a:p>
          <a:endParaRPr lang="en-US"/>
        </a:p>
      </dgm:t>
    </dgm:pt>
    <dgm:pt modelId="{CED69C01-7295-8C4C-8F35-570B2D27AC1D}" type="pres">
      <dgm:prSet presAssocID="{4201382B-D258-BF4E-BE1C-2C4C611506F5}" presName="compNode" presStyleCnt="0"/>
      <dgm:spPr/>
    </dgm:pt>
    <dgm:pt modelId="{E8C12AEB-6C33-5744-B905-DC0BE4082C91}" type="pres">
      <dgm:prSet presAssocID="{4201382B-D258-BF4E-BE1C-2C4C611506F5}" presName="aNode" presStyleLbl="bgShp" presStyleIdx="0" presStyleCnt="3"/>
      <dgm:spPr/>
      <dgm:t>
        <a:bodyPr/>
        <a:lstStyle/>
        <a:p>
          <a:endParaRPr lang="en-US"/>
        </a:p>
      </dgm:t>
    </dgm:pt>
    <dgm:pt modelId="{EF5CC6A4-C362-1443-97DB-7E6B91EEB504}" type="pres">
      <dgm:prSet presAssocID="{4201382B-D258-BF4E-BE1C-2C4C611506F5}" presName="textNode" presStyleLbl="bgShp" presStyleIdx="0" presStyleCnt="3"/>
      <dgm:spPr/>
      <dgm:t>
        <a:bodyPr/>
        <a:lstStyle/>
        <a:p>
          <a:endParaRPr lang="en-US"/>
        </a:p>
      </dgm:t>
    </dgm:pt>
    <dgm:pt modelId="{F6EB963F-DBFA-4D45-BE2F-CFC6B38035CB}" type="pres">
      <dgm:prSet presAssocID="{4201382B-D258-BF4E-BE1C-2C4C611506F5}" presName="compChildNode" presStyleCnt="0"/>
      <dgm:spPr/>
    </dgm:pt>
    <dgm:pt modelId="{F89AF09F-DDA8-EA4B-97F5-3987F1FDA7F3}" type="pres">
      <dgm:prSet presAssocID="{4201382B-D258-BF4E-BE1C-2C4C611506F5}" presName="theInnerList" presStyleCnt="0"/>
      <dgm:spPr/>
    </dgm:pt>
    <dgm:pt modelId="{EBE1E0C5-B64A-9243-B7E0-4A5A58B07D55}" type="pres">
      <dgm:prSet presAssocID="{56B316E1-4BD5-834E-8716-3449CF5DC012}" presName="childNode" presStyleLbl="node1" presStyleIdx="0" presStyleCnt="4">
        <dgm:presLayoutVars>
          <dgm:bulletEnabled val="1"/>
        </dgm:presLayoutVars>
      </dgm:prSet>
      <dgm:spPr/>
      <dgm:t>
        <a:bodyPr/>
        <a:lstStyle/>
        <a:p>
          <a:endParaRPr lang="en-US"/>
        </a:p>
      </dgm:t>
    </dgm:pt>
    <dgm:pt modelId="{533DC8C0-A0F0-D24F-BD66-B0FEBF162827}" type="pres">
      <dgm:prSet presAssocID="{56B316E1-4BD5-834E-8716-3449CF5DC012}" presName="aSpace2" presStyleCnt="0"/>
      <dgm:spPr/>
    </dgm:pt>
    <dgm:pt modelId="{13C96DE7-2152-BE4B-8072-FF0328120D19}" type="pres">
      <dgm:prSet presAssocID="{6A8CF176-FE2E-224D-BC57-4B6EAB252E5E}" presName="childNode" presStyleLbl="node1" presStyleIdx="1" presStyleCnt="4">
        <dgm:presLayoutVars>
          <dgm:bulletEnabled val="1"/>
        </dgm:presLayoutVars>
      </dgm:prSet>
      <dgm:spPr/>
      <dgm:t>
        <a:bodyPr/>
        <a:lstStyle/>
        <a:p>
          <a:endParaRPr lang="en-US"/>
        </a:p>
      </dgm:t>
    </dgm:pt>
    <dgm:pt modelId="{3FFBC6CB-EB6F-7347-8BB5-FAFDB9E0880C}" type="pres">
      <dgm:prSet presAssocID="{4201382B-D258-BF4E-BE1C-2C4C611506F5}" presName="aSpace" presStyleCnt="0"/>
      <dgm:spPr/>
    </dgm:pt>
    <dgm:pt modelId="{9CCB115F-2D0B-F445-8837-346FE265E202}" type="pres">
      <dgm:prSet presAssocID="{29D7CCE8-D2C0-674C-9B3F-54291874D05E}" presName="compNode" presStyleCnt="0"/>
      <dgm:spPr/>
    </dgm:pt>
    <dgm:pt modelId="{60282020-921F-0E42-B480-5999805F394B}" type="pres">
      <dgm:prSet presAssocID="{29D7CCE8-D2C0-674C-9B3F-54291874D05E}" presName="aNode" presStyleLbl="bgShp" presStyleIdx="1" presStyleCnt="3"/>
      <dgm:spPr/>
      <dgm:t>
        <a:bodyPr/>
        <a:lstStyle/>
        <a:p>
          <a:endParaRPr lang="en-US"/>
        </a:p>
      </dgm:t>
    </dgm:pt>
    <dgm:pt modelId="{D1877FCA-7FDA-254D-9084-94834A9691FD}" type="pres">
      <dgm:prSet presAssocID="{29D7CCE8-D2C0-674C-9B3F-54291874D05E}" presName="textNode" presStyleLbl="bgShp" presStyleIdx="1" presStyleCnt="3"/>
      <dgm:spPr/>
      <dgm:t>
        <a:bodyPr/>
        <a:lstStyle/>
        <a:p>
          <a:endParaRPr lang="en-US"/>
        </a:p>
      </dgm:t>
    </dgm:pt>
    <dgm:pt modelId="{6BF2395B-DB94-D843-BD0F-6391A59C38A2}" type="pres">
      <dgm:prSet presAssocID="{29D7CCE8-D2C0-674C-9B3F-54291874D05E}" presName="compChildNode" presStyleCnt="0"/>
      <dgm:spPr/>
    </dgm:pt>
    <dgm:pt modelId="{357C4AB3-81D0-6946-8EDF-BC602092F6FC}" type="pres">
      <dgm:prSet presAssocID="{29D7CCE8-D2C0-674C-9B3F-54291874D05E}" presName="theInnerList" presStyleCnt="0"/>
      <dgm:spPr/>
    </dgm:pt>
    <dgm:pt modelId="{DA3B6740-9AF9-254C-84AA-FF448BBB2869}" type="pres">
      <dgm:prSet presAssocID="{803F80FD-300A-7749-B4A7-B8D8FE8BB645}" presName="childNode" presStyleLbl="node1" presStyleIdx="2" presStyleCnt="4">
        <dgm:presLayoutVars>
          <dgm:bulletEnabled val="1"/>
        </dgm:presLayoutVars>
      </dgm:prSet>
      <dgm:spPr/>
      <dgm:t>
        <a:bodyPr/>
        <a:lstStyle/>
        <a:p>
          <a:endParaRPr lang="en-US"/>
        </a:p>
      </dgm:t>
    </dgm:pt>
    <dgm:pt modelId="{FC8E360D-8766-144E-AB3D-6EB00C7876BA}" type="pres">
      <dgm:prSet presAssocID="{29D7CCE8-D2C0-674C-9B3F-54291874D05E}" presName="aSpace" presStyleCnt="0"/>
      <dgm:spPr/>
    </dgm:pt>
    <dgm:pt modelId="{397EF51A-9D58-644A-A72F-2A90EC5092E6}" type="pres">
      <dgm:prSet presAssocID="{C48BC8C7-B0E7-6C40-A00B-63CDD993E7DC}" presName="compNode" presStyleCnt="0"/>
      <dgm:spPr/>
    </dgm:pt>
    <dgm:pt modelId="{E351CB49-3EF3-894F-8353-79525E82EB47}" type="pres">
      <dgm:prSet presAssocID="{C48BC8C7-B0E7-6C40-A00B-63CDD993E7DC}" presName="aNode" presStyleLbl="bgShp" presStyleIdx="2" presStyleCnt="3"/>
      <dgm:spPr/>
      <dgm:t>
        <a:bodyPr/>
        <a:lstStyle/>
        <a:p>
          <a:endParaRPr lang="en-US"/>
        </a:p>
      </dgm:t>
    </dgm:pt>
    <dgm:pt modelId="{07131133-6C91-E14D-A5F0-B0CAF97D735B}" type="pres">
      <dgm:prSet presAssocID="{C48BC8C7-B0E7-6C40-A00B-63CDD993E7DC}" presName="textNode" presStyleLbl="bgShp" presStyleIdx="2" presStyleCnt="3"/>
      <dgm:spPr/>
      <dgm:t>
        <a:bodyPr/>
        <a:lstStyle/>
        <a:p>
          <a:endParaRPr lang="en-US"/>
        </a:p>
      </dgm:t>
    </dgm:pt>
    <dgm:pt modelId="{19536787-9F55-5346-98DF-E6BC4F919FAC}" type="pres">
      <dgm:prSet presAssocID="{C48BC8C7-B0E7-6C40-A00B-63CDD993E7DC}" presName="compChildNode" presStyleCnt="0"/>
      <dgm:spPr/>
    </dgm:pt>
    <dgm:pt modelId="{5B6F2294-3068-BB43-BA2F-29CC1AD40AE5}" type="pres">
      <dgm:prSet presAssocID="{C48BC8C7-B0E7-6C40-A00B-63CDD993E7DC}" presName="theInnerList" presStyleCnt="0"/>
      <dgm:spPr/>
    </dgm:pt>
    <dgm:pt modelId="{621FED29-7397-484E-AEDA-A6779DD07866}" type="pres">
      <dgm:prSet presAssocID="{88D21E54-3580-7748-99FE-BC7322559DCB}" presName="childNode" presStyleLbl="node1" presStyleIdx="3" presStyleCnt="4">
        <dgm:presLayoutVars>
          <dgm:bulletEnabled val="1"/>
        </dgm:presLayoutVars>
      </dgm:prSet>
      <dgm:spPr/>
      <dgm:t>
        <a:bodyPr/>
        <a:lstStyle/>
        <a:p>
          <a:endParaRPr lang="en-US"/>
        </a:p>
      </dgm:t>
    </dgm:pt>
  </dgm:ptLst>
  <dgm:cxnLst>
    <dgm:cxn modelId="{38C2E92F-EDA8-0442-92B8-DFDD2481E5EC}" type="presOf" srcId="{88D21E54-3580-7748-99FE-BC7322559DCB}" destId="{621FED29-7397-484E-AEDA-A6779DD07866}" srcOrd="0" destOrd="0" presId="urn:microsoft.com/office/officeart/2005/8/layout/lProcess2"/>
    <dgm:cxn modelId="{4F087A02-D4EA-8C4B-8F93-1DD309BF6C16}" type="presOf" srcId="{C48BC8C7-B0E7-6C40-A00B-63CDD993E7DC}" destId="{E351CB49-3EF3-894F-8353-79525E82EB47}" srcOrd="0" destOrd="0" presId="urn:microsoft.com/office/officeart/2005/8/layout/lProcess2"/>
    <dgm:cxn modelId="{F2C86AAB-6D8A-9341-89D1-6E232342F1CB}" type="presOf" srcId="{4201382B-D258-BF4E-BE1C-2C4C611506F5}" destId="{EF5CC6A4-C362-1443-97DB-7E6B91EEB504}" srcOrd="1" destOrd="0" presId="urn:microsoft.com/office/officeart/2005/8/layout/lProcess2"/>
    <dgm:cxn modelId="{A7D2C858-6DA8-9D4B-A7BD-7849DA996F8E}" type="presOf" srcId="{56B316E1-4BD5-834E-8716-3449CF5DC012}" destId="{EBE1E0C5-B64A-9243-B7E0-4A5A58B07D55}" srcOrd="0" destOrd="0" presId="urn:microsoft.com/office/officeart/2005/8/layout/lProcess2"/>
    <dgm:cxn modelId="{C2CBC259-EA8E-3045-900D-7DED42F89A0C}" srcId="{4201382B-D258-BF4E-BE1C-2C4C611506F5}" destId="{56B316E1-4BD5-834E-8716-3449CF5DC012}" srcOrd="0" destOrd="0" parTransId="{19852B9A-6D94-1945-91F0-EF599E748C0E}" sibTransId="{70404CC5-C404-5444-A030-BAA418921B48}"/>
    <dgm:cxn modelId="{24887A4C-62B2-1F41-B79D-D50D4C3999D2}" srcId="{1EAB24B2-4D86-F840-9356-F64E399F32AB}" destId="{4201382B-D258-BF4E-BE1C-2C4C611506F5}" srcOrd="0" destOrd="0" parTransId="{054A1D3D-D0E9-4542-A1F8-B5A5851BB708}" sibTransId="{C384B691-5967-DB47-929F-EB7D914B873D}"/>
    <dgm:cxn modelId="{B1462A66-3F01-EC4C-B7E1-B099141231AB}" type="presOf" srcId="{4201382B-D258-BF4E-BE1C-2C4C611506F5}" destId="{E8C12AEB-6C33-5744-B905-DC0BE4082C91}" srcOrd="0" destOrd="0" presId="urn:microsoft.com/office/officeart/2005/8/layout/lProcess2"/>
    <dgm:cxn modelId="{4B9D6733-D865-6148-B385-25A1E6BF3288}" type="presOf" srcId="{803F80FD-300A-7749-B4A7-B8D8FE8BB645}" destId="{DA3B6740-9AF9-254C-84AA-FF448BBB2869}" srcOrd="0" destOrd="0" presId="urn:microsoft.com/office/officeart/2005/8/layout/lProcess2"/>
    <dgm:cxn modelId="{EC44B870-1292-B045-911F-3252B115D36B}" type="presOf" srcId="{6A8CF176-FE2E-224D-BC57-4B6EAB252E5E}" destId="{13C96DE7-2152-BE4B-8072-FF0328120D19}" srcOrd="0" destOrd="0" presId="urn:microsoft.com/office/officeart/2005/8/layout/lProcess2"/>
    <dgm:cxn modelId="{E0853C80-0BAE-2642-A6EC-D634ED8ABD1F}" type="presOf" srcId="{29D7CCE8-D2C0-674C-9B3F-54291874D05E}" destId="{D1877FCA-7FDA-254D-9084-94834A9691FD}" srcOrd="1" destOrd="0" presId="urn:microsoft.com/office/officeart/2005/8/layout/lProcess2"/>
    <dgm:cxn modelId="{B55AE569-B562-A54A-AC53-3B8B81D85F67}" srcId="{1EAB24B2-4D86-F840-9356-F64E399F32AB}" destId="{29D7CCE8-D2C0-674C-9B3F-54291874D05E}" srcOrd="1" destOrd="0" parTransId="{735BB72B-DF8B-5E48-B1A9-CC7926AA046A}" sibTransId="{70A5357B-694D-764F-B3AB-182F352480AF}"/>
    <dgm:cxn modelId="{B90DAA84-B433-204D-ACE6-82AEDAA2FCA3}" type="presOf" srcId="{1EAB24B2-4D86-F840-9356-F64E399F32AB}" destId="{A7306E8D-78C9-7340-BD6F-C8A37922EDF8}" srcOrd="0" destOrd="0" presId="urn:microsoft.com/office/officeart/2005/8/layout/lProcess2"/>
    <dgm:cxn modelId="{339CFFA4-5824-304C-AAFF-B1B19229EA05}" srcId="{29D7CCE8-D2C0-674C-9B3F-54291874D05E}" destId="{803F80FD-300A-7749-B4A7-B8D8FE8BB645}" srcOrd="0" destOrd="0" parTransId="{65A4256E-804E-4A46-B416-63B6B86CCEAC}" sibTransId="{CEFA5D8A-F0BA-4846-AE18-D6D3022C2542}"/>
    <dgm:cxn modelId="{BACB3BE2-4C32-CE4C-A749-DBD3A1E04D36}" srcId="{1EAB24B2-4D86-F840-9356-F64E399F32AB}" destId="{C48BC8C7-B0E7-6C40-A00B-63CDD993E7DC}" srcOrd="2" destOrd="0" parTransId="{D8318AED-108C-7A4A-A2FC-BE1062690206}" sibTransId="{B49C83F0-57AF-6D47-B9DA-341BAF3FAB65}"/>
    <dgm:cxn modelId="{3E898F1C-5422-D24D-91EF-A7AD30E97DD2}" srcId="{C48BC8C7-B0E7-6C40-A00B-63CDD993E7DC}" destId="{88D21E54-3580-7748-99FE-BC7322559DCB}" srcOrd="0" destOrd="0" parTransId="{7719F064-AB66-0448-A758-BA12C05B2EBE}" sibTransId="{BD95525D-CC6D-384E-B7E3-B6B49D967DE0}"/>
    <dgm:cxn modelId="{0A2520A4-64DD-9141-8D2A-B1B3BE865156}" srcId="{4201382B-D258-BF4E-BE1C-2C4C611506F5}" destId="{6A8CF176-FE2E-224D-BC57-4B6EAB252E5E}" srcOrd="1" destOrd="0" parTransId="{AA53FEFA-EDC4-5647-ABE8-9D0B7DE25EF8}" sibTransId="{0B33316A-768F-DC4A-AE69-8F757BEED301}"/>
    <dgm:cxn modelId="{D51BA786-CCE8-404A-AC91-CC9C4C1EB3EB}" type="presOf" srcId="{C48BC8C7-B0E7-6C40-A00B-63CDD993E7DC}" destId="{07131133-6C91-E14D-A5F0-B0CAF97D735B}" srcOrd="1" destOrd="0" presId="urn:microsoft.com/office/officeart/2005/8/layout/lProcess2"/>
    <dgm:cxn modelId="{55594926-A285-7941-95FB-8B53D0C5F9D7}" type="presOf" srcId="{29D7CCE8-D2C0-674C-9B3F-54291874D05E}" destId="{60282020-921F-0E42-B480-5999805F394B}" srcOrd="0" destOrd="0" presId="urn:microsoft.com/office/officeart/2005/8/layout/lProcess2"/>
    <dgm:cxn modelId="{49E96F65-072A-4743-B2BE-C5B9ED6A8DF8}" type="presParOf" srcId="{A7306E8D-78C9-7340-BD6F-C8A37922EDF8}" destId="{CED69C01-7295-8C4C-8F35-570B2D27AC1D}" srcOrd="0" destOrd="0" presId="urn:microsoft.com/office/officeart/2005/8/layout/lProcess2"/>
    <dgm:cxn modelId="{93982EC5-AD39-4B43-8D9C-E92D2D183DC4}" type="presParOf" srcId="{CED69C01-7295-8C4C-8F35-570B2D27AC1D}" destId="{E8C12AEB-6C33-5744-B905-DC0BE4082C91}" srcOrd="0" destOrd="0" presId="urn:microsoft.com/office/officeart/2005/8/layout/lProcess2"/>
    <dgm:cxn modelId="{40F9E21A-0440-B842-91C6-973706AFD214}" type="presParOf" srcId="{CED69C01-7295-8C4C-8F35-570B2D27AC1D}" destId="{EF5CC6A4-C362-1443-97DB-7E6B91EEB504}" srcOrd="1" destOrd="0" presId="urn:microsoft.com/office/officeart/2005/8/layout/lProcess2"/>
    <dgm:cxn modelId="{6A1D72FB-8FEA-2B49-9F6E-68D9DF73A996}" type="presParOf" srcId="{CED69C01-7295-8C4C-8F35-570B2D27AC1D}" destId="{F6EB963F-DBFA-4D45-BE2F-CFC6B38035CB}" srcOrd="2" destOrd="0" presId="urn:microsoft.com/office/officeart/2005/8/layout/lProcess2"/>
    <dgm:cxn modelId="{DAB4F9B6-2D6A-3447-B2DD-88ADBE11F7EE}" type="presParOf" srcId="{F6EB963F-DBFA-4D45-BE2F-CFC6B38035CB}" destId="{F89AF09F-DDA8-EA4B-97F5-3987F1FDA7F3}" srcOrd="0" destOrd="0" presId="urn:microsoft.com/office/officeart/2005/8/layout/lProcess2"/>
    <dgm:cxn modelId="{634F7519-0191-EE4E-813D-811F0529AED3}" type="presParOf" srcId="{F89AF09F-DDA8-EA4B-97F5-3987F1FDA7F3}" destId="{EBE1E0C5-B64A-9243-B7E0-4A5A58B07D55}" srcOrd="0" destOrd="0" presId="urn:microsoft.com/office/officeart/2005/8/layout/lProcess2"/>
    <dgm:cxn modelId="{3D967DCE-B7DB-0B46-ABCD-16EEB74D69FB}" type="presParOf" srcId="{F89AF09F-DDA8-EA4B-97F5-3987F1FDA7F3}" destId="{533DC8C0-A0F0-D24F-BD66-B0FEBF162827}" srcOrd="1" destOrd="0" presId="urn:microsoft.com/office/officeart/2005/8/layout/lProcess2"/>
    <dgm:cxn modelId="{07408BA1-AB6A-0948-956E-593697AA3C61}" type="presParOf" srcId="{F89AF09F-DDA8-EA4B-97F5-3987F1FDA7F3}" destId="{13C96DE7-2152-BE4B-8072-FF0328120D19}" srcOrd="2" destOrd="0" presId="urn:microsoft.com/office/officeart/2005/8/layout/lProcess2"/>
    <dgm:cxn modelId="{EDFAD1C3-A758-714A-9F3B-558BCD9FEA2F}" type="presParOf" srcId="{A7306E8D-78C9-7340-BD6F-C8A37922EDF8}" destId="{3FFBC6CB-EB6F-7347-8BB5-FAFDB9E0880C}" srcOrd="1" destOrd="0" presId="urn:microsoft.com/office/officeart/2005/8/layout/lProcess2"/>
    <dgm:cxn modelId="{FCF28276-A9B5-6C48-ADBE-636C1576BB3B}" type="presParOf" srcId="{A7306E8D-78C9-7340-BD6F-C8A37922EDF8}" destId="{9CCB115F-2D0B-F445-8837-346FE265E202}" srcOrd="2" destOrd="0" presId="urn:microsoft.com/office/officeart/2005/8/layout/lProcess2"/>
    <dgm:cxn modelId="{D197B674-69B9-4045-8BE6-4E6A0DDD22E9}" type="presParOf" srcId="{9CCB115F-2D0B-F445-8837-346FE265E202}" destId="{60282020-921F-0E42-B480-5999805F394B}" srcOrd="0" destOrd="0" presId="urn:microsoft.com/office/officeart/2005/8/layout/lProcess2"/>
    <dgm:cxn modelId="{CDFFC553-578D-AF48-93BF-4D9DA73CF6E7}" type="presParOf" srcId="{9CCB115F-2D0B-F445-8837-346FE265E202}" destId="{D1877FCA-7FDA-254D-9084-94834A9691FD}" srcOrd="1" destOrd="0" presId="urn:microsoft.com/office/officeart/2005/8/layout/lProcess2"/>
    <dgm:cxn modelId="{5C629B81-A4F3-C24C-A416-267FED8833A9}" type="presParOf" srcId="{9CCB115F-2D0B-F445-8837-346FE265E202}" destId="{6BF2395B-DB94-D843-BD0F-6391A59C38A2}" srcOrd="2" destOrd="0" presId="urn:microsoft.com/office/officeart/2005/8/layout/lProcess2"/>
    <dgm:cxn modelId="{FD1F4E5C-6806-BE41-B893-03C9161E7DAB}" type="presParOf" srcId="{6BF2395B-DB94-D843-BD0F-6391A59C38A2}" destId="{357C4AB3-81D0-6946-8EDF-BC602092F6FC}" srcOrd="0" destOrd="0" presId="urn:microsoft.com/office/officeart/2005/8/layout/lProcess2"/>
    <dgm:cxn modelId="{37170126-0146-B547-A0BF-0521A8CFC381}" type="presParOf" srcId="{357C4AB3-81D0-6946-8EDF-BC602092F6FC}" destId="{DA3B6740-9AF9-254C-84AA-FF448BBB2869}" srcOrd="0" destOrd="0" presId="urn:microsoft.com/office/officeart/2005/8/layout/lProcess2"/>
    <dgm:cxn modelId="{5893C952-54C2-1944-BA93-CB70DC5DC569}" type="presParOf" srcId="{A7306E8D-78C9-7340-BD6F-C8A37922EDF8}" destId="{FC8E360D-8766-144E-AB3D-6EB00C7876BA}" srcOrd="3" destOrd="0" presId="urn:microsoft.com/office/officeart/2005/8/layout/lProcess2"/>
    <dgm:cxn modelId="{ED44A4F6-E7F6-6242-A43A-BD26642442F6}" type="presParOf" srcId="{A7306E8D-78C9-7340-BD6F-C8A37922EDF8}" destId="{397EF51A-9D58-644A-A72F-2A90EC5092E6}" srcOrd="4" destOrd="0" presId="urn:microsoft.com/office/officeart/2005/8/layout/lProcess2"/>
    <dgm:cxn modelId="{2B24E958-C006-3945-B0C5-5319466F39F0}" type="presParOf" srcId="{397EF51A-9D58-644A-A72F-2A90EC5092E6}" destId="{E351CB49-3EF3-894F-8353-79525E82EB47}" srcOrd="0" destOrd="0" presId="urn:microsoft.com/office/officeart/2005/8/layout/lProcess2"/>
    <dgm:cxn modelId="{C3C2848D-DDFE-C344-9A9E-93ACDF0129F2}" type="presParOf" srcId="{397EF51A-9D58-644A-A72F-2A90EC5092E6}" destId="{07131133-6C91-E14D-A5F0-B0CAF97D735B}" srcOrd="1" destOrd="0" presId="urn:microsoft.com/office/officeart/2005/8/layout/lProcess2"/>
    <dgm:cxn modelId="{97225C00-CC52-0848-935A-E0E5F914DCB4}" type="presParOf" srcId="{397EF51A-9D58-644A-A72F-2A90EC5092E6}" destId="{19536787-9F55-5346-98DF-E6BC4F919FAC}" srcOrd="2" destOrd="0" presId="urn:microsoft.com/office/officeart/2005/8/layout/lProcess2"/>
    <dgm:cxn modelId="{EC7AA2B2-DBDE-BA41-AEE8-353EAC4E003B}" type="presParOf" srcId="{19536787-9F55-5346-98DF-E6BC4F919FAC}" destId="{5B6F2294-3068-BB43-BA2F-29CC1AD40AE5}" srcOrd="0" destOrd="0" presId="urn:microsoft.com/office/officeart/2005/8/layout/lProcess2"/>
    <dgm:cxn modelId="{0C70D6C4-460D-2446-B40D-3DF92F631B84}" type="presParOf" srcId="{5B6F2294-3068-BB43-BA2F-29CC1AD40AE5}" destId="{621FED29-7397-484E-AEDA-A6779DD07866}"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41105A-4B62-0D48-BCDE-8E07EF50AA61}" type="doc">
      <dgm:prSet loTypeId="urn:microsoft.com/office/officeart/2005/8/layout/venn3" loCatId="" qsTypeId="urn:microsoft.com/office/officeart/2005/8/quickstyle/3D1" qsCatId="3D" csTypeId="urn:microsoft.com/office/officeart/2005/8/colors/accent1_2" csCatId="accent1" phldr="1"/>
      <dgm:spPr/>
      <dgm:t>
        <a:bodyPr/>
        <a:lstStyle/>
        <a:p>
          <a:endParaRPr lang="en-US"/>
        </a:p>
      </dgm:t>
    </dgm:pt>
    <dgm:pt modelId="{6CBF0306-A30E-CB41-8FA9-28740417BD89}">
      <dgm:prSet phldrT="[Text]"/>
      <dgm:spPr/>
      <dgm:t>
        <a:bodyPr/>
        <a:lstStyle/>
        <a:p>
          <a:r>
            <a:rPr lang="en-US" smtClean="0"/>
            <a:t>Domain name space</a:t>
          </a:r>
          <a:endParaRPr lang="en-US"/>
        </a:p>
      </dgm:t>
    </dgm:pt>
    <dgm:pt modelId="{01596ED3-645F-4D40-ADA1-E4C16E03DC74}" type="parTrans" cxnId="{9183AF80-98DA-274B-A200-B08874694380}">
      <dgm:prSet/>
      <dgm:spPr/>
      <dgm:t>
        <a:bodyPr/>
        <a:lstStyle/>
        <a:p>
          <a:endParaRPr lang="en-US"/>
        </a:p>
      </dgm:t>
    </dgm:pt>
    <dgm:pt modelId="{08A965B8-968F-1847-A0DF-DF568E6B914B}" type="sibTrans" cxnId="{9183AF80-98DA-274B-A200-B08874694380}">
      <dgm:prSet/>
      <dgm:spPr/>
      <dgm:t>
        <a:bodyPr/>
        <a:lstStyle/>
        <a:p>
          <a:endParaRPr lang="en-US"/>
        </a:p>
      </dgm:t>
    </dgm:pt>
    <dgm:pt modelId="{721174BF-5C67-3B4D-8769-E45988E1CFAB}">
      <dgm:prSet/>
      <dgm:spPr/>
      <dgm:t>
        <a:bodyPr/>
        <a:lstStyle/>
        <a:p>
          <a:r>
            <a:rPr lang="en-US" smtClean="0"/>
            <a:t>DNS database</a:t>
          </a:r>
          <a:endParaRPr lang="en-US" dirty="0" smtClean="0"/>
        </a:p>
      </dgm:t>
    </dgm:pt>
    <dgm:pt modelId="{250D6EF3-440E-C44C-8903-9CD1A43E8A6A}" type="parTrans" cxnId="{18B31618-FBCF-6247-BE14-1A66E0D72623}">
      <dgm:prSet/>
      <dgm:spPr/>
      <dgm:t>
        <a:bodyPr/>
        <a:lstStyle/>
        <a:p>
          <a:endParaRPr lang="en-US"/>
        </a:p>
      </dgm:t>
    </dgm:pt>
    <dgm:pt modelId="{AE86729C-0FEE-2042-9540-308CF6A4027A}" type="sibTrans" cxnId="{18B31618-FBCF-6247-BE14-1A66E0D72623}">
      <dgm:prSet/>
      <dgm:spPr/>
      <dgm:t>
        <a:bodyPr/>
        <a:lstStyle/>
        <a:p>
          <a:endParaRPr lang="en-US"/>
        </a:p>
      </dgm:t>
    </dgm:pt>
    <dgm:pt modelId="{61B493A6-E795-3242-A8B7-8D40F451C00A}">
      <dgm:prSet/>
      <dgm:spPr/>
      <dgm:t>
        <a:bodyPr/>
        <a:lstStyle/>
        <a:p>
          <a:r>
            <a:rPr lang="en-US" smtClean="0"/>
            <a:t>Name servers</a:t>
          </a:r>
          <a:endParaRPr lang="en-US" dirty="0" smtClean="0"/>
        </a:p>
      </dgm:t>
    </dgm:pt>
    <dgm:pt modelId="{A91E6B95-4463-DE4A-89A3-0BDDB4D9AB7F}" type="parTrans" cxnId="{1B6FF0A2-F644-0046-9A9C-FC1B9A0F34A3}">
      <dgm:prSet/>
      <dgm:spPr/>
      <dgm:t>
        <a:bodyPr/>
        <a:lstStyle/>
        <a:p>
          <a:endParaRPr lang="en-US"/>
        </a:p>
      </dgm:t>
    </dgm:pt>
    <dgm:pt modelId="{97D2965C-CA69-3047-B9A0-FB5045E6E92F}" type="sibTrans" cxnId="{1B6FF0A2-F644-0046-9A9C-FC1B9A0F34A3}">
      <dgm:prSet/>
      <dgm:spPr/>
      <dgm:t>
        <a:bodyPr/>
        <a:lstStyle/>
        <a:p>
          <a:endParaRPr lang="en-US"/>
        </a:p>
      </dgm:t>
    </dgm:pt>
    <dgm:pt modelId="{E7CA3159-446A-4F4C-897C-C3D4E3E332E9}">
      <dgm:prSet/>
      <dgm:spPr/>
      <dgm:t>
        <a:bodyPr/>
        <a:lstStyle/>
        <a:p>
          <a:r>
            <a:rPr lang="en-US" dirty="0" smtClean="0"/>
            <a:t>Resolvers</a:t>
          </a:r>
          <a:endParaRPr lang="en-US" dirty="0"/>
        </a:p>
      </dgm:t>
    </dgm:pt>
    <dgm:pt modelId="{78598DA6-6143-6140-B11E-B3032F7AF9F3}" type="parTrans" cxnId="{B2085BA0-E8B6-9949-BA37-449B8A56BD5F}">
      <dgm:prSet/>
      <dgm:spPr/>
      <dgm:t>
        <a:bodyPr/>
        <a:lstStyle/>
        <a:p>
          <a:endParaRPr lang="en-US"/>
        </a:p>
      </dgm:t>
    </dgm:pt>
    <dgm:pt modelId="{066F064B-67C3-2948-8915-51AB1A34094E}" type="sibTrans" cxnId="{B2085BA0-E8B6-9949-BA37-449B8A56BD5F}">
      <dgm:prSet/>
      <dgm:spPr/>
      <dgm:t>
        <a:bodyPr/>
        <a:lstStyle/>
        <a:p>
          <a:endParaRPr lang="en-US"/>
        </a:p>
      </dgm:t>
    </dgm:pt>
    <dgm:pt modelId="{629423F6-A4C9-7142-ACB6-5B7EB3F7EC3D}" type="pres">
      <dgm:prSet presAssocID="{F841105A-4B62-0D48-BCDE-8E07EF50AA61}" presName="Name0" presStyleCnt="0">
        <dgm:presLayoutVars>
          <dgm:dir/>
          <dgm:resizeHandles val="exact"/>
        </dgm:presLayoutVars>
      </dgm:prSet>
      <dgm:spPr/>
      <dgm:t>
        <a:bodyPr/>
        <a:lstStyle/>
        <a:p>
          <a:endParaRPr lang="en-US"/>
        </a:p>
      </dgm:t>
    </dgm:pt>
    <dgm:pt modelId="{FEEDFE24-2588-FC4C-96EC-3B235FE1BA05}" type="pres">
      <dgm:prSet presAssocID="{6CBF0306-A30E-CB41-8FA9-28740417BD89}" presName="Name5" presStyleLbl="vennNode1" presStyleIdx="0" presStyleCnt="4">
        <dgm:presLayoutVars>
          <dgm:bulletEnabled val="1"/>
        </dgm:presLayoutVars>
      </dgm:prSet>
      <dgm:spPr/>
      <dgm:t>
        <a:bodyPr/>
        <a:lstStyle/>
        <a:p>
          <a:endParaRPr lang="en-US"/>
        </a:p>
      </dgm:t>
    </dgm:pt>
    <dgm:pt modelId="{045E84A9-5B65-B74D-B44D-A43E2CA4DE97}" type="pres">
      <dgm:prSet presAssocID="{08A965B8-968F-1847-A0DF-DF568E6B914B}" presName="space" presStyleCnt="0"/>
      <dgm:spPr/>
    </dgm:pt>
    <dgm:pt modelId="{2D656D1E-5BDA-734D-A92E-2E8A77955C9D}" type="pres">
      <dgm:prSet presAssocID="{721174BF-5C67-3B4D-8769-E45988E1CFAB}" presName="Name5" presStyleLbl="vennNode1" presStyleIdx="1" presStyleCnt="4">
        <dgm:presLayoutVars>
          <dgm:bulletEnabled val="1"/>
        </dgm:presLayoutVars>
      </dgm:prSet>
      <dgm:spPr/>
      <dgm:t>
        <a:bodyPr/>
        <a:lstStyle/>
        <a:p>
          <a:endParaRPr lang="en-US"/>
        </a:p>
      </dgm:t>
    </dgm:pt>
    <dgm:pt modelId="{B5774100-AE58-B24B-B9FD-7FE9A74286FE}" type="pres">
      <dgm:prSet presAssocID="{AE86729C-0FEE-2042-9540-308CF6A4027A}" presName="space" presStyleCnt="0"/>
      <dgm:spPr/>
    </dgm:pt>
    <dgm:pt modelId="{7E7E79C9-82E1-BC45-891A-D0802634118D}" type="pres">
      <dgm:prSet presAssocID="{61B493A6-E795-3242-A8B7-8D40F451C00A}" presName="Name5" presStyleLbl="vennNode1" presStyleIdx="2" presStyleCnt="4">
        <dgm:presLayoutVars>
          <dgm:bulletEnabled val="1"/>
        </dgm:presLayoutVars>
      </dgm:prSet>
      <dgm:spPr/>
      <dgm:t>
        <a:bodyPr/>
        <a:lstStyle/>
        <a:p>
          <a:endParaRPr lang="en-US"/>
        </a:p>
      </dgm:t>
    </dgm:pt>
    <dgm:pt modelId="{DC7C6868-FA19-B149-AD42-59D51DE1BD73}" type="pres">
      <dgm:prSet presAssocID="{97D2965C-CA69-3047-B9A0-FB5045E6E92F}" presName="space" presStyleCnt="0"/>
      <dgm:spPr/>
    </dgm:pt>
    <dgm:pt modelId="{EE489036-361D-5C40-B5F2-29F92A58AA04}" type="pres">
      <dgm:prSet presAssocID="{E7CA3159-446A-4F4C-897C-C3D4E3E332E9}" presName="Name5" presStyleLbl="vennNode1" presStyleIdx="3" presStyleCnt="4">
        <dgm:presLayoutVars>
          <dgm:bulletEnabled val="1"/>
        </dgm:presLayoutVars>
      </dgm:prSet>
      <dgm:spPr/>
      <dgm:t>
        <a:bodyPr/>
        <a:lstStyle/>
        <a:p>
          <a:endParaRPr lang="en-US"/>
        </a:p>
      </dgm:t>
    </dgm:pt>
  </dgm:ptLst>
  <dgm:cxnLst>
    <dgm:cxn modelId="{E34FA041-C8C8-BC46-BA0E-68AEEA57B81B}" type="presOf" srcId="{6CBF0306-A30E-CB41-8FA9-28740417BD89}" destId="{FEEDFE24-2588-FC4C-96EC-3B235FE1BA05}" srcOrd="0" destOrd="0" presId="urn:microsoft.com/office/officeart/2005/8/layout/venn3"/>
    <dgm:cxn modelId="{18B31618-FBCF-6247-BE14-1A66E0D72623}" srcId="{F841105A-4B62-0D48-BCDE-8E07EF50AA61}" destId="{721174BF-5C67-3B4D-8769-E45988E1CFAB}" srcOrd="1" destOrd="0" parTransId="{250D6EF3-440E-C44C-8903-9CD1A43E8A6A}" sibTransId="{AE86729C-0FEE-2042-9540-308CF6A4027A}"/>
    <dgm:cxn modelId="{1E2BF818-8B21-114E-AD2C-1BC337204451}" type="presOf" srcId="{F841105A-4B62-0D48-BCDE-8E07EF50AA61}" destId="{629423F6-A4C9-7142-ACB6-5B7EB3F7EC3D}" srcOrd="0" destOrd="0" presId="urn:microsoft.com/office/officeart/2005/8/layout/venn3"/>
    <dgm:cxn modelId="{1B6FF0A2-F644-0046-9A9C-FC1B9A0F34A3}" srcId="{F841105A-4B62-0D48-BCDE-8E07EF50AA61}" destId="{61B493A6-E795-3242-A8B7-8D40F451C00A}" srcOrd="2" destOrd="0" parTransId="{A91E6B95-4463-DE4A-89A3-0BDDB4D9AB7F}" sibTransId="{97D2965C-CA69-3047-B9A0-FB5045E6E92F}"/>
    <dgm:cxn modelId="{E396A3A8-B4A7-6842-8E67-0E3C4D9086E7}" type="presOf" srcId="{61B493A6-E795-3242-A8B7-8D40F451C00A}" destId="{7E7E79C9-82E1-BC45-891A-D0802634118D}" srcOrd="0" destOrd="0" presId="urn:microsoft.com/office/officeart/2005/8/layout/venn3"/>
    <dgm:cxn modelId="{B3E1C069-9D19-DA49-8FEC-2FB7F24C0724}" type="presOf" srcId="{E7CA3159-446A-4F4C-897C-C3D4E3E332E9}" destId="{EE489036-361D-5C40-B5F2-29F92A58AA04}" srcOrd="0" destOrd="0" presId="urn:microsoft.com/office/officeart/2005/8/layout/venn3"/>
    <dgm:cxn modelId="{0276E6D5-620C-D141-BDD2-F6FC272B4E54}" type="presOf" srcId="{721174BF-5C67-3B4D-8769-E45988E1CFAB}" destId="{2D656D1E-5BDA-734D-A92E-2E8A77955C9D}" srcOrd="0" destOrd="0" presId="urn:microsoft.com/office/officeart/2005/8/layout/venn3"/>
    <dgm:cxn modelId="{9183AF80-98DA-274B-A200-B08874694380}" srcId="{F841105A-4B62-0D48-BCDE-8E07EF50AA61}" destId="{6CBF0306-A30E-CB41-8FA9-28740417BD89}" srcOrd="0" destOrd="0" parTransId="{01596ED3-645F-4D40-ADA1-E4C16E03DC74}" sibTransId="{08A965B8-968F-1847-A0DF-DF568E6B914B}"/>
    <dgm:cxn modelId="{B2085BA0-E8B6-9949-BA37-449B8A56BD5F}" srcId="{F841105A-4B62-0D48-BCDE-8E07EF50AA61}" destId="{E7CA3159-446A-4F4C-897C-C3D4E3E332E9}" srcOrd="3" destOrd="0" parTransId="{78598DA6-6143-6140-B11E-B3032F7AF9F3}" sibTransId="{066F064B-67C3-2948-8915-51AB1A34094E}"/>
    <dgm:cxn modelId="{14F79172-68B5-9E4C-AEB9-5B5C6229C027}" type="presParOf" srcId="{629423F6-A4C9-7142-ACB6-5B7EB3F7EC3D}" destId="{FEEDFE24-2588-FC4C-96EC-3B235FE1BA05}" srcOrd="0" destOrd="0" presId="urn:microsoft.com/office/officeart/2005/8/layout/venn3"/>
    <dgm:cxn modelId="{4A2646B6-05A3-AB4C-AAF1-BD3451739B4A}" type="presParOf" srcId="{629423F6-A4C9-7142-ACB6-5B7EB3F7EC3D}" destId="{045E84A9-5B65-B74D-B44D-A43E2CA4DE97}" srcOrd="1" destOrd="0" presId="urn:microsoft.com/office/officeart/2005/8/layout/venn3"/>
    <dgm:cxn modelId="{FE8DA02B-FDEE-3142-951B-01A18370349F}" type="presParOf" srcId="{629423F6-A4C9-7142-ACB6-5B7EB3F7EC3D}" destId="{2D656D1E-5BDA-734D-A92E-2E8A77955C9D}" srcOrd="2" destOrd="0" presId="urn:microsoft.com/office/officeart/2005/8/layout/venn3"/>
    <dgm:cxn modelId="{E4C90E23-0A25-2C41-99A5-826DC819E22E}" type="presParOf" srcId="{629423F6-A4C9-7142-ACB6-5B7EB3F7EC3D}" destId="{B5774100-AE58-B24B-B9FD-7FE9A74286FE}" srcOrd="3" destOrd="0" presId="urn:microsoft.com/office/officeart/2005/8/layout/venn3"/>
    <dgm:cxn modelId="{08918D7D-B010-9741-A86B-FB5ED1D10558}" type="presParOf" srcId="{629423F6-A4C9-7142-ACB6-5B7EB3F7EC3D}" destId="{7E7E79C9-82E1-BC45-891A-D0802634118D}" srcOrd="4" destOrd="0" presId="urn:microsoft.com/office/officeart/2005/8/layout/venn3"/>
    <dgm:cxn modelId="{D471AD91-9A7A-F345-8C0C-7725E0AC7EB6}" type="presParOf" srcId="{629423F6-A4C9-7142-ACB6-5B7EB3F7EC3D}" destId="{DC7C6868-FA19-B149-AD42-59D51DE1BD73}" srcOrd="5" destOrd="0" presId="urn:microsoft.com/office/officeart/2005/8/layout/venn3"/>
    <dgm:cxn modelId="{2EA9C842-116B-1040-9674-87E2301D6F78}" type="presParOf" srcId="{629423F6-A4C9-7142-ACB6-5B7EB3F7EC3D}" destId="{EE489036-361D-5C40-B5F2-29F92A58AA04}" srcOrd="6" destOrd="0" presId="urn:microsoft.com/office/officeart/2005/8/layout/ven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D2334B-BE53-EA45-A36D-D059A3F5B729}" type="doc">
      <dgm:prSet loTypeId="urn:microsoft.com/office/officeart/2005/8/layout/hProcess4" loCatId="" qsTypeId="urn:microsoft.com/office/officeart/2005/8/quickstyle/simple2" qsCatId="simple" csTypeId="urn:microsoft.com/office/officeart/2005/8/colors/accent1_2" csCatId="accent1" phldr="1"/>
      <dgm:spPr/>
      <dgm:t>
        <a:bodyPr/>
        <a:lstStyle/>
        <a:p>
          <a:endParaRPr lang="en-US"/>
        </a:p>
      </dgm:t>
    </dgm:pt>
    <dgm:pt modelId="{8F42134C-D69F-B748-84C4-3A2E4BE33BE0}">
      <dgm:prSet phldrT="[Text]"/>
      <dgm:spPr/>
      <dgm:t>
        <a:bodyPr/>
        <a:lstStyle/>
        <a:p>
          <a:r>
            <a:rPr lang="en-US" smtClean="0"/>
            <a:t>Recursive technique</a:t>
          </a:r>
          <a:endParaRPr lang="en-US"/>
        </a:p>
      </dgm:t>
    </dgm:pt>
    <dgm:pt modelId="{DFB7148E-CC4C-F848-96D3-07B542CA81E0}" type="parTrans" cxnId="{7C39CF8F-B9BC-4F44-8763-D22FDF972035}">
      <dgm:prSet/>
      <dgm:spPr/>
      <dgm:t>
        <a:bodyPr/>
        <a:lstStyle/>
        <a:p>
          <a:endParaRPr lang="en-US"/>
        </a:p>
      </dgm:t>
    </dgm:pt>
    <dgm:pt modelId="{F221C16C-D539-EB4F-8426-274E1C61B879}" type="sibTrans" cxnId="{7C39CF8F-B9BC-4F44-8763-D22FDF972035}">
      <dgm:prSet/>
      <dgm:spPr/>
      <dgm:t>
        <a:bodyPr/>
        <a:lstStyle/>
        <a:p>
          <a:endParaRPr lang="en-US"/>
        </a:p>
      </dgm:t>
    </dgm:pt>
    <dgm:pt modelId="{BACA5BDC-ECE4-F04D-A818-5FF65153908C}">
      <dgm:prSet/>
      <dgm:spPr/>
      <dgm:t>
        <a:bodyPr/>
        <a:lstStyle/>
        <a:p>
          <a:r>
            <a:rPr lang="en-US" dirty="0" smtClean="0"/>
            <a:t>Query another name server for the desired result and then send the result back</a:t>
          </a:r>
        </a:p>
      </dgm:t>
    </dgm:pt>
    <dgm:pt modelId="{1A21410E-1790-6744-BFA8-430F08E49D7C}" type="parTrans" cxnId="{EA93B615-7323-9245-AEE0-7210231B26F6}">
      <dgm:prSet/>
      <dgm:spPr/>
      <dgm:t>
        <a:bodyPr/>
        <a:lstStyle/>
        <a:p>
          <a:endParaRPr lang="en-US"/>
        </a:p>
      </dgm:t>
    </dgm:pt>
    <dgm:pt modelId="{8C8E017A-B906-6842-9379-B7573579A6F1}" type="sibTrans" cxnId="{EA93B615-7323-9245-AEE0-7210231B26F6}">
      <dgm:prSet/>
      <dgm:spPr/>
      <dgm:t>
        <a:bodyPr/>
        <a:lstStyle/>
        <a:p>
          <a:endParaRPr lang="en-US"/>
        </a:p>
      </dgm:t>
    </dgm:pt>
    <dgm:pt modelId="{E75A0912-6E26-454D-95C3-45517E6D6ACD}">
      <dgm:prSet/>
      <dgm:spPr/>
      <dgm:t>
        <a:bodyPr/>
        <a:lstStyle/>
        <a:p>
          <a:r>
            <a:rPr lang="en-US" smtClean="0"/>
            <a:t>Used for requests sent by a name resolver</a:t>
          </a:r>
          <a:endParaRPr lang="en-US" dirty="0" smtClean="0"/>
        </a:p>
      </dgm:t>
    </dgm:pt>
    <dgm:pt modelId="{32915C5B-B726-B04B-9DB8-3CBF373E3C4B}" type="parTrans" cxnId="{0C3230A2-238C-864D-81DF-2270A1FC55BF}">
      <dgm:prSet/>
      <dgm:spPr/>
      <dgm:t>
        <a:bodyPr/>
        <a:lstStyle/>
        <a:p>
          <a:endParaRPr lang="en-US"/>
        </a:p>
      </dgm:t>
    </dgm:pt>
    <dgm:pt modelId="{1762067B-8D06-854F-95BC-C008957A9A0E}" type="sibTrans" cxnId="{0C3230A2-238C-864D-81DF-2270A1FC55BF}">
      <dgm:prSet/>
      <dgm:spPr/>
      <dgm:t>
        <a:bodyPr/>
        <a:lstStyle/>
        <a:p>
          <a:endParaRPr lang="en-US"/>
        </a:p>
      </dgm:t>
    </dgm:pt>
    <dgm:pt modelId="{5EB58BBC-6878-2D46-A1C6-4054E7D03695}">
      <dgm:prSet/>
      <dgm:spPr/>
      <dgm:t>
        <a:bodyPr/>
        <a:lstStyle/>
        <a:p>
          <a:r>
            <a:rPr lang="en-US" smtClean="0"/>
            <a:t>Iterative technique</a:t>
          </a:r>
          <a:endParaRPr lang="en-US" dirty="0" smtClean="0"/>
        </a:p>
      </dgm:t>
    </dgm:pt>
    <dgm:pt modelId="{CB35AD70-D779-0644-8079-A7B3A1A72F0D}" type="parTrans" cxnId="{BDB528D8-6A84-D544-8EEA-3E922AAE5994}">
      <dgm:prSet/>
      <dgm:spPr/>
      <dgm:t>
        <a:bodyPr/>
        <a:lstStyle/>
        <a:p>
          <a:endParaRPr lang="en-US"/>
        </a:p>
      </dgm:t>
    </dgm:pt>
    <dgm:pt modelId="{49D3191A-BA4F-4641-A3DF-7E3BCB655C44}" type="sibTrans" cxnId="{BDB528D8-6A84-D544-8EEA-3E922AAE5994}">
      <dgm:prSet/>
      <dgm:spPr/>
      <dgm:t>
        <a:bodyPr/>
        <a:lstStyle/>
        <a:p>
          <a:endParaRPr lang="en-US"/>
        </a:p>
      </dgm:t>
    </dgm:pt>
    <dgm:pt modelId="{A199A1AF-FAC3-9F4A-AC95-01BD37D04102}">
      <dgm:prSet/>
      <dgm:spPr/>
      <dgm:t>
        <a:bodyPr/>
        <a:lstStyle/>
        <a:p>
          <a:r>
            <a:rPr lang="en-US" dirty="0" smtClean="0"/>
            <a:t>Return the address of the next server to whom the request should be sent then send out a new DNS request to that server</a:t>
          </a:r>
          <a:endParaRPr lang="en-US" dirty="0"/>
        </a:p>
      </dgm:t>
    </dgm:pt>
    <dgm:pt modelId="{3FCDA4E4-302B-9C4A-91AC-0D0F8FD7ED01}" type="parTrans" cxnId="{0E3F8CDE-FCA3-1D4E-AAD1-2B296A560D25}">
      <dgm:prSet/>
      <dgm:spPr/>
      <dgm:t>
        <a:bodyPr/>
        <a:lstStyle/>
        <a:p>
          <a:endParaRPr lang="en-US"/>
        </a:p>
      </dgm:t>
    </dgm:pt>
    <dgm:pt modelId="{B8030194-5CE6-A44C-8DDF-94C492D41009}" type="sibTrans" cxnId="{0E3F8CDE-FCA3-1D4E-AAD1-2B296A560D25}">
      <dgm:prSet/>
      <dgm:spPr/>
      <dgm:t>
        <a:bodyPr/>
        <a:lstStyle/>
        <a:p>
          <a:endParaRPr lang="en-US"/>
        </a:p>
      </dgm:t>
    </dgm:pt>
    <dgm:pt modelId="{7737AE03-5069-374C-826C-8833023B7986}" type="pres">
      <dgm:prSet presAssocID="{0CD2334B-BE53-EA45-A36D-D059A3F5B729}" presName="Name0" presStyleCnt="0">
        <dgm:presLayoutVars>
          <dgm:dir/>
          <dgm:animLvl val="lvl"/>
          <dgm:resizeHandles val="exact"/>
        </dgm:presLayoutVars>
      </dgm:prSet>
      <dgm:spPr/>
      <dgm:t>
        <a:bodyPr/>
        <a:lstStyle/>
        <a:p>
          <a:endParaRPr lang="en-US"/>
        </a:p>
      </dgm:t>
    </dgm:pt>
    <dgm:pt modelId="{F7EA3444-506E-5B4A-BB26-BD044BE1A7F8}" type="pres">
      <dgm:prSet presAssocID="{0CD2334B-BE53-EA45-A36D-D059A3F5B729}" presName="tSp" presStyleCnt="0"/>
      <dgm:spPr/>
    </dgm:pt>
    <dgm:pt modelId="{8D8861E5-0FEF-A24C-B1AA-DBE7089126A0}" type="pres">
      <dgm:prSet presAssocID="{0CD2334B-BE53-EA45-A36D-D059A3F5B729}" presName="bSp" presStyleCnt="0"/>
      <dgm:spPr/>
    </dgm:pt>
    <dgm:pt modelId="{B490636A-0333-8F4E-B27E-8F5C96107F3E}" type="pres">
      <dgm:prSet presAssocID="{0CD2334B-BE53-EA45-A36D-D059A3F5B729}" presName="process" presStyleCnt="0"/>
      <dgm:spPr/>
    </dgm:pt>
    <dgm:pt modelId="{F9F65F77-CCC5-B741-8BE4-47E646AA4953}" type="pres">
      <dgm:prSet presAssocID="{8F42134C-D69F-B748-84C4-3A2E4BE33BE0}" presName="composite1" presStyleCnt="0"/>
      <dgm:spPr/>
    </dgm:pt>
    <dgm:pt modelId="{9B8AA5E1-016C-334E-BE72-874862A22DDE}" type="pres">
      <dgm:prSet presAssocID="{8F42134C-D69F-B748-84C4-3A2E4BE33BE0}" presName="dummyNode1" presStyleLbl="node1" presStyleIdx="0" presStyleCnt="2"/>
      <dgm:spPr/>
    </dgm:pt>
    <dgm:pt modelId="{09FF0577-C0F6-CD4C-90E2-3FBADAF60A91}" type="pres">
      <dgm:prSet presAssocID="{8F42134C-D69F-B748-84C4-3A2E4BE33BE0}" presName="childNode1" presStyleLbl="bgAcc1" presStyleIdx="0" presStyleCnt="2">
        <dgm:presLayoutVars>
          <dgm:bulletEnabled val="1"/>
        </dgm:presLayoutVars>
      </dgm:prSet>
      <dgm:spPr/>
      <dgm:t>
        <a:bodyPr/>
        <a:lstStyle/>
        <a:p>
          <a:endParaRPr lang="en-US"/>
        </a:p>
      </dgm:t>
    </dgm:pt>
    <dgm:pt modelId="{12347BE8-0270-B847-8038-FADA9E0FD570}" type="pres">
      <dgm:prSet presAssocID="{8F42134C-D69F-B748-84C4-3A2E4BE33BE0}" presName="childNode1tx" presStyleLbl="bgAcc1" presStyleIdx="0" presStyleCnt="2">
        <dgm:presLayoutVars>
          <dgm:bulletEnabled val="1"/>
        </dgm:presLayoutVars>
      </dgm:prSet>
      <dgm:spPr/>
      <dgm:t>
        <a:bodyPr/>
        <a:lstStyle/>
        <a:p>
          <a:endParaRPr lang="en-US"/>
        </a:p>
      </dgm:t>
    </dgm:pt>
    <dgm:pt modelId="{2D29A859-B661-2B4F-87E4-5932683FB86D}" type="pres">
      <dgm:prSet presAssocID="{8F42134C-D69F-B748-84C4-3A2E4BE33BE0}" presName="parentNode1" presStyleLbl="node1" presStyleIdx="0" presStyleCnt="2">
        <dgm:presLayoutVars>
          <dgm:chMax val="1"/>
          <dgm:bulletEnabled val="1"/>
        </dgm:presLayoutVars>
      </dgm:prSet>
      <dgm:spPr/>
      <dgm:t>
        <a:bodyPr/>
        <a:lstStyle/>
        <a:p>
          <a:endParaRPr lang="en-US"/>
        </a:p>
      </dgm:t>
    </dgm:pt>
    <dgm:pt modelId="{4ECDC669-9D60-534B-90BC-8317BCCB0A78}" type="pres">
      <dgm:prSet presAssocID="{8F42134C-D69F-B748-84C4-3A2E4BE33BE0}" presName="connSite1" presStyleCnt="0"/>
      <dgm:spPr/>
    </dgm:pt>
    <dgm:pt modelId="{4A4FC7A3-9EB3-5244-8460-A8D425211D41}" type="pres">
      <dgm:prSet presAssocID="{F221C16C-D539-EB4F-8426-274E1C61B879}" presName="Name9" presStyleLbl="sibTrans2D1" presStyleIdx="0" presStyleCnt="1" custLinFactNeighborX="38883" custLinFactNeighborY="-17625"/>
      <dgm:spPr/>
      <dgm:t>
        <a:bodyPr/>
        <a:lstStyle/>
        <a:p>
          <a:endParaRPr lang="en-US"/>
        </a:p>
      </dgm:t>
    </dgm:pt>
    <dgm:pt modelId="{2439603F-E81E-8549-9393-8149026222A2}" type="pres">
      <dgm:prSet presAssocID="{5EB58BBC-6878-2D46-A1C6-4054E7D03695}" presName="composite2" presStyleCnt="0"/>
      <dgm:spPr/>
    </dgm:pt>
    <dgm:pt modelId="{5E33C98A-4B5D-6647-B69B-9B7924FD487B}" type="pres">
      <dgm:prSet presAssocID="{5EB58BBC-6878-2D46-A1C6-4054E7D03695}" presName="dummyNode2" presStyleLbl="node1" presStyleIdx="0" presStyleCnt="2"/>
      <dgm:spPr/>
    </dgm:pt>
    <dgm:pt modelId="{6B860776-D644-1545-A340-AD18F6033468}" type="pres">
      <dgm:prSet presAssocID="{5EB58BBC-6878-2D46-A1C6-4054E7D03695}" presName="childNode2" presStyleLbl="bgAcc1" presStyleIdx="1" presStyleCnt="2">
        <dgm:presLayoutVars>
          <dgm:bulletEnabled val="1"/>
        </dgm:presLayoutVars>
      </dgm:prSet>
      <dgm:spPr/>
      <dgm:t>
        <a:bodyPr/>
        <a:lstStyle/>
        <a:p>
          <a:endParaRPr lang="en-US"/>
        </a:p>
      </dgm:t>
    </dgm:pt>
    <dgm:pt modelId="{F5D9FC6F-59C1-8246-9977-015739338536}" type="pres">
      <dgm:prSet presAssocID="{5EB58BBC-6878-2D46-A1C6-4054E7D03695}" presName="childNode2tx" presStyleLbl="bgAcc1" presStyleIdx="1" presStyleCnt="2">
        <dgm:presLayoutVars>
          <dgm:bulletEnabled val="1"/>
        </dgm:presLayoutVars>
      </dgm:prSet>
      <dgm:spPr/>
      <dgm:t>
        <a:bodyPr/>
        <a:lstStyle/>
        <a:p>
          <a:endParaRPr lang="en-US"/>
        </a:p>
      </dgm:t>
    </dgm:pt>
    <dgm:pt modelId="{B5900A41-9D5E-5B40-AA6D-9F6F8452959F}" type="pres">
      <dgm:prSet presAssocID="{5EB58BBC-6878-2D46-A1C6-4054E7D03695}" presName="parentNode2" presStyleLbl="node1" presStyleIdx="1" presStyleCnt="2">
        <dgm:presLayoutVars>
          <dgm:chMax val="0"/>
          <dgm:bulletEnabled val="1"/>
        </dgm:presLayoutVars>
      </dgm:prSet>
      <dgm:spPr/>
      <dgm:t>
        <a:bodyPr/>
        <a:lstStyle/>
        <a:p>
          <a:endParaRPr lang="en-US"/>
        </a:p>
      </dgm:t>
    </dgm:pt>
    <dgm:pt modelId="{D6295E86-1A63-EB4F-9EDF-1FFEF20A27BF}" type="pres">
      <dgm:prSet presAssocID="{5EB58BBC-6878-2D46-A1C6-4054E7D03695}" presName="connSite2" presStyleCnt="0"/>
      <dgm:spPr/>
    </dgm:pt>
  </dgm:ptLst>
  <dgm:cxnLst>
    <dgm:cxn modelId="{E0C339D0-221B-CD46-BAB0-9CAC88AD518A}" type="presOf" srcId="{0CD2334B-BE53-EA45-A36D-D059A3F5B729}" destId="{7737AE03-5069-374C-826C-8833023B7986}" srcOrd="0" destOrd="0" presId="urn:microsoft.com/office/officeart/2005/8/layout/hProcess4"/>
    <dgm:cxn modelId="{9A1062A5-C596-1943-86A2-065106FC6516}" type="presOf" srcId="{F221C16C-D539-EB4F-8426-274E1C61B879}" destId="{4A4FC7A3-9EB3-5244-8460-A8D425211D41}" srcOrd="0" destOrd="0" presId="urn:microsoft.com/office/officeart/2005/8/layout/hProcess4"/>
    <dgm:cxn modelId="{68A2BE7C-EEBD-144D-90F6-954C2F85EDD3}" type="presOf" srcId="{5EB58BBC-6878-2D46-A1C6-4054E7D03695}" destId="{B5900A41-9D5E-5B40-AA6D-9F6F8452959F}" srcOrd="0" destOrd="0" presId="urn:microsoft.com/office/officeart/2005/8/layout/hProcess4"/>
    <dgm:cxn modelId="{F00661D7-21F0-AF49-B4EB-9A0C400AC7D2}" type="presOf" srcId="{8F42134C-D69F-B748-84C4-3A2E4BE33BE0}" destId="{2D29A859-B661-2B4F-87E4-5932683FB86D}" srcOrd="0" destOrd="0" presId="urn:microsoft.com/office/officeart/2005/8/layout/hProcess4"/>
    <dgm:cxn modelId="{BDB528D8-6A84-D544-8EEA-3E922AAE5994}" srcId="{0CD2334B-BE53-EA45-A36D-D059A3F5B729}" destId="{5EB58BBC-6878-2D46-A1C6-4054E7D03695}" srcOrd="1" destOrd="0" parTransId="{CB35AD70-D779-0644-8079-A7B3A1A72F0D}" sibTransId="{49D3191A-BA4F-4641-A3DF-7E3BCB655C44}"/>
    <dgm:cxn modelId="{0C3230A2-238C-864D-81DF-2270A1FC55BF}" srcId="{8F42134C-D69F-B748-84C4-3A2E4BE33BE0}" destId="{E75A0912-6E26-454D-95C3-45517E6D6ACD}" srcOrd="1" destOrd="0" parTransId="{32915C5B-B726-B04B-9DB8-3CBF373E3C4B}" sibTransId="{1762067B-8D06-854F-95BC-C008957A9A0E}"/>
    <dgm:cxn modelId="{7C39CF8F-B9BC-4F44-8763-D22FDF972035}" srcId="{0CD2334B-BE53-EA45-A36D-D059A3F5B729}" destId="{8F42134C-D69F-B748-84C4-3A2E4BE33BE0}" srcOrd="0" destOrd="0" parTransId="{DFB7148E-CC4C-F848-96D3-07B542CA81E0}" sibTransId="{F221C16C-D539-EB4F-8426-274E1C61B879}"/>
    <dgm:cxn modelId="{A14A1698-2EA7-0342-84C9-6473AA46D664}" type="presOf" srcId="{E75A0912-6E26-454D-95C3-45517E6D6ACD}" destId="{12347BE8-0270-B847-8038-FADA9E0FD570}" srcOrd="1" destOrd="1" presId="urn:microsoft.com/office/officeart/2005/8/layout/hProcess4"/>
    <dgm:cxn modelId="{321AE7D2-801B-EE48-AE5E-FFEB1AB23516}" type="presOf" srcId="{BACA5BDC-ECE4-F04D-A818-5FF65153908C}" destId="{12347BE8-0270-B847-8038-FADA9E0FD570}" srcOrd="1" destOrd="0" presId="urn:microsoft.com/office/officeart/2005/8/layout/hProcess4"/>
    <dgm:cxn modelId="{76DB2BC7-374E-8147-A925-07069A744EF6}" type="presOf" srcId="{BACA5BDC-ECE4-F04D-A818-5FF65153908C}" destId="{09FF0577-C0F6-CD4C-90E2-3FBADAF60A91}" srcOrd="0" destOrd="0" presId="urn:microsoft.com/office/officeart/2005/8/layout/hProcess4"/>
    <dgm:cxn modelId="{91AE7888-7739-8D4A-9D30-BF1E32A6D99A}" type="presOf" srcId="{A199A1AF-FAC3-9F4A-AC95-01BD37D04102}" destId="{6B860776-D644-1545-A340-AD18F6033468}" srcOrd="0" destOrd="0" presId="urn:microsoft.com/office/officeart/2005/8/layout/hProcess4"/>
    <dgm:cxn modelId="{0E3F8CDE-FCA3-1D4E-AAD1-2B296A560D25}" srcId="{5EB58BBC-6878-2D46-A1C6-4054E7D03695}" destId="{A199A1AF-FAC3-9F4A-AC95-01BD37D04102}" srcOrd="0" destOrd="0" parTransId="{3FCDA4E4-302B-9C4A-91AC-0D0F8FD7ED01}" sibTransId="{B8030194-5CE6-A44C-8DDF-94C492D41009}"/>
    <dgm:cxn modelId="{4E02C658-48B4-0143-A59B-FE0BDCEA92BD}" type="presOf" srcId="{A199A1AF-FAC3-9F4A-AC95-01BD37D04102}" destId="{F5D9FC6F-59C1-8246-9977-015739338536}" srcOrd="1" destOrd="0" presId="urn:microsoft.com/office/officeart/2005/8/layout/hProcess4"/>
    <dgm:cxn modelId="{EA93B615-7323-9245-AEE0-7210231B26F6}" srcId="{8F42134C-D69F-B748-84C4-3A2E4BE33BE0}" destId="{BACA5BDC-ECE4-F04D-A818-5FF65153908C}" srcOrd="0" destOrd="0" parTransId="{1A21410E-1790-6744-BFA8-430F08E49D7C}" sibTransId="{8C8E017A-B906-6842-9379-B7573579A6F1}"/>
    <dgm:cxn modelId="{7264C86C-8968-B34D-ACD8-0389F40CF464}" type="presOf" srcId="{E75A0912-6E26-454D-95C3-45517E6D6ACD}" destId="{09FF0577-C0F6-CD4C-90E2-3FBADAF60A91}" srcOrd="0" destOrd="1" presId="urn:microsoft.com/office/officeart/2005/8/layout/hProcess4"/>
    <dgm:cxn modelId="{EB5396AE-2855-D34F-845F-A4CC5029232E}" type="presParOf" srcId="{7737AE03-5069-374C-826C-8833023B7986}" destId="{F7EA3444-506E-5B4A-BB26-BD044BE1A7F8}" srcOrd="0" destOrd="0" presId="urn:microsoft.com/office/officeart/2005/8/layout/hProcess4"/>
    <dgm:cxn modelId="{FA315EDA-5AD9-D542-8B1E-9CC160966043}" type="presParOf" srcId="{7737AE03-5069-374C-826C-8833023B7986}" destId="{8D8861E5-0FEF-A24C-B1AA-DBE7089126A0}" srcOrd="1" destOrd="0" presId="urn:microsoft.com/office/officeart/2005/8/layout/hProcess4"/>
    <dgm:cxn modelId="{FF092744-B0FC-F34C-BDE3-14D144280846}" type="presParOf" srcId="{7737AE03-5069-374C-826C-8833023B7986}" destId="{B490636A-0333-8F4E-B27E-8F5C96107F3E}" srcOrd="2" destOrd="0" presId="urn:microsoft.com/office/officeart/2005/8/layout/hProcess4"/>
    <dgm:cxn modelId="{087C0FF7-7571-444A-9385-7F4D532D4711}" type="presParOf" srcId="{B490636A-0333-8F4E-B27E-8F5C96107F3E}" destId="{F9F65F77-CCC5-B741-8BE4-47E646AA4953}" srcOrd="0" destOrd="0" presId="urn:microsoft.com/office/officeart/2005/8/layout/hProcess4"/>
    <dgm:cxn modelId="{C7D472B4-58BE-2F45-A152-158BB2358B36}" type="presParOf" srcId="{F9F65F77-CCC5-B741-8BE4-47E646AA4953}" destId="{9B8AA5E1-016C-334E-BE72-874862A22DDE}" srcOrd="0" destOrd="0" presId="urn:microsoft.com/office/officeart/2005/8/layout/hProcess4"/>
    <dgm:cxn modelId="{FF19018E-250E-D84E-ACBC-BD582DA0F4CE}" type="presParOf" srcId="{F9F65F77-CCC5-B741-8BE4-47E646AA4953}" destId="{09FF0577-C0F6-CD4C-90E2-3FBADAF60A91}" srcOrd="1" destOrd="0" presId="urn:microsoft.com/office/officeart/2005/8/layout/hProcess4"/>
    <dgm:cxn modelId="{483A89BB-C1A6-224E-9794-8B59CCA3BFD9}" type="presParOf" srcId="{F9F65F77-CCC5-B741-8BE4-47E646AA4953}" destId="{12347BE8-0270-B847-8038-FADA9E0FD570}" srcOrd="2" destOrd="0" presId="urn:microsoft.com/office/officeart/2005/8/layout/hProcess4"/>
    <dgm:cxn modelId="{36D4A055-0596-3F4D-BD7F-7AC142808FB6}" type="presParOf" srcId="{F9F65F77-CCC5-B741-8BE4-47E646AA4953}" destId="{2D29A859-B661-2B4F-87E4-5932683FB86D}" srcOrd="3" destOrd="0" presId="urn:microsoft.com/office/officeart/2005/8/layout/hProcess4"/>
    <dgm:cxn modelId="{29055E0B-E864-014E-B113-1AD815C49158}" type="presParOf" srcId="{F9F65F77-CCC5-B741-8BE4-47E646AA4953}" destId="{4ECDC669-9D60-534B-90BC-8317BCCB0A78}" srcOrd="4" destOrd="0" presId="urn:microsoft.com/office/officeart/2005/8/layout/hProcess4"/>
    <dgm:cxn modelId="{DD6CAB21-87B0-2C4A-B7DF-BA3B320D7007}" type="presParOf" srcId="{B490636A-0333-8F4E-B27E-8F5C96107F3E}" destId="{4A4FC7A3-9EB3-5244-8460-A8D425211D41}" srcOrd="1" destOrd="0" presId="urn:microsoft.com/office/officeart/2005/8/layout/hProcess4"/>
    <dgm:cxn modelId="{D8515AA2-0C38-D647-8FB6-73E9C166B94D}" type="presParOf" srcId="{B490636A-0333-8F4E-B27E-8F5C96107F3E}" destId="{2439603F-E81E-8549-9393-8149026222A2}" srcOrd="2" destOrd="0" presId="urn:microsoft.com/office/officeart/2005/8/layout/hProcess4"/>
    <dgm:cxn modelId="{932AFB63-4AE3-CB41-BDD1-AF306C29CA66}" type="presParOf" srcId="{2439603F-E81E-8549-9393-8149026222A2}" destId="{5E33C98A-4B5D-6647-B69B-9B7924FD487B}" srcOrd="0" destOrd="0" presId="urn:microsoft.com/office/officeart/2005/8/layout/hProcess4"/>
    <dgm:cxn modelId="{369DBBAA-6E5E-964D-9E72-DF6DFBB18C90}" type="presParOf" srcId="{2439603F-E81E-8549-9393-8149026222A2}" destId="{6B860776-D644-1545-A340-AD18F6033468}" srcOrd="1" destOrd="0" presId="urn:microsoft.com/office/officeart/2005/8/layout/hProcess4"/>
    <dgm:cxn modelId="{78B891DD-3A1C-A343-8E1E-132594C24533}" type="presParOf" srcId="{2439603F-E81E-8549-9393-8149026222A2}" destId="{F5D9FC6F-59C1-8246-9977-015739338536}" srcOrd="2" destOrd="0" presId="urn:microsoft.com/office/officeart/2005/8/layout/hProcess4"/>
    <dgm:cxn modelId="{5681F819-ECDF-954C-AAEC-DBBEFC2C015F}" type="presParOf" srcId="{2439603F-E81E-8549-9393-8149026222A2}" destId="{B5900A41-9D5E-5B40-AA6D-9F6F8452959F}" srcOrd="3" destOrd="0" presId="urn:microsoft.com/office/officeart/2005/8/layout/hProcess4"/>
    <dgm:cxn modelId="{4F1390DA-63C2-1D4C-90F9-0CA528DEA25A}" type="presParOf" srcId="{2439603F-E81E-8549-9393-8149026222A2}" destId="{D6295E86-1A63-EB4F-9EDF-1FFEF20A27BF}" srcOrd="4" destOrd="0" presId="urn:microsoft.com/office/officeart/2005/8/layout/h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B93646-7987-AE47-965A-C2D2F55D8AE1}">
      <dsp:nvSpPr>
        <dsp:cNvPr id="0" name=""/>
        <dsp:cNvSpPr/>
      </dsp:nvSpPr>
      <dsp:spPr>
        <a:xfrm>
          <a:off x="0" y="171493"/>
          <a:ext cx="6096000" cy="5184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smtClean="0">
              <a:cs typeface="ＭＳ Ｐゴシック" pitchFamily="-110" charset="-128"/>
            </a:rPr>
            <a:t>Examples:</a:t>
          </a:r>
          <a:endParaRPr lang="en-US" sz="1800" kern="1200"/>
        </a:p>
      </dsp:txBody>
      <dsp:txXfrm>
        <a:off x="0" y="171493"/>
        <a:ext cx="6096000" cy="518400"/>
      </dsp:txXfrm>
    </dsp:sp>
    <dsp:sp modelId="{C2E4F576-43D3-ED4F-9C46-C78481BAEEC5}">
      <dsp:nvSpPr>
        <dsp:cNvPr id="0" name=""/>
        <dsp:cNvSpPr/>
      </dsp:nvSpPr>
      <dsp:spPr>
        <a:xfrm>
          <a:off x="0" y="689893"/>
          <a:ext cx="6096000" cy="108701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t>A department that operates a local mail relay (MTA)</a:t>
          </a: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An IT department that operates an enterprise mail relay</a:t>
          </a:r>
        </a:p>
        <a:p>
          <a:pPr marL="171450" lvl="1" indent="-171450" algn="l" defTabSz="800100">
            <a:lnSpc>
              <a:spcPct val="90000"/>
            </a:lnSpc>
            <a:spcBef>
              <a:spcPct val="0"/>
            </a:spcBef>
            <a:spcAft>
              <a:spcPct val="15000"/>
            </a:spcAft>
            <a:buChar char="••"/>
          </a:pPr>
          <a:r>
            <a:rPr lang="en-US" sz="1800" kern="1200" dirty="0" smtClean="0"/>
            <a:t>An ISP that operates a public shared e-mail service</a:t>
          </a:r>
        </a:p>
      </dsp:txBody>
      <dsp:txXfrm>
        <a:off x="0" y="689893"/>
        <a:ext cx="6096000" cy="10870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9C36A7-8904-6D43-A181-4CF2CBCD4225}">
      <dsp:nvSpPr>
        <dsp:cNvPr id="0" name=""/>
        <dsp:cNvSpPr/>
      </dsp:nvSpPr>
      <dsp:spPr>
        <a:xfrm>
          <a:off x="3291839" y="1560"/>
          <a:ext cx="4937760" cy="1237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Allows an e-mail client to download an e-mail from an e-mail server</a:t>
          </a:r>
          <a:endParaRPr lang="en-US" sz="1900" kern="1200"/>
        </a:p>
        <a:p>
          <a:pPr marL="171450" lvl="1" indent="-171450" algn="l" defTabSz="844550" rtl="0">
            <a:lnSpc>
              <a:spcPct val="90000"/>
            </a:lnSpc>
            <a:spcBef>
              <a:spcPct val="0"/>
            </a:spcBef>
            <a:spcAft>
              <a:spcPct val="15000"/>
            </a:spcAft>
            <a:buChar char="••"/>
          </a:pPr>
          <a:r>
            <a:rPr lang="en-US" sz="1900" kern="1200" smtClean="0"/>
            <a:t>Connects via TCP/IP to the server</a:t>
          </a:r>
          <a:endParaRPr lang="en-US" sz="1900" kern="1200"/>
        </a:p>
      </dsp:txBody>
      <dsp:txXfrm>
        <a:off x="3291839" y="1560"/>
        <a:ext cx="4937760" cy="1237609"/>
      </dsp:txXfrm>
    </dsp:sp>
    <dsp:sp modelId="{3A5F25E3-AC4D-0F4A-B484-80F8FCD9384A}">
      <dsp:nvSpPr>
        <dsp:cNvPr id="0" name=""/>
        <dsp:cNvSpPr/>
      </dsp:nvSpPr>
      <dsp:spPr>
        <a:xfrm>
          <a:off x="0" y="1560"/>
          <a:ext cx="3291840" cy="1237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t>Post Office Protocol (POP3)</a:t>
          </a:r>
          <a:endParaRPr lang="en-US" sz="2400" kern="1200"/>
        </a:p>
      </dsp:txBody>
      <dsp:txXfrm>
        <a:off x="0" y="1560"/>
        <a:ext cx="3291840" cy="1237609"/>
      </dsp:txXfrm>
    </dsp:sp>
    <dsp:sp modelId="{CF7A8D94-6311-AE4F-AE68-9BE1B115A753}">
      <dsp:nvSpPr>
        <dsp:cNvPr id="0" name=""/>
        <dsp:cNvSpPr/>
      </dsp:nvSpPr>
      <dsp:spPr>
        <a:xfrm>
          <a:off x="3291839" y="1362930"/>
          <a:ext cx="4937760" cy="1237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Provides stronger authentication than POP3 and provides other functions not supported by POP3</a:t>
          </a:r>
          <a:endParaRPr lang="en-US" sz="1900" kern="1200"/>
        </a:p>
      </dsp:txBody>
      <dsp:txXfrm>
        <a:off x="3291839" y="1362930"/>
        <a:ext cx="4937760" cy="1237609"/>
      </dsp:txXfrm>
    </dsp:sp>
    <dsp:sp modelId="{1C633010-C972-CA40-A9F6-B74B3308F1B6}">
      <dsp:nvSpPr>
        <dsp:cNvPr id="0" name=""/>
        <dsp:cNvSpPr/>
      </dsp:nvSpPr>
      <dsp:spPr>
        <a:xfrm>
          <a:off x="0" y="1362930"/>
          <a:ext cx="3291840" cy="1237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t>Internet Mail Access Protocol (IMAP)</a:t>
          </a:r>
          <a:endParaRPr lang="en-US" sz="2400" kern="1200"/>
        </a:p>
      </dsp:txBody>
      <dsp:txXfrm>
        <a:off x="0" y="1362930"/>
        <a:ext cx="3291840" cy="1237609"/>
      </dsp:txXfrm>
    </dsp:sp>
    <dsp:sp modelId="{0A7A994D-9F7B-404B-A679-FF5E97CECEC5}">
      <dsp:nvSpPr>
        <dsp:cNvPr id="0" name=""/>
        <dsp:cNvSpPr/>
      </dsp:nvSpPr>
      <dsp:spPr>
        <a:xfrm>
          <a:off x="3291839" y="2724301"/>
          <a:ext cx="4937760" cy="1237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Protocol used for transfer of mail from a user agent to an MTA and from one MTA to another</a:t>
          </a:r>
          <a:endParaRPr lang="en-US" sz="1900" kern="1200"/>
        </a:p>
      </dsp:txBody>
      <dsp:txXfrm>
        <a:off x="3291839" y="2724301"/>
        <a:ext cx="4937760" cy="1237609"/>
      </dsp:txXfrm>
    </dsp:sp>
    <dsp:sp modelId="{4401342B-79C2-1B42-ACB2-73E1B93BF4CB}">
      <dsp:nvSpPr>
        <dsp:cNvPr id="0" name=""/>
        <dsp:cNvSpPr/>
      </dsp:nvSpPr>
      <dsp:spPr>
        <a:xfrm>
          <a:off x="0" y="2724301"/>
          <a:ext cx="3291840" cy="1237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t>Simple Mail Transfer Protocol (SMTP)</a:t>
          </a:r>
          <a:endParaRPr lang="en-US" sz="2400" kern="1200"/>
        </a:p>
      </dsp:txBody>
      <dsp:txXfrm>
        <a:off x="0" y="2724301"/>
        <a:ext cx="3291840" cy="1237609"/>
      </dsp:txXfrm>
    </dsp:sp>
    <dsp:sp modelId="{237D920A-03E9-F74E-A97F-94FD2F3E3313}">
      <dsp:nvSpPr>
        <dsp:cNvPr id="0" name=""/>
        <dsp:cNvSpPr/>
      </dsp:nvSpPr>
      <dsp:spPr>
        <a:xfrm>
          <a:off x="3291839" y="4085672"/>
          <a:ext cx="4937760" cy="12376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Supplements SMTP and allows the encapsulation of multimedia messages inside of a standard SMTP message</a:t>
          </a:r>
          <a:endParaRPr lang="en-US" sz="1900" kern="1200"/>
        </a:p>
      </dsp:txBody>
      <dsp:txXfrm>
        <a:off x="3291839" y="4085672"/>
        <a:ext cx="4937760" cy="1237609"/>
      </dsp:txXfrm>
    </dsp:sp>
    <dsp:sp modelId="{EACA5CF8-6B4F-CC4D-93EC-32E9AC19BC37}">
      <dsp:nvSpPr>
        <dsp:cNvPr id="0" name=""/>
        <dsp:cNvSpPr/>
      </dsp:nvSpPr>
      <dsp:spPr>
        <a:xfrm>
          <a:off x="0" y="4085672"/>
          <a:ext cx="3291840" cy="1237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t>Multipurpose Internet Mail Extensions (MIME)</a:t>
          </a:r>
          <a:endParaRPr lang="en-US" sz="2400" kern="1200"/>
        </a:p>
      </dsp:txBody>
      <dsp:txXfrm>
        <a:off x="0" y="4085672"/>
        <a:ext cx="3291840" cy="12376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356E9D-802C-7B4D-AD33-47713BDAAAA2}">
      <dsp:nvSpPr>
        <dsp:cNvPr id="0" name=""/>
        <dsp:cNvSpPr/>
      </dsp:nvSpPr>
      <dsp:spPr>
        <a:xfrm>
          <a:off x="4124230" y="1755751"/>
          <a:ext cx="312960" cy="91440"/>
        </a:xfrm>
        <a:custGeom>
          <a:avLst/>
          <a:gdLst/>
          <a:ahLst/>
          <a:cxnLst/>
          <a:rect l="0" t="0" r="0" b="0"/>
          <a:pathLst>
            <a:path>
              <a:moveTo>
                <a:pt x="0" y="45720"/>
              </a:moveTo>
              <a:lnTo>
                <a:pt x="312960"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2886" y="1793647"/>
        <a:ext cx="15648" cy="15648"/>
      </dsp:txXfrm>
    </dsp:sp>
    <dsp:sp modelId="{EF19F9FD-20FA-7040-A099-D4EC4E49B7C9}">
      <dsp:nvSpPr>
        <dsp:cNvPr id="0" name=""/>
        <dsp:cNvSpPr/>
      </dsp:nvSpPr>
      <dsp:spPr>
        <a:xfrm>
          <a:off x="1842374" y="1257912"/>
          <a:ext cx="312960" cy="543558"/>
        </a:xfrm>
        <a:custGeom>
          <a:avLst/>
          <a:gdLst/>
          <a:ahLst/>
          <a:cxnLst/>
          <a:rect l="0" t="0" r="0" b="0"/>
          <a:pathLst>
            <a:path>
              <a:moveTo>
                <a:pt x="0" y="0"/>
              </a:moveTo>
              <a:lnTo>
                <a:pt x="156480" y="0"/>
              </a:lnTo>
              <a:lnTo>
                <a:pt x="156480" y="543558"/>
              </a:lnTo>
              <a:lnTo>
                <a:pt x="312960" y="54355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3174" y="1514011"/>
        <a:ext cx="31360" cy="31360"/>
      </dsp:txXfrm>
    </dsp:sp>
    <dsp:sp modelId="{C4B8DE64-B6BB-AD4E-8BB4-6B0BB1FC36A8}">
      <dsp:nvSpPr>
        <dsp:cNvPr id="0" name=""/>
        <dsp:cNvSpPr/>
      </dsp:nvSpPr>
      <dsp:spPr>
        <a:xfrm>
          <a:off x="4124230" y="668633"/>
          <a:ext cx="312960" cy="91440"/>
        </a:xfrm>
        <a:custGeom>
          <a:avLst/>
          <a:gdLst/>
          <a:ahLst/>
          <a:cxnLst/>
          <a:rect l="0" t="0" r="0" b="0"/>
          <a:pathLst>
            <a:path>
              <a:moveTo>
                <a:pt x="0" y="45720"/>
              </a:moveTo>
              <a:lnTo>
                <a:pt x="312960"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72886" y="706529"/>
        <a:ext cx="15648" cy="15648"/>
      </dsp:txXfrm>
    </dsp:sp>
    <dsp:sp modelId="{B6D2304C-55D4-B643-9189-6E7B57197FAB}">
      <dsp:nvSpPr>
        <dsp:cNvPr id="0" name=""/>
        <dsp:cNvSpPr/>
      </dsp:nvSpPr>
      <dsp:spPr>
        <a:xfrm>
          <a:off x="1842374" y="714353"/>
          <a:ext cx="312960" cy="543558"/>
        </a:xfrm>
        <a:custGeom>
          <a:avLst/>
          <a:gdLst/>
          <a:ahLst/>
          <a:cxnLst/>
          <a:rect l="0" t="0" r="0" b="0"/>
          <a:pathLst>
            <a:path>
              <a:moveTo>
                <a:pt x="0" y="543558"/>
              </a:moveTo>
              <a:lnTo>
                <a:pt x="156480" y="543558"/>
              </a:lnTo>
              <a:lnTo>
                <a:pt x="156480" y="0"/>
              </a:lnTo>
              <a:lnTo>
                <a:pt x="312960"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3174" y="970452"/>
        <a:ext cx="31360" cy="31360"/>
      </dsp:txXfrm>
    </dsp:sp>
    <dsp:sp modelId="{547D3009-FA5B-E542-ADFA-FDD262E993AE}">
      <dsp:nvSpPr>
        <dsp:cNvPr id="0" name=""/>
        <dsp:cNvSpPr/>
      </dsp:nvSpPr>
      <dsp:spPr>
        <a:xfrm rot="16200000">
          <a:off x="348380" y="1019375"/>
          <a:ext cx="2510913" cy="477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Messages</a:t>
          </a:r>
          <a:endParaRPr lang="en-US" sz="3100" kern="1200" dirty="0"/>
        </a:p>
      </dsp:txBody>
      <dsp:txXfrm rot="16200000">
        <a:off x="348380" y="1019375"/>
        <a:ext cx="2510913" cy="477073"/>
      </dsp:txXfrm>
    </dsp:sp>
    <dsp:sp modelId="{F95528B5-4228-1942-94E9-10052888D75C}">
      <dsp:nvSpPr>
        <dsp:cNvPr id="0" name=""/>
        <dsp:cNvSpPr/>
      </dsp:nvSpPr>
      <dsp:spPr>
        <a:xfrm>
          <a:off x="2155334" y="230429"/>
          <a:ext cx="1968895" cy="967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An envelope </a:t>
          </a:r>
          <a:endParaRPr lang="en-US" sz="1300" kern="1200" dirty="0"/>
        </a:p>
      </dsp:txBody>
      <dsp:txXfrm>
        <a:off x="2155334" y="230429"/>
        <a:ext cx="1968895" cy="967848"/>
      </dsp:txXfrm>
    </dsp:sp>
    <dsp:sp modelId="{8FA0092B-B867-954A-B32D-E5938D5A668B}">
      <dsp:nvSpPr>
        <dsp:cNvPr id="0" name=""/>
        <dsp:cNvSpPr/>
      </dsp:nvSpPr>
      <dsp:spPr>
        <a:xfrm>
          <a:off x="4437190" y="230429"/>
          <a:ext cx="1968895" cy="967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Contains whatever information is needed to accomplish transmission and delivery</a:t>
          </a:r>
        </a:p>
      </dsp:txBody>
      <dsp:txXfrm>
        <a:off x="4437190" y="230429"/>
        <a:ext cx="1968895" cy="967848"/>
      </dsp:txXfrm>
    </dsp:sp>
    <dsp:sp modelId="{8A607B4B-AFBA-0641-9009-55832907954B}">
      <dsp:nvSpPr>
        <dsp:cNvPr id="0" name=""/>
        <dsp:cNvSpPr/>
      </dsp:nvSpPr>
      <dsp:spPr>
        <a:xfrm>
          <a:off x="2155334" y="1317546"/>
          <a:ext cx="1968895" cy="967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Contents </a:t>
          </a:r>
        </a:p>
      </dsp:txBody>
      <dsp:txXfrm>
        <a:off x="2155334" y="1317546"/>
        <a:ext cx="1968895" cy="967848"/>
      </dsp:txXfrm>
    </dsp:sp>
    <dsp:sp modelId="{A301CFEB-A8E3-FE4D-9263-C6BB6DEEEA2B}">
      <dsp:nvSpPr>
        <dsp:cNvPr id="0" name=""/>
        <dsp:cNvSpPr/>
      </dsp:nvSpPr>
      <dsp:spPr>
        <a:xfrm>
          <a:off x="4437190" y="1317546"/>
          <a:ext cx="1968895" cy="967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Comprise the object to be delivered to the recipient</a:t>
          </a:r>
        </a:p>
      </dsp:txBody>
      <dsp:txXfrm>
        <a:off x="4437190" y="1317546"/>
        <a:ext cx="1968895" cy="9678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079B2-1C75-D54F-B710-A44A8D79F8D3}">
      <dsp:nvSpPr>
        <dsp:cNvPr id="0" name=""/>
        <dsp:cNvSpPr/>
      </dsp:nvSpPr>
      <dsp:spPr>
        <a:xfrm>
          <a:off x="3267351" y="1265126"/>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74F5A58F-6144-BF4F-89C1-F66C867F018D}">
      <dsp:nvSpPr>
        <dsp:cNvPr id="0" name=""/>
        <dsp:cNvSpPr/>
      </dsp:nvSpPr>
      <dsp:spPr>
        <a:xfrm>
          <a:off x="3055489" y="0"/>
          <a:ext cx="2118620" cy="11541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SMTP cannot transmit executable files or other binary objects</a:t>
          </a:r>
          <a:endParaRPr lang="en-US" sz="1200" kern="1200" dirty="0"/>
        </a:p>
      </dsp:txBody>
      <dsp:txXfrm>
        <a:off x="3055489" y="0"/>
        <a:ext cx="2118620" cy="1154112"/>
      </dsp:txXfrm>
    </dsp:sp>
    <dsp:sp modelId="{260AA411-B528-314B-B692-B9871E7820AC}">
      <dsp:nvSpPr>
        <dsp:cNvPr id="0" name=""/>
        <dsp:cNvSpPr/>
      </dsp:nvSpPr>
      <dsp:spPr>
        <a:xfrm>
          <a:off x="3817486" y="1582782"/>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6F86A16-05B5-B84B-AF2F-CFD93F47E7B4}">
      <dsp:nvSpPr>
        <dsp:cNvPr id="0" name=""/>
        <dsp:cNvSpPr/>
      </dsp:nvSpPr>
      <dsp:spPr>
        <a:xfrm>
          <a:off x="5638087" y="1099154"/>
          <a:ext cx="2007745" cy="1264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smtClean="0"/>
            <a:t>SMTP cannot transmit text data that includes national language characters</a:t>
          </a:r>
          <a:endParaRPr lang="en-US" sz="1200" kern="1200"/>
        </a:p>
      </dsp:txBody>
      <dsp:txXfrm>
        <a:off x="5638087" y="1099154"/>
        <a:ext cx="2007745" cy="1264027"/>
      </dsp:txXfrm>
    </dsp:sp>
    <dsp:sp modelId="{5C497B2F-4615-454F-8C54-15E4B826942A}">
      <dsp:nvSpPr>
        <dsp:cNvPr id="0" name=""/>
        <dsp:cNvSpPr/>
      </dsp:nvSpPr>
      <dsp:spPr>
        <a:xfrm>
          <a:off x="3817486" y="2218093"/>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D8EE9913-4F57-964A-B85C-FA198A136A19}">
      <dsp:nvSpPr>
        <dsp:cNvPr id="0" name=""/>
        <dsp:cNvSpPr/>
      </dsp:nvSpPr>
      <dsp:spPr>
        <a:xfrm>
          <a:off x="5638087" y="2984204"/>
          <a:ext cx="2007745" cy="1412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SMTP servers may reject mail messages over a certain size</a:t>
          </a:r>
          <a:endParaRPr lang="en-US" sz="1200" kern="1200" dirty="0"/>
        </a:p>
      </dsp:txBody>
      <dsp:txXfrm>
        <a:off x="5638087" y="2984204"/>
        <a:ext cx="2007745" cy="1412413"/>
      </dsp:txXfrm>
    </dsp:sp>
    <dsp:sp modelId="{AE8FFAD1-DC07-E549-8AE2-B93673331A3F}">
      <dsp:nvSpPr>
        <dsp:cNvPr id="0" name=""/>
        <dsp:cNvSpPr/>
      </dsp:nvSpPr>
      <dsp:spPr>
        <a:xfrm>
          <a:off x="3267351" y="2536298"/>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A9466D5-6941-D846-8CCC-8AA29E039D69}">
      <dsp:nvSpPr>
        <dsp:cNvPr id="0" name=""/>
        <dsp:cNvSpPr/>
      </dsp:nvSpPr>
      <dsp:spPr>
        <a:xfrm>
          <a:off x="3055489" y="4341659"/>
          <a:ext cx="2118620" cy="11541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smtClean="0"/>
            <a:t>SMTP gateways that translate between the character codes ASCII and EBCDIC do not use a consistent set of mappings, resulting in translation problems</a:t>
          </a:r>
          <a:endParaRPr lang="en-US" sz="1200" kern="1200"/>
        </a:p>
      </dsp:txBody>
      <dsp:txXfrm>
        <a:off x="3055489" y="4341659"/>
        <a:ext cx="2118620" cy="1154112"/>
      </dsp:txXfrm>
    </dsp:sp>
    <dsp:sp modelId="{EC44AAA1-E160-884E-9426-721F3ECCAE0D}">
      <dsp:nvSpPr>
        <dsp:cNvPr id="0" name=""/>
        <dsp:cNvSpPr/>
      </dsp:nvSpPr>
      <dsp:spPr>
        <a:xfrm>
          <a:off x="2717216" y="2218093"/>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1857D6EE-3461-F243-8D3C-44C2445EC666}">
      <dsp:nvSpPr>
        <dsp:cNvPr id="0" name=""/>
        <dsp:cNvSpPr/>
      </dsp:nvSpPr>
      <dsp:spPr>
        <a:xfrm>
          <a:off x="583766" y="2984204"/>
          <a:ext cx="2007745" cy="1412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SMTP gateways to X.400 electronic mail networks cannot handle </a:t>
          </a:r>
          <a:r>
            <a:rPr lang="en-US" sz="1200" kern="1200" dirty="0" err="1" smtClean="0"/>
            <a:t>nontextual</a:t>
          </a:r>
          <a:r>
            <a:rPr lang="en-US" sz="1200" kern="1200" dirty="0" smtClean="0"/>
            <a:t> data included in X.400 messages</a:t>
          </a:r>
          <a:endParaRPr lang="en-US" sz="1200" kern="1200" dirty="0"/>
        </a:p>
      </dsp:txBody>
      <dsp:txXfrm>
        <a:off x="583766" y="2984204"/>
        <a:ext cx="2007745" cy="1412413"/>
      </dsp:txXfrm>
    </dsp:sp>
    <dsp:sp modelId="{0C6ED2F5-EF13-FC40-B692-1F9CF7730381}">
      <dsp:nvSpPr>
        <dsp:cNvPr id="0" name=""/>
        <dsp:cNvSpPr/>
      </dsp:nvSpPr>
      <dsp:spPr>
        <a:xfrm>
          <a:off x="2717216" y="1582782"/>
          <a:ext cx="1694896" cy="169489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2962F9F-16B1-F64F-92C7-3CEA33A65725}">
      <dsp:nvSpPr>
        <dsp:cNvPr id="0" name=""/>
        <dsp:cNvSpPr/>
      </dsp:nvSpPr>
      <dsp:spPr>
        <a:xfrm>
          <a:off x="583766" y="1099154"/>
          <a:ext cx="2007745" cy="1412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Some SMTP implementations do not adhere completely to the SMTP standards defined in RFC 821</a:t>
          </a:r>
          <a:endParaRPr lang="en-US" sz="1200" kern="1200" dirty="0"/>
        </a:p>
      </dsp:txBody>
      <dsp:txXfrm>
        <a:off x="583766" y="1099154"/>
        <a:ext cx="2007745" cy="14124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C12AEB-6C33-5744-B905-DC0BE4082C91}">
      <dsp:nvSpPr>
        <dsp:cNvPr id="0" name=""/>
        <dsp:cNvSpPr/>
      </dsp:nvSpPr>
      <dsp:spPr>
        <a:xfrm>
          <a:off x="898" y="0"/>
          <a:ext cx="2336978" cy="3299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Authentication state</a:t>
          </a:r>
          <a:endParaRPr lang="en-US" sz="2600" kern="1200"/>
        </a:p>
      </dsp:txBody>
      <dsp:txXfrm>
        <a:off x="898" y="0"/>
        <a:ext cx="2336978" cy="989821"/>
      </dsp:txXfrm>
    </dsp:sp>
    <dsp:sp modelId="{EBE1E0C5-B64A-9243-B7E0-4A5A58B07D55}">
      <dsp:nvSpPr>
        <dsp:cNvPr id="0" name=""/>
        <dsp:cNvSpPr/>
      </dsp:nvSpPr>
      <dsp:spPr>
        <a:xfrm>
          <a:off x="234596" y="990787"/>
          <a:ext cx="1869582" cy="99481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t>Client must authenticate itself to the user</a:t>
          </a:r>
          <a:endParaRPr lang="en-US" sz="1600" kern="1200" dirty="0" smtClean="0"/>
        </a:p>
      </dsp:txBody>
      <dsp:txXfrm>
        <a:off x="234596" y="990787"/>
        <a:ext cx="1869582" cy="994815"/>
      </dsp:txXfrm>
    </dsp:sp>
    <dsp:sp modelId="{13C96DE7-2152-BE4B-8072-FF0328120D19}">
      <dsp:nvSpPr>
        <dsp:cNvPr id="0" name=""/>
        <dsp:cNvSpPr/>
      </dsp:nvSpPr>
      <dsp:spPr>
        <a:xfrm>
          <a:off x="234596" y="2138651"/>
          <a:ext cx="1869582" cy="99481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t>Often done with a user ID/password combination</a:t>
          </a:r>
          <a:endParaRPr lang="en-US" sz="1600" kern="1200" dirty="0" smtClean="0"/>
        </a:p>
      </dsp:txBody>
      <dsp:txXfrm>
        <a:off x="234596" y="2138651"/>
        <a:ext cx="1869582" cy="994815"/>
      </dsp:txXfrm>
    </dsp:sp>
    <dsp:sp modelId="{60282020-921F-0E42-B480-5999805F394B}">
      <dsp:nvSpPr>
        <dsp:cNvPr id="0" name=""/>
        <dsp:cNvSpPr/>
      </dsp:nvSpPr>
      <dsp:spPr>
        <a:xfrm>
          <a:off x="2513150" y="0"/>
          <a:ext cx="2336978" cy="3299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Transaction state</a:t>
          </a:r>
          <a:endParaRPr lang="en-US" sz="2600" kern="1200" dirty="0" smtClean="0"/>
        </a:p>
      </dsp:txBody>
      <dsp:txXfrm>
        <a:off x="2513150" y="0"/>
        <a:ext cx="2336978" cy="989821"/>
      </dsp:txXfrm>
    </dsp:sp>
    <dsp:sp modelId="{DA3B6740-9AF9-254C-84AA-FF448BBB2869}">
      <dsp:nvSpPr>
        <dsp:cNvPr id="0" name=""/>
        <dsp:cNvSpPr/>
      </dsp:nvSpPr>
      <dsp:spPr>
        <a:xfrm>
          <a:off x="2746848" y="989821"/>
          <a:ext cx="1869582" cy="21446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t>Once the server successfully authenticates the client, the client can access the mailbox to retrieve and delete messages</a:t>
          </a:r>
          <a:endParaRPr lang="en-US" sz="1600" kern="1200" dirty="0" smtClean="0"/>
        </a:p>
      </dsp:txBody>
      <dsp:txXfrm>
        <a:off x="2746848" y="989821"/>
        <a:ext cx="1869582" cy="2144612"/>
      </dsp:txXfrm>
    </dsp:sp>
    <dsp:sp modelId="{E351CB49-3EF3-894F-8353-79525E82EB47}">
      <dsp:nvSpPr>
        <dsp:cNvPr id="0" name=""/>
        <dsp:cNvSpPr/>
      </dsp:nvSpPr>
      <dsp:spPr>
        <a:xfrm>
          <a:off x="5025401" y="0"/>
          <a:ext cx="2336978" cy="3299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Update state</a:t>
          </a:r>
          <a:endParaRPr lang="en-US" sz="2600" kern="1200" dirty="0" smtClean="0"/>
        </a:p>
      </dsp:txBody>
      <dsp:txXfrm>
        <a:off x="5025401" y="0"/>
        <a:ext cx="2336978" cy="989821"/>
      </dsp:txXfrm>
    </dsp:sp>
    <dsp:sp modelId="{621FED29-7397-484E-AEDA-A6779DD07866}">
      <dsp:nvSpPr>
        <dsp:cNvPr id="0" name=""/>
        <dsp:cNvSpPr/>
      </dsp:nvSpPr>
      <dsp:spPr>
        <a:xfrm>
          <a:off x="5259099" y="989821"/>
          <a:ext cx="1869582" cy="21446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During this state, the server enacts all of the changes requested by the client’s commands and then closes the connection</a:t>
          </a:r>
          <a:endParaRPr lang="en-US" sz="1600" kern="1200" dirty="0"/>
        </a:p>
      </dsp:txBody>
      <dsp:txXfrm>
        <a:off x="5259099" y="989821"/>
        <a:ext cx="1869582" cy="21446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EDFE24-2588-FC4C-96EC-3B235FE1BA05}">
      <dsp:nvSpPr>
        <dsp:cNvPr id="0" name=""/>
        <dsp:cNvSpPr/>
      </dsp:nvSpPr>
      <dsp:spPr>
        <a:xfrm>
          <a:off x="1785" y="334946"/>
          <a:ext cx="1791890" cy="179189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smtClean="0"/>
            <a:t>Domain name space</a:t>
          </a:r>
          <a:endParaRPr lang="en-US" sz="1900" kern="1200"/>
        </a:p>
      </dsp:txBody>
      <dsp:txXfrm>
        <a:off x="1785" y="334946"/>
        <a:ext cx="1791890" cy="1791890"/>
      </dsp:txXfrm>
    </dsp:sp>
    <dsp:sp modelId="{2D656D1E-5BDA-734D-A92E-2E8A77955C9D}">
      <dsp:nvSpPr>
        <dsp:cNvPr id="0" name=""/>
        <dsp:cNvSpPr/>
      </dsp:nvSpPr>
      <dsp:spPr>
        <a:xfrm>
          <a:off x="1435298" y="334946"/>
          <a:ext cx="1791890" cy="179189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smtClean="0"/>
            <a:t>DNS database</a:t>
          </a:r>
          <a:endParaRPr lang="en-US" sz="1900" kern="1200" dirty="0" smtClean="0"/>
        </a:p>
      </dsp:txBody>
      <dsp:txXfrm>
        <a:off x="1435298" y="334946"/>
        <a:ext cx="1791890" cy="1791890"/>
      </dsp:txXfrm>
    </dsp:sp>
    <dsp:sp modelId="{7E7E79C9-82E1-BC45-891A-D0802634118D}">
      <dsp:nvSpPr>
        <dsp:cNvPr id="0" name=""/>
        <dsp:cNvSpPr/>
      </dsp:nvSpPr>
      <dsp:spPr>
        <a:xfrm>
          <a:off x="2868810" y="334946"/>
          <a:ext cx="1791890" cy="179189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smtClean="0"/>
            <a:t>Name servers</a:t>
          </a:r>
          <a:endParaRPr lang="en-US" sz="1900" kern="1200" dirty="0" smtClean="0"/>
        </a:p>
      </dsp:txBody>
      <dsp:txXfrm>
        <a:off x="2868810" y="334946"/>
        <a:ext cx="1791890" cy="1791890"/>
      </dsp:txXfrm>
    </dsp:sp>
    <dsp:sp modelId="{EE489036-361D-5C40-B5F2-29F92A58AA04}">
      <dsp:nvSpPr>
        <dsp:cNvPr id="0" name=""/>
        <dsp:cNvSpPr/>
      </dsp:nvSpPr>
      <dsp:spPr>
        <a:xfrm>
          <a:off x="4302323" y="334946"/>
          <a:ext cx="1791890" cy="179189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dirty="0" smtClean="0"/>
            <a:t>Resolvers</a:t>
          </a:r>
          <a:endParaRPr lang="en-US" sz="1900" kern="1200" dirty="0"/>
        </a:p>
      </dsp:txBody>
      <dsp:txXfrm>
        <a:off x="4302323" y="334946"/>
        <a:ext cx="1791890" cy="17918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F0577-C0F6-CD4C-90E2-3FBADAF60A91}">
      <dsp:nvSpPr>
        <dsp:cNvPr id="0" name=""/>
        <dsp:cNvSpPr/>
      </dsp:nvSpPr>
      <dsp:spPr>
        <a:xfrm>
          <a:off x="783088" y="1036320"/>
          <a:ext cx="2414381" cy="1991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Query another name server for the desired result and then send the result back</a:t>
          </a:r>
        </a:p>
        <a:p>
          <a:pPr marL="171450" lvl="1" indent="-171450" algn="l" defTabSz="711200">
            <a:lnSpc>
              <a:spcPct val="90000"/>
            </a:lnSpc>
            <a:spcBef>
              <a:spcPct val="0"/>
            </a:spcBef>
            <a:spcAft>
              <a:spcPct val="15000"/>
            </a:spcAft>
            <a:buChar char="••"/>
          </a:pPr>
          <a:r>
            <a:rPr lang="en-US" sz="1600" kern="1200" smtClean="0"/>
            <a:t>Used for requests sent by a name resolver</a:t>
          </a:r>
          <a:endParaRPr lang="en-US" sz="1600" kern="1200" dirty="0" smtClean="0"/>
        </a:p>
      </dsp:txBody>
      <dsp:txXfrm>
        <a:off x="783088" y="1036320"/>
        <a:ext cx="2414381" cy="1564640"/>
      </dsp:txXfrm>
    </dsp:sp>
    <dsp:sp modelId="{4A4FC7A3-9EB3-5244-8460-A8D425211D41}">
      <dsp:nvSpPr>
        <dsp:cNvPr id="0" name=""/>
        <dsp:cNvSpPr/>
      </dsp:nvSpPr>
      <dsp:spPr>
        <a:xfrm>
          <a:off x="3163915" y="1089419"/>
          <a:ext cx="2606230" cy="2606230"/>
        </a:xfrm>
        <a:prstGeom prst="leftCircularArrow">
          <a:avLst>
            <a:gd name="adj1" fmla="val 2940"/>
            <a:gd name="adj2" fmla="val 359923"/>
            <a:gd name="adj3" fmla="val 2135434"/>
            <a:gd name="adj4" fmla="val 9024489"/>
            <a:gd name="adj5" fmla="val 342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D29A859-B661-2B4F-87E4-5932683FB86D}">
      <dsp:nvSpPr>
        <dsp:cNvPr id="0" name=""/>
        <dsp:cNvSpPr/>
      </dsp:nvSpPr>
      <dsp:spPr>
        <a:xfrm>
          <a:off x="1319617" y="2600960"/>
          <a:ext cx="2146117" cy="85344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smtClean="0"/>
            <a:t>Recursive technique</a:t>
          </a:r>
          <a:endParaRPr lang="en-US" sz="2600" kern="1200"/>
        </a:p>
      </dsp:txBody>
      <dsp:txXfrm>
        <a:off x="1319617" y="2600960"/>
        <a:ext cx="2146117" cy="853440"/>
      </dsp:txXfrm>
    </dsp:sp>
    <dsp:sp modelId="{6B860776-D644-1545-A340-AD18F6033468}">
      <dsp:nvSpPr>
        <dsp:cNvPr id="0" name=""/>
        <dsp:cNvSpPr/>
      </dsp:nvSpPr>
      <dsp:spPr>
        <a:xfrm>
          <a:off x="3830548" y="1036320"/>
          <a:ext cx="2414381" cy="1991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Return the address of the next server to whom the request should be sent then send out a new DNS request to that server</a:t>
          </a:r>
          <a:endParaRPr lang="en-US" sz="1600" kern="1200" dirty="0"/>
        </a:p>
      </dsp:txBody>
      <dsp:txXfrm>
        <a:off x="3830548" y="1463040"/>
        <a:ext cx="2414381" cy="1564640"/>
      </dsp:txXfrm>
    </dsp:sp>
    <dsp:sp modelId="{B5900A41-9D5E-5B40-AA6D-9F6F8452959F}">
      <dsp:nvSpPr>
        <dsp:cNvPr id="0" name=""/>
        <dsp:cNvSpPr/>
      </dsp:nvSpPr>
      <dsp:spPr>
        <a:xfrm>
          <a:off x="4367077" y="609600"/>
          <a:ext cx="2146117" cy="85344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smtClean="0"/>
            <a:t>Iterative technique</a:t>
          </a:r>
          <a:endParaRPr lang="en-US" sz="2600" kern="1200" dirty="0" smtClean="0"/>
        </a:p>
      </dsp:txBody>
      <dsp:txXfrm>
        <a:off x="4367077" y="609600"/>
        <a:ext cx="2146117" cy="8534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48BC0-531C-2B46-BC15-474BE6D6ED51}" type="datetimeFigureOut">
              <a:rPr lang="en-US" smtClean="0"/>
              <a:pPr/>
              <a:t>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5C74E-48B3-E349-9ACF-2C275746E3C4}"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615065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a:t>
            </a:r>
            <a:r>
              <a:rPr lang="en-US" dirty="0" smtClean="0"/>
              <a:t> 24 “</a:t>
            </a:r>
            <a:r>
              <a:rPr kumimoji="1" lang="en-GB" dirty="0" smtClean="0"/>
              <a:t>Electronic Mail, DNS, and HTTP</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SMTP is the standard protocol for transferring mail between hosts in the TCP/IP</a:t>
            </a:r>
          </a:p>
          <a:p>
            <a:r>
              <a:rPr lang="en-US" sz="1200" kern="1200" baseline="0" dirty="0" smtClean="0">
                <a:solidFill>
                  <a:schemeClr val="tx1"/>
                </a:solidFill>
                <a:latin typeface="+mn-lt"/>
                <a:ea typeface="+mn-ea"/>
                <a:cs typeface="+mn-cs"/>
              </a:rPr>
              <a:t>suite; it is defined in RFC 821.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messages transferred by SMTP usually follow the format defined</a:t>
            </a:r>
          </a:p>
          <a:p>
            <a:r>
              <a:rPr lang="en-US" sz="1200" kern="1200" baseline="0" dirty="0" smtClean="0">
                <a:solidFill>
                  <a:schemeClr val="tx1"/>
                </a:solidFill>
                <a:latin typeface="+mn-lt"/>
                <a:ea typeface="+mn-ea"/>
                <a:cs typeface="+mn-cs"/>
              </a:rPr>
              <a:t>in RFC 822, described later, SMTP is not concerned with the format or content</a:t>
            </a:r>
          </a:p>
          <a:p>
            <a:r>
              <a:rPr lang="en-US" sz="1200" kern="1200" baseline="0" dirty="0" smtClean="0">
                <a:solidFill>
                  <a:schemeClr val="tx1"/>
                </a:solidFill>
                <a:latin typeface="+mn-lt"/>
                <a:ea typeface="+mn-ea"/>
                <a:cs typeface="+mn-cs"/>
              </a:rPr>
              <a:t>of messages themselves, with two exceptions. This concept is often expressed by</a:t>
            </a:r>
          </a:p>
          <a:p>
            <a:r>
              <a:rPr lang="en-US" sz="1200" kern="1200" baseline="0" dirty="0" smtClean="0">
                <a:solidFill>
                  <a:schemeClr val="tx1"/>
                </a:solidFill>
                <a:latin typeface="+mn-lt"/>
                <a:ea typeface="+mn-ea"/>
                <a:cs typeface="+mn-cs"/>
              </a:rPr>
              <a:t>saying that SMTP uses information written on the envelope  of the mail (message</a:t>
            </a:r>
          </a:p>
          <a:p>
            <a:r>
              <a:rPr lang="en-US" sz="1200" kern="1200" baseline="0" dirty="0" smtClean="0">
                <a:solidFill>
                  <a:schemeClr val="tx1"/>
                </a:solidFill>
                <a:latin typeface="+mn-lt"/>
                <a:ea typeface="+mn-ea"/>
                <a:cs typeface="+mn-cs"/>
              </a:rPr>
              <a:t>header), but does not look at the contents (message body) of the envelope. The two</a:t>
            </a:r>
          </a:p>
          <a:p>
            <a:r>
              <a:rPr lang="en-US" sz="1200" kern="1200" baseline="0" dirty="0" smtClean="0">
                <a:solidFill>
                  <a:schemeClr val="tx1"/>
                </a:solidFill>
                <a:latin typeface="+mn-lt"/>
                <a:ea typeface="+mn-ea"/>
                <a:cs typeface="+mn-cs"/>
              </a:rPr>
              <a:t>exceptions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SMTP standardizes the message character set as 7-bit ASCII.</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SMTP adds log information to the start of the delivered message that indicates</a:t>
            </a:r>
          </a:p>
          <a:p>
            <a:r>
              <a:rPr lang="en-US" sz="1200" kern="1200" baseline="0" dirty="0" smtClean="0">
                <a:solidFill>
                  <a:schemeClr val="tx1"/>
                </a:solidFill>
                <a:latin typeface="+mn-lt"/>
                <a:ea typeface="+mn-ea"/>
                <a:cs typeface="+mn-cs"/>
              </a:rPr>
              <a:t>the path the message took.</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Figure 24.2 illustrates the overall flow of mail</a:t>
            </a:r>
          </a:p>
          <a:p>
            <a:r>
              <a:rPr lang="en-US" sz="1200" kern="1200" baseline="0" dirty="0" smtClean="0">
                <a:solidFill>
                  <a:schemeClr val="tx1"/>
                </a:solidFill>
                <a:latin typeface="+mn-lt"/>
                <a:ea typeface="+mn-ea"/>
                <a:cs typeface="+mn-cs"/>
              </a:rPr>
              <a:t>in a typical system. Although much of this activity is outside the scope of SMTP, the</a:t>
            </a:r>
          </a:p>
          <a:p>
            <a:r>
              <a:rPr lang="en-US" sz="1200" kern="1200" baseline="0" dirty="0" smtClean="0">
                <a:solidFill>
                  <a:schemeClr val="tx1"/>
                </a:solidFill>
                <a:latin typeface="+mn-lt"/>
                <a:ea typeface="+mn-ea"/>
                <a:cs typeface="+mn-cs"/>
              </a:rPr>
              <a:t>figure illustrates the context within which SMTP typically operates.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begin, mail is created by a user agent program in response to user input.</a:t>
            </a:r>
          </a:p>
          <a:p>
            <a:r>
              <a:rPr lang="en-US" sz="1200" kern="1200" baseline="0" dirty="0" smtClean="0">
                <a:solidFill>
                  <a:schemeClr val="tx1"/>
                </a:solidFill>
                <a:latin typeface="+mn-lt"/>
                <a:ea typeface="+mn-ea"/>
                <a:cs typeface="+mn-cs"/>
              </a:rPr>
              <a:t>Each created message consists of a header that includes the recipient’s e-mail</a:t>
            </a:r>
          </a:p>
          <a:p>
            <a:r>
              <a:rPr lang="en-US" sz="1200" kern="1200" baseline="0" dirty="0" smtClean="0">
                <a:solidFill>
                  <a:schemeClr val="tx1"/>
                </a:solidFill>
                <a:latin typeface="+mn-lt"/>
                <a:ea typeface="+mn-ea"/>
                <a:cs typeface="+mn-cs"/>
              </a:rPr>
              <a:t>address and other information, and a body containing the message to be sent. These</a:t>
            </a:r>
          </a:p>
          <a:p>
            <a:r>
              <a:rPr lang="en-US" sz="1200" kern="1200" baseline="0" dirty="0" smtClean="0">
                <a:solidFill>
                  <a:schemeClr val="tx1"/>
                </a:solidFill>
                <a:latin typeface="+mn-lt"/>
                <a:ea typeface="+mn-ea"/>
                <a:cs typeface="+mn-cs"/>
              </a:rPr>
              <a:t>messages are then queued in some fashion and provided as input to an SMTP sender</a:t>
            </a:r>
          </a:p>
          <a:p>
            <a:r>
              <a:rPr lang="en-US" sz="1200" kern="1200" baseline="0" dirty="0" smtClean="0">
                <a:solidFill>
                  <a:schemeClr val="tx1"/>
                </a:solidFill>
                <a:latin typeface="+mn-lt"/>
                <a:ea typeface="+mn-ea"/>
                <a:cs typeface="+mn-cs"/>
              </a:rPr>
              <a:t>program, which is typically an always-present server program on the host.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the structure of the outgoing mail queue will differ depending on</a:t>
            </a:r>
          </a:p>
          <a:p>
            <a:r>
              <a:rPr lang="en-US" sz="1200" kern="1200" baseline="0" dirty="0" smtClean="0">
                <a:solidFill>
                  <a:schemeClr val="tx1"/>
                </a:solidFill>
                <a:latin typeface="+mn-lt"/>
                <a:ea typeface="+mn-ea"/>
                <a:cs typeface="+mn-cs"/>
              </a:rPr>
              <a:t>the host’s operating system, each queued message conceptually has two parts: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The message text, consisting of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RFC 822 header: This constitutes the message envelope and includes</a:t>
            </a:r>
          </a:p>
          <a:p>
            <a:r>
              <a:rPr lang="en-US" sz="1200" kern="1200" baseline="0" dirty="0" smtClean="0">
                <a:solidFill>
                  <a:schemeClr val="tx1"/>
                </a:solidFill>
                <a:latin typeface="+mn-lt"/>
                <a:ea typeface="+mn-ea"/>
                <a:cs typeface="+mn-cs"/>
              </a:rPr>
              <a:t>an indication of the intended recipient or recipients.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body of the message, composed by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 list of mail destinations.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list of mail destinations for the message is derived by the user agent</a:t>
            </a:r>
          </a:p>
          <a:p>
            <a:r>
              <a:rPr lang="en-US" sz="1200" kern="1200" baseline="0" dirty="0" smtClean="0">
                <a:solidFill>
                  <a:schemeClr val="tx1"/>
                </a:solidFill>
                <a:latin typeface="+mn-lt"/>
                <a:ea typeface="+mn-ea"/>
                <a:cs typeface="+mn-cs"/>
              </a:rPr>
              <a:t>from the RFC 822 message header. In some cases, the destination or destinations</a:t>
            </a:r>
          </a:p>
          <a:p>
            <a:r>
              <a:rPr lang="en-US" sz="1200" kern="1200" baseline="0" dirty="0" smtClean="0">
                <a:solidFill>
                  <a:schemeClr val="tx1"/>
                </a:solidFill>
                <a:latin typeface="+mn-lt"/>
                <a:ea typeface="+mn-ea"/>
                <a:cs typeface="+mn-cs"/>
              </a:rPr>
              <a:t> are literally specified in the message header. In other cases, the user agent may</a:t>
            </a:r>
          </a:p>
          <a:p>
            <a:r>
              <a:rPr lang="en-US" sz="1200" kern="1200" baseline="0" dirty="0" smtClean="0">
                <a:solidFill>
                  <a:schemeClr val="tx1"/>
                </a:solidFill>
                <a:latin typeface="+mn-lt"/>
                <a:ea typeface="+mn-ea"/>
                <a:cs typeface="+mn-cs"/>
              </a:rPr>
              <a:t>need to expand mailing list names, remove duplicates, and replace mnemonic</a:t>
            </a:r>
          </a:p>
          <a:p>
            <a:r>
              <a:rPr lang="en-US" sz="1200" kern="1200" baseline="0" dirty="0" smtClean="0">
                <a:solidFill>
                  <a:schemeClr val="tx1"/>
                </a:solidFill>
                <a:latin typeface="+mn-lt"/>
                <a:ea typeface="+mn-ea"/>
                <a:cs typeface="+mn-cs"/>
              </a:rPr>
              <a:t>names with actual mailbox names. If any blind carbon copies (</a:t>
            </a:r>
            <a:r>
              <a:rPr lang="en-US" sz="1200" kern="1200" baseline="0" dirty="0" err="1" smtClean="0">
                <a:solidFill>
                  <a:schemeClr val="tx1"/>
                </a:solidFill>
                <a:latin typeface="+mn-lt"/>
                <a:ea typeface="+mn-ea"/>
                <a:cs typeface="+mn-cs"/>
              </a:rPr>
              <a:t>BCCs</a:t>
            </a:r>
            <a:r>
              <a:rPr lang="en-US" sz="1200" kern="1200" baseline="0" dirty="0" smtClean="0">
                <a:solidFill>
                  <a:schemeClr val="tx1"/>
                </a:solidFill>
                <a:latin typeface="+mn-lt"/>
                <a:ea typeface="+mn-ea"/>
                <a:cs typeface="+mn-cs"/>
              </a:rPr>
              <a:t>) are</a:t>
            </a:r>
          </a:p>
          <a:p>
            <a:r>
              <a:rPr lang="en-US" sz="1200" kern="1200" baseline="0" dirty="0" smtClean="0">
                <a:solidFill>
                  <a:schemeClr val="tx1"/>
                </a:solidFill>
                <a:latin typeface="+mn-lt"/>
                <a:ea typeface="+mn-ea"/>
                <a:cs typeface="+mn-cs"/>
              </a:rPr>
              <a:t>indicated, the user agent needs to prepare messages that conform to this requirement.</a:t>
            </a:r>
          </a:p>
          <a:p>
            <a:r>
              <a:rPr lang="en-US" sz="1200" kern="1200" baseline="0" dirty="0" smtClean="0">
                <a:solidFill>
                  <a:schemeClr val="tx1"/>
                </a:solidFill>
                <a:latin typeface="+mn-lt"/>
                <a:ea typeface="+mn-ea"/>
                <a:cs typeface="+mn-cs"/>
              </a:rPr>
              <a:t>The basic idea is that the multiple formats and styles preferred by humans</a:t>
            </a:r>
          </a:p>
          <a:p>
            <a:r>
              <a:rPr lang="en-US" sz="1200" kern="1200" baseline="0" dirty="0" smtClean="0">
                <a:solidFill>
                  <a:schemeClr val="tx1"/>
                </a:solidFill>
                <a:latin typeface="+mn-lt"/>
                <a:ea typeface="+mn-ea"/>
                <a:cs typeface="+mn-cs"/>
              </a:rPr>
              <a:t>in the user interface are replaced by a standardized list suitable for the SMTP</a:t>
            </a:r>
          </a:p>
          <a:p>
            <a:r>
              <a:rPr lang="en-US" sz="1200" kern="1200" baseline="0" dirty="0" smtClean="0">
                <a:solidFill>
                  <a:schemeClr val="tx1"/>
                </a:solidFill>
                <a:latin typeface="+mn-lt"/>
                <a:ea typeface="+mn-ea"/>
                <a:cs typeface="+mn-cs"/>
              </a:rPr>
              <a:t>send program.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SMTP sender  takes messages from the outgoing mail queue and transmits</a:t>
            </a:r>
          </a:p>
          <a:p>
            <a:r>
              <a:rPr lang="en-US" sz="1200" kern="1200" baseline="0" dirty="0" smtClean="0">
                <a:solidFill>
                  <a:schemeClr val="tx1"/>
                </a:solidFill>
                <a:latin typeface="+mn-lt"/>
                <a:ea typeface="+mn-ea"/>
                <a:cs typeface="+mn-cs"/>
              </a:rPr>
              <a:t>them to the proper destination host via SMTP transactions over one or more TCP</a:t>
            </a:r>
          </a:p>
          <a:p>
            <a:r>
              <a:rPr lang="en-US" sz="1200" kern="1200" baseline="0" dirty="0" smtClean="0">
                <a:solidFill>
                  <a:schemeClr val="tx1"/>
                </a:solidFill>
                <a:latin typeface="+mn-lt"/>
                <a:ea typeface="+mn-ea"/>
                <a:cs typeface="+mn-cs"/>
              </a:rPr>
              <a:t>connections to port 25 on the target hosts. A host may have multiple SMTP senders</a:t>
            </a:r>
          </a:p>
          <a:p>
            <a:r>
              <a:rPr lang="en-US" sz="1200" kern="1200" baseline="0" dirty="0" smtClean="0">
                <a:solidFill>
                  <a:schemeClr val="tx1"/>
                </a:solidFill>
                <a:latin typeface="+mn-lt"/>
                <a:ea typeface="+mn-ea"/>
                <a:cs typeface="+mn-cs"/>
              </a:rPr>
              <a:t>active simultaneously if it has a large volume of outgoing mail, and should also have</a:t>
            </a:r>
          </a:p>
          <a:p>
            <a:r>
              <a:rPr lang="en-US" sz="1200" kern="1200" baseline="0" dirty="0" smtClean="0">
                <a:solidFill>
                  <a:schemeClr val="tx1"/>
                </a:solidFill>
                <a:latin typeface="+mn-lt"/>
                <a:ea typeface="+mn-ea"/>
                <a:cs typeface="+mn-cs"/>
              </a:rPr>
              <a:t>the capability of creating SMTP receivers on demand so that mail from one host</a:t>
            </a:r>
          </a:p>
          <a:p>
            <a:r>
              <a:rPr lang="en-US" sz="1200" kern="1200" baseline="0" dirty="0" smtClean="0">
                <a:solidFill>
                  <a:schemeClr val="tx1"/>
                </a:solidFill>
                <a:latin typeface="+mn-lt"/>
                <a:ea typeface="+mn-ea"/>
                <a:cs typeface="+mn-cs"/>
              </a:rPr>
              <a:t>cannot delay mail from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Whenever the SMTP sender completes delivery of a particular message to one</a:t>
            </a:r>
          </a:p>
          <a:p>
            <a:r>
              <a:rPr lang="en-US" sz="1200" kern="1200" baseline="0" dirty="0" smtClean="0">
                <a:solidFill>
                  <a:schemeClr val="tx1"/>
                </a:solidFill>
                <a:latin typeface="+mn-lt"/>
                <a:ea typeface="+mn-ea"/>
                <a:cs typeface="+mn-cs"/>
              </a:rPr>
              <a:t>or more users on a specific host, it deletes the corresponding destinations from that</a:t>
            </a:r>
          </a:p>
          <a:p>
            <a:r>
              <a:rPr lang="en-US" sz="1200" kern="1200" baseline="0" dirty="0" smtClean="0">
                <a:solidFill>
                  <a:schemeClr val="tx1"/>
                </a:solidFill>
                <a:latin typeface="+mn-lt"/>
                <a:ea typeface="+mn-ea"/>
                <a:cs typeface="+mn-cs"/>
              </a:rPr>
              <a:t>message’s destination list. When all destinations for a particular message are processed,</a:t>
            </a:r>
          </a:p>
          <a:p>
            <a:r>
              <a:rPr lang="en-US" sz="1200" kern="1200" baseline="0" dirty="0" smtClean="0">
                <a:solidFill>
                  <a:schemeClr val="tx1"/>
                </a:solidFill>
                <a:latin typeface="+mn-lt"/>
                <a:ea typeface="+mn-ea"/>
                <a:cs typeface="+mn-cs"/>
              </a:rPr>
              <a:t>the message is deleted from the queue. In processing a queue, the SMTP</a:t>
            </a:r>
          </a:p>
          <a:p>
            <a:r>
              <a:rPr lang="en-US" sz="1200" kern="1200" baseline="0" dirty="0" smtClean="0">
                <a:solidFill>
                  <a:schemeClr val="tx1"/>
                </a:solidFill>
                <a:latin typeface="+mn-lt"/>
                <a:ea typeface="+mn-ea"/>
                <a:cs typeface="+mn-cs"/>
              </a:rPr>
              <a:t>sender can perform a variety of optimizations. If a particular message is sent to</a:t>
            </a:r>
          </a:p>
          <a:p>
            <a:r>
              <a:rPr lang="en-US" sz="1200" kern="1200" baseline="0" dirty="0" smtClean="0">
                <a:solidFill>
                  <a:schemeClr val="tx1"/>
                </a:solidFill>
                <a:latin typeface="+mn-lt"/>
                <a:ea typeface="+mn-ea"/>
                <a:cs typeface="+mn-cs"/>
              </a:rPr>
              <a:t>multiple users on a single host, the message text needs to be sent only once. If multiple</a:t>
            </a:r>
          </a:p>
          <a:p>
            <a:r>
              <a:rPr lang="en-US" sz="1200" kern="1200" baseline="0" dirty="0" smtClean="0">
                <a:solidFill>
                  <a:schemeClr val="tx1"/>
                </a:solidFill>
                <a:latin typeface="+mn-lt"/>
                <a:ea typeface="+mn-ea"/>
                <a:cs typeface="+mn-cs"/>
              </a:rPr>
              <a:t>messages are ready to send to the same host, the SMTP sender can open a TCP</a:t>
            </a:r>
          </a:p>
          <a:p>
            <a:r>
              <a:rPr lang="en-US" sz="1200" kern="1200" baseline="0" dirty="0" smtClean="0">
                <a:solidFill>
                  <a:schemeClr val="tx1"/>
                </a:solidFill>
                <a:latin typeface="+mn-lt"/>
                <a:ea typeface="+mn-ea"/>
                <a:cs typeface="+mn-cs"/>
              </a:rPr>
              <a:t>connection, transfer the multiple messages, and then close the connection rather</a:t>
            </a:r>
          </a:p>
          <a:p>
            <a:r>
              <a:rPr lang="en-US" sz="1200" kern="1200" baseline="0" dirty="0" smtClean="0">
                <a:solidFill>
                  <a:schemeClr val="tx1"/>
                </a:solidFill>
                <a:latin typeface="+mn-lt"/>
                <a:ea typeface="+mn-ea"/>
                <a:cs typeface="+mn-cs"/>
              </a:rPr>
              <a:t>than opening and closing a connection for each message.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SMTP sender must deal with a variety of errors. The destination host</a:t>
            </a:r>
          </a:p>
          <a:p>
            <a:r>
              <a:rPr lang="en-US" sz="1200" kern="1200" baseline="0" dirty="0" smtClean="0">
                <a:solidFill>
                  <a:schemeClr val="tx1"/>
                </a:solidFill>
                <a:latin typeface="+mn-lt"/>
                <a:ea typeface="+mn-ea"/>
                <a:cs typeface="+mn-cs"/>
              </a:rPr>
              <a:t>may be unreachable, out of operation, or the TCP connection may fail while mail</a:t>
            </a:r>
          </a:p>
          <a:p>
            <a:r>
              <a:rPr lang="en-US" sz="1200" kern="1200" baseline="0" dirty="0" smtClean="0">
                <a:solidFill>
                  <a:schemeClr val="tx1"/>
                </a:solidFill>
                <a:latin typeface="+mn-lt"/>
                <a:ea typeface="+mn-ea"/>
                <a:cs typeface="+mn-cs"/>
              </a:rPr>
              <a:t>is being transferred. The sender can </a:t>
            </a:r>
            <a:r>
              <a:rPr lang="en-US" sz="1200" kern="1200" baseline="0" dirty="0" err="1" smtClean="0">
                <a:solidFill>
                  <a:schemeClr val="tx1"/>
                </a:solidFill>
                <a:latin typeface="+mn-lt"/>
                <a:ea typeface="+mn-ea"/>
                <a:cs typeface="+mn-cs"/>
              </a:rPr>
              <a:t>requeue</a:t>
            </a:r>
            <a:r>
              <a:rPr lang="en-US" sz="1200" kern="1200" baseline="0" dirty="0" smtClean="0">
                <a:solidFill>
                  <a:schemeClr val="tx1"/>
                </a:solidFill>
                <a:latin typeface="+mn-lt"/>
                <a:ea typeface="+mn-ea"/>
                <a:cs typeface="+mn-cs"/>
              </a:rPr>
              <a:t> the mail for later delivery but give up</a:t>
            </a:r>
          </a:p>
          <a:p>
            <a:r>
              <a:rPr lang="en-US" sz="1200" kern="1200" baseline="0" dirty="0" smtClean="0">
                <a:solidFill>
                  <a:schemeClr val="tx1"/>
                </a:solidFill>
                <a:latin typeface="+mn-lt"/>
                <a:ea typeface="+mn-ea"/>
                <a:cs typeface="+mn-cs"/>
              </a:rPr>
              <a:t>after some period rather than keep the message in the queue indefinitely. A common</a:t>
            </a:r>
          </a:p>
          <a:p>
            <a:r>
              <a:rPr lang="en-US" sz="1200" kern="1200" baseline="0" dirty="0" smtClean="0">
                <a:solidFill>
                  <a:schemeClr val="tx1"/>
                </a:solidFill>
                <a:latin typeface="+mn-lt"/>
                <a:ea typeface="+mn-ea"/>
                <a:cs typeface="+mn-cs"/>
              </a:rPr>
              <a:t>error is a faulty destination address, which can occur due to user input error</a:t>
            </a:r>
          </a:p>
          <a:p>
            <a:r>
              <a:rPr lang="en-US" sz="1200" kern="1200" baseline="0" dirty="0" smtClean="0">
                <a:solidFill>
                  <a:schemeClr val="tx1"/>
                </a:solidFill>
                <a:latin typeface="+mn-lt"/>
                <a:ea typeface="+mn-ea"/>
                <a:cs typeface="+mn-cs"/>
              </a:rPr>
              <a:t>or because the intended destination user has a new address on a different host. The</a:t>
            </a:r>
          </a:p>
          <a:p>
            <a:r>
              <a:rPr lang="en-US" sz="1200" kern="1200" baseline="0" dirty="0" smtClean="0">
                <a:solidFill>
                  <a:schemeClr val="tx1"/>
                </a:solidFill>
                <a:latin typeface="+mn-lt"/>
                <a:ea typeface="+mn-ea"/>
                <a:cs typeface="+mn-cs"/>
              </a:rPr>
              <a:t>SMTP sender must either redirect the message if possible or return an error notification</a:t>
            </a:r>
          </a:p>
          <a:p>
            <a:r>
              <a:rPr lang="en-US" sz="1200" kern="1200" baseline="0" dirty="0" smtClean="0">
                <a:solidFill>
                  <a:schemeClr val="tx1"/>
                </a:solidFill>
                <a:latin typeface="+mn-lt"/>
                <a:ea typeface="+mn-ea"/>
                <a:cs typeface="+mn-cs"/>
              </a:rPr>
              <a:t>to the message’s originator.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SMTP  is used to transfer a message from the SMTP sender to the SMTP</a:t>
            </a:r>
          </a:p>
          <a:p>
            <a:r>
              <a:rPr lang="en-US" sz="1200" kern="1200" baseline="0" dirty="0" smtClean="0">
                <a:solidFill>
                  <a:schemeClr val="tx1"/>
                </a:solidFill>
                <a:latin typeface="+mn-lt"/>
                <a:ea typeface="+mn-ea"/>
                <a:cs typeface="+mn-cs"/>
              </a:rPr>
              <a:t>receiver over a TCP connection. SMTP attempts to provide reliable operation</a:t>
            </a:r>
          </a:p>
          <a:p>
            <a:r>
              <a:rPr lang="en-US" sz="1200" kern="1200" baseline="0" dirty="0" smtClean="0">
                <a:solidFill>
                  <a:schemeClr val="tx1"/>
                </a:solidFill>
                <a:latin typeface="+mn-lt"/>
                <a:ea typeface="+mn-ea"/>
                <a:cs typeface="+mn-cs"/>
              </a:rPr>
              <a:t>but does not guarantee to recover from lost messages. SMTP does not return an</a:t>
            </a:r>
          </a:p>
          <a:p>
            <a:r>
              <a:rPr lang="en-US" sz="1200" kern="1200" baseline="0" dirty="0" smtClean="0">
                <a:solidFill>
                  <a:schemeClr val="tx1"/>
                </a:solidFill>
                <a:latin typeface="+mn-lt"/>
                <a:ea typeface="+mn-ea"/>
                <a:cs typeface="+mn-cs"/>
              </a:rPr>
              <a:t>end-to-end acknowledgment to a message’s originator to indicate that a message</a:t>
            </a:r>
          </a:p>
          <a:p>
            <a:r>
              <a:rPr lang="en-US" sz="1200" kern="1200" baseline="0" dirty="0" smtClean="0">
                <a:solidFill>
                  <a:schemeClr val="tx1"/>
                </a:solidFill>
                <a:latin typeface="+mn-lt"/>
                <a:ea typeface="+mn-ea"/>
                <a:cs typeface="+mn-cs"/>
              </a:rPr>
              <a:t>is successfully delivered to the message’s recipient. Also, SMTP does not guarantee</a:t>
            </a:r>
          </a:p>
          <a:p>
            <a:r>
              <a:rPr lang="en-US" sz="1200" kern="1200" baseline="0" dirty="0" smtClean="0">
                <a:solidFill>
                  <a:schemeClr val="tx1"/>
                </a:solidFill>
                <a:latin typeface="+mn-lt"/>
                <a:ea typeface="+mn-ea"/>
                <a:cs typeface="+mn-cs"/>
              </a:rPr>
              <a:t>to return error indications. However, the SMTP-based mail system is generally</a:t>
            </a:r>
          </a:p>
          <a:p>
            <a:r>
              <a:rPr lang="en-US" sz="1200" kern="1200" baseline="0" dirty="0" smtClean="0">
                <a:solidFill>
                  <a:schemeClr val="tx1"/>
                </a:solidFill>
                <a:latin typeface="+mn-lt"/>
                <a:ea typeface="+mn-ea"/>
                <a:cs typeface="+mn-cs"/>
              </a:rPr>
              <a:t>considered reliable.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SMTP receiver  accepts each arriving message and either places it in the</a:t>
            </a:r>
          </a:p>
          <a:p>
            <a:r>
              <a:rPr lang="en-US" sz="1200" kern="1200" baseline="0" dirty="0" smtClean="0">
                <a:solidFill>
                  <a:schemeClr val="tx1"/>
                </a:solidFill>
                <a:latin typeface="+mn-lt"/>
                <a:ea typeface="+mn-ea"/>
                <a:cs typeface="+mn-cs"/>
              </a:rPr>
              <a:t>appropriate user mailbox or copies it to the local outgoing mail queue if forwarding</a:t>
            </a:r>
          </a:p>
          <a:p>
            <a:r>
              <a:rPr lang="en-US" sz="1200" kern="1200" baseline="0" dirty="0" smtClean="0">
                <a:solidFill>
                  <a:schemeClr val="tx1"/>
                </a:solidFill>
                <a:latin typeface="+mn-lt"/>
                <a:ea typeface="+mn-ea"/>
                <a:cs typeface="+mn-cs"/>
              </a:rPr>
              <a:t>is required. The SMTP receiver must be able to verify local mail destinations and</a:t>
            </a:r>
          </a:p>
          <a:p>
            <a:r>
              <a:rPr lang="en-US" sz="1200" kern="1200" baseline="0" dirty="0" smtClean="0">
                <a:solidFill>
                  <a:schemeClr val="tx1"/>
                </a:solidFill>
                <a:latin typeface="+mn-lt"/>
                <a:ea typeface="+mn-ea"/>
                <a:cs typeface="+mn-cs"/>
              </a:rPr>
              <a:t>deal with errors, including transmission errors and lack of storage capacity.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SMTP sender is responsible for a message up to the point where the</a:t>
            </a:r>
          </a:p>
          <a:p>
            <a:r>
              <a:rPr lang="en-US" sz="1200" kern="1200" baseline="0" dirty="0" smtClean="0">
                <a:solidFill>
                  <a:schemeClr val="tx1"/>
                </a:solidFill>
                <a:latin typeface="+mn-lt"/>
                <a:ea typeface="+mn-ea"/>
                <a:cs typeface="+mn-cs"/>
              </a:rPr>
              <a:t>SMTP receiver indicates that the transfer is complete; however, this simply means</a:t>
            </a:r>
          </a:p>
          <a:p>
            <a:r>
              <a:rPr lang="en-US" sz="1200" kern="1200" baseline="0" dirty="0" smtClean="0">
                <a:solidFill>
                  <a:schemeClr val="tx1"/>
                </a:solidFill>
                <a:latin typeface="+mn-lt"/>
                <a:ea typeface="+mn-ea"/>
                <a:cs typeface="+mn-cs"/>
              </a:rPr>
              <a:t>that the message has arrived at the SMTP receiver, not that the message has been</a:t>
            </a:r>
          </a:p>
          <a:p>
            <a:r>
              <a:rPr lang="en-US" sz="1200" kern="1200" baseline="0" dirty="0" smtClean="0">
                <a:solidFill>
                  <a:schemeClr val="tx1"/>
                </a:solidFill>
                <a:latin typeface="+mn-lt"/>
                <a:ea typeface="+mn-ea"/>
                <a:cs typeface="+mn-cs"/>
              </a:rPr>
              <a:t>delivered to and retrieved by the intended final recipient. The SMTP receiver’s</a:t>
            </a:r>
          </a:p>
          <a:p>
            <a:r>
              <a:rPr lang="en-US" sz="1200" kern="1200" baseline="0" dirty="0" smtClean="0">
                <a:solidFill>
                  <a:schemeClr val="tx1"/>
                </a:solidFill>
                <a:latin typeface="+mn-lt"/>
                <a:ea typeface="+mn-ea"/>
                <a:cs typeface="+mn-cs"/>
              </a:rPr>
              <a:t>error-handling responsibilities are generally limited to giving up on TCP connections</a:t>
            </a:r>
          </a:p>
          <a:p>
            <a:r>
              <a:rPr lang="en-US" sz="1200" kern="1200" baseline="0" dirty="0" smtClean="0">
                <a:solidFill>
                  <a:schemeClr val="tx1"/>
                </a:solidFill>
                <a:latin typeface="+mn-lt"/>
                <a:ea typeface="+mn-ea"/>
                <a:cs typeface="+mn-cs"/>
              </a:rPr>
              <a:t>that fail or are inactive for very long periods. Thus, the sender has most of the</a:t>
            </a:r>
          </a:p>
          <a:p>
            <a:r>
              <a:rPr lang="en-US" sz="1200" kern="1200" baseline="0" dirty="0" smtClean="0">
                <a:solidFill>
                  <a:schemeClr val="tx1"/>
                </a:solidFill>
                <a:latin typeface="+mn-lt"/>
                <a:ea typeface="+mn-ea"/>
                <a:cs typeface="+mn-cs"/>
              </a:rPr>
              <a:t>error recovery responsibility. Errors during completion indication may cause duplicate,</a:t>
            </a:r>
          </a:p>
          <a:p>
            <a:r>
              <a:rPr lang="en-US" sz="1200" kern="1200" baseline="0" dirty="0" smtClean="0">
                <a:solidFill>
                  <a:schemeClr val="tx1"/>
                </a:solidFill>
                <a:latin typeface="+mn-lt"/>
                <a:ea typeface="+mn-ea"/>
                <a:cs typeface="+mn-cs"/>
              </a:rPr>
              <a:t>but not lost, messages.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most cases, messages go directly from the mail originator’s machine to the</a:t>
            </a:r>
          </a:p>
          <a:p>
            <a:r>
              <a:rPr lang="en-US" sz="1200" kern="1200" baseline="0" dirty="0" smtClean="0">
                <a:solidFill>
                  <a:schemeClr val="tx1"/>
                </a:solidFill>
                <a:latin typeface="+mn-lt"/>
                <a:ea typeface="+mn-ea"/>
                <a:cs typeface="+mn-cs"/>
              </a:rPr>
              <a:t>destination machine over a single TCP connection. However, mail will occasionally</a:t>
            </a:r>
          </a:p>
          <a:p>
            <a:r>
              <a:rPr lang="en-US" sz="1200" kern="1200" baseline="0" dirty="0" smtClean="0">
                <a:solidFill>
                  <a:schemeClr val="tx1"/>
                </a:solidFill>
                <a:latin typeface="+mn-lt"/>
                <a:ea typeface="+mn-ea"/>
                <a:cs typeface="+mn-cs"/>
              </a:rPr>
              <a:t>go through intermediate machines via an SMTP forwarding capability, in which</a:t>
            </a:r>
          </a:p>
          <a:p>
            <a:r>
              <a:rPr lang="en-US" sz="1200" kern="1200" baseline="0" dirty="0" smtClean="0">
                <a:solidFill>
                  <a:schemeClr val="tx1"/>
                </a:solidFill>
                <a:latin typeface="+mn-lt"/>
                <a:ea typeface="+mn-ea"/>
                <a:cs typeface="+mn-cs"/>
              </a:rPr>
              <a:t>case the message must traverse a series of TCP connections between source and</a:t>
            </a:r>
          </a:p>
          <a:p>
            <a:r>
              <a:rPr lang="en-US" sz="1200" kern="1200" baseline="0" dirty="0" smtClean="0">
                <a:solidFill>
                  <a:schemeClr val="tx1"/>
                </a:solidFill>
                <a:latin typeface="+mn-lt"/>
                <a:ea typeface="+mn-ea"/>
                <a:cs typeface="+mn-cs"/>
              </a:rPr>
              <a:t>destination. One way for this to happen is for the sender to specify a route to the</a:t>
            </a:r>
          </a:p>
          <a:p>
            <a:r>
              <a:rPr lang="en-US" sz="1200" kern="1200" baseline="0" dirty="0" smtClean="0">
                <a:solidFill>
                  <a:schemeClr val="tx1"/>
                </a:solidFill>
                <a:latin typeface="+mn-lt"/>
                <a:ea typeface="+mn-ea"/>
                <a:cs typeface="+mn-cs"/>
              </a:rPr>
              <a:t>destination in the form of a sequence of servers. A more common event is forwarding</a:t>
            </a:r>
          </a:p>
          <a:p>
            <a:r>
              <a:rPr lang="en-US" sz="1200" kern="1200" baseline="0" dirty="0" smtClean="0">
                <a:solidFill>
                  <a:schemeClr val="tx1"/>
                </a:solidFill>
                <a:latin typeface="+mn-lt"/>
                <a:ea typeface="+mn-ea"/>
                <a:cs typeface="+mn-cs"/>
              </a:rPr>
              <a:t>required because a user has moved.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note that SMTP is limited to the conversation that takes</a:t>
            </a:r>
          </a:p>
          <a:p>
            <a:r>
              <a:rPr lang="en-US" sz="1200" kern="1200" baseline="0" dirty="0" smtClean="0">
                <a:solidFill>
                  <a:schemeClr val="tx1"/>
                </a:solidFill>
                <a:latin typeface="+mn-lt"/>
                <a:ea typeface="+mn-ea"/>
                <a:cs typeface="+mn-cs"/>
              </a:rPr>
              <a:t>place between the SMTP sender and the SMTP receiver. SMTP’s main function is</a:t>
            </a:r>
          </a:p>
          <a:p>
            <a:r>
              <a:rPr lang="en-US" sz="1200" kern="1200" baseline="0" dirty="0" smtClean="0">
                <a:solidFill>
                  <a:schemeClr val="tx1"/>
                </a:solidFill>
                <a:latin typeface="+mn-lt"/>
                <a:ea typeface="+mn-ea"/>
                <a:cs typeface="+mn-cs"/>
              </a:rPr>
              <a:t>the transfer of messages, although there are some ancillary functions dealing with</a:t>
            </a:r>
          </a:p>
          <a:p>
            <a:r>
              <a:rPr lang="en-US" sz="1200" kern="1200" baseline="0" dirty="0" smtClean="0">
                <a:solidFill>
                  <a:schemeClr val="tx1"/>
                </a:solidFill>
                <a:latin typeface="+mn-lt"/>
                <a:ea typeface="+mn-ea"/>
                <a:cs typeface="+mn-cs"/>
              </a:rPr>
              <a:t>mail destination verification and handling. The rest of the mail-handling apparatus</a:t>
            </a:r>
          </a:p>
          <a:p>
            <a:r>
              <a:rPr lang="en-US" sz="1200" kern="1200" baseline="0" dirty="0" smtClean="0">
                <a:solidFill>
                  <a:schemeClr val="tx1"/>
                </a:solidFill>
                <a:latin typeface="+mn-lt"/>
                <a:ea typeface="+mn-ea"/>
                <a:cs typeface="+mn-cs"/>
              </a:rPr>
              <a:t>depicted in Figure 24.2 is beyond the scope of SMTP and may differ from one</a:t>
            </a:r>
          </a:p>
          <a:p>
            <a:r>
              <a:rPr lang="en-US" sz="1200" kern="1200" baseline="0" dirty="0" smtClean="0">
                <a:solidFill>
                  <a:schemeClr val="tx1"/>
                </a:solidFill>
                <a:latin typeface="+mn-lt"/>
                <a:ea typeface="+mn-ea"/>
                <a:cs typeface="+mn-cs"/>
              </a:rPr>
              <a:t>system to another.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RFC 822 defines a format for text messages that are sent using electronic</a:t>
            </a:r>
          </a:p>
          <a:p>
            <a:r>
              <a:rPr lang="en-US" sz="1200" kern="1200" baseline="0" dirty="0" smtClean="0">
                <a:solidFill>
                  <a:schemeClr val="tx1"/>
                </a:solidFill>
                <a:latin typeface="+mn-lt"/>
                <a:ea typeface="+mn-ea"/>
                <a:cs typeface="+mn-cs"/>
              </a:rPr>
              <a:t>mail. The SMTP standard adopts RFC 822 as the format for use in constructing</a:t>
            </a:r>
          </a:p>
          <a:p>
            <a:r>
              <a:rPr lang="en-US" sz="1200" kern="1200" baseline="0" dirty="0" smtClean="0">
                <a:solidFill>
                  <a:schemeClr val="tx1"/>
                </a:solidFill>
                <a:latin typeface="+mn-lt"/>
                <a:ea typeface="+mn-ea"/>
                <a:cs typeface="+mn-cs"/>
              </a:rPr>
              <a:t>messages for transmission via SMTP. In the RFC 822 context, messages are viewed</a:t>
            </a:r>
          </a:p>
          <a:p>
            <a:r>
              <a:rPr lang="en-US" sz="1200" kern="1200" baseline="0" dirty="0" smtClean="0">
                <a:solidFill>
                  <a:schemeClr val="tx1"/>
                </a:solidFill>
                <a:latin typeface="+mn-lt"/>
                <a:ea typeface="+mn-ea"/>
                <a:cs typeface="+mn-cs"/>
              </a:rPr>
              <a:t>as having an envelope and contents. The envelope contains whatever information is</a:t>
            </a:r>
          </a:p>
          <a:p>
            <a:r>
              <a:rPr lang="en-US" sz="1200" kern="1200" baseline="0" dirty="0" smtClean="0">
                <a:solidFill>
                  <a:schemeClr val="tx1"/>
                </a:solidFill>
                <a:latin typeface="+mn-lt"/>
                <a:ea typeface="+mn-ea"/>
                <a:cs typeface="+mn-cs"/>
              </a:rPr>
              <a:t>needed to accomplish transmission and delivery. The contents comprise the object</a:t>
            </a:r>
          </a:p>
          <a:p>
            <a:r>
              <a:rPr lang="en-US" sz="1200" kern="1200" baseline="0" dirty="0" smtClean="0">
                <a:solidFill>
                  <a:schemeClr val="tx1"/>
                </a:solidFill>
                <a:latin typeface="+mn-lt"/>
                <a:ea typeface="+mn-ea"/>
                <a:cs typeface="+mn-cs"/>
              </a:rPr>
              <a:t>to be delivered to the recipient. The RFC 822 standard applies only to the contents.</a:t>
            </a:r>
          </a:p>
          <a:p>
            <a:r>
              <a:rPr lang="en-US" sz="1200" kern="1200" baseline="0" dirty="0" smtClean="0">
                <a:solidFill>
                  <a:schemeClr val="tx1"/>
                </a:solidFill>
                <a:latin typeface="+mn-lt"/>
                <a:ea typeface="+mn-ea"/>
                <a:cs typeface="+mn-cs"/>
              </a:rPr>
              <a:t>However, the content standard includes a set of header fields that may be used by</a:t>
            </a:r>
          </a:p>
          <a:p>
            <a:r>
              <a:rPr lang="en-US" sz="1200" kern="1200" baseline="0" dirty="0" smtClean="0">
                <a:solidFill>
                  <a:schemeClr val="tx1"/>
                </a:solidFill>
                <a:latin typeface="+mn-lt"/>
                <a:ea typeface="+mn-ea"/>
                <a:cs typeface="+mn-cs"/>
              </a:rPr>
              <a:t>the mail system to create the envelope, and the standard is intended to facilitate the</a:t>
            </a:r>
          </a:p>
          <a:p>
            <a:r>
              <a:rPr lang="en-US" sz="1200" kern="1200" baseline="0" dirty="0" smtClean="0">
                <a:solidFill>
                  <a:schemeClr val="tx1"/>
                </a:solidFill>
                <a:latin typeface="+mn-lt"/>
                <a:ea typeface="+mn-ea"/>
                <a:cs typeface="+mn-cs"/>
              </a:rPr>
              <a:t>acquisition of such information by programs.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RFC 822 message consists of a sequence of lines of text and uses a general</a:t>
            </a:r>
          </a:p>
          <a:p>
            <a:r>
              <a:rPr lang="en-US" sz="1200" kern="1200" baseline="0" dirty="0" smtClean="0">
                <a:solidFill>
                  <a:schemeClr val="tx1"/>
                </a:solidFill>
                <a:latin typeface="+mn-lt"/>
                <a:ea typeface="+mn-ea"/>
                <a:cs typeface="+mn-cs"/>
              </a:rPr>
              <a:t>“memo” framework. That is, a message consists of some number of header lines,</a:t>
            </a:r>
          </a:p>
          <a:p>
            <a:r>
              <a:rPr lang="en-US" sz="1200" kern="1200" baseline="0" dirty="0" smtClean="0">
                <a:solidFill>
                  <a:schemeClr val="tx1"/>
                </a:solidFill>
                <a:latin typeface="+mn-lt"/>
                <a:ea typeface="+mn-ea"/>
                <a:cs typeface="+mn-cs"/>
              </a:rPr>
              <a:t>which follow a rigid format, followed by a body portion consisting of arbitrary text.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header line usually consists of a keyword, followed by a colon, followed by</a:t>
            </a:r>
          </a:p>
          <a:p>
            <a:r>
              <a:rPr lang="en-US" sz="1200" kern="1200" baseline="0" dirty="0" smtClean="0">
                <a:solidFill>
                  <a:schemeClr val="tx1"/>
                </a:solidFill>
                <a:latin typeface="+mn-lt"/>
                <a:ea typeface="+mn-ea"/>
                <a:cs typeface="+mn-cs"/>
              </a:rPr>
              <a:t>the keyword’s arguments; the format allows a long line to be broken up into several</a:t>
            </a:r>
          </a:p>
          <a:p>
            <a:r>
              <a:rPr lang="en-US" sz="1200" kern="1200" baseline="0" dirty="0" smtClean="0">
                <a:solidFill>
                  <a:schemeClr val="tx1"/>
                </a:solidFill>
                <a:latin typeface="+mn-lt"/>
                <a:ea typeface="+mn-ea"/>
                <a:cs typeface="+mn-cs"/>
              </a:rPr>
              <a:t>lines. The most frequently used keywords are From, To, Subject, and Date.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Another field that is commonly found in RFC 822 headers is Message-ID.</a:t>
            </a:r>
          </a:p>
          <a:p>
            <a:r>
              <a:rPr lang="en-US" sz="1200" kern="1200" baseline="0" dirty="0" smtClean="0">
                <a:solidFill>
                  <a:schemeClr val="tx1"/>
                </a:solidFill>
                <a:latin typeface="+mn-lt"/>
                <a:ea typeface="+mn-ea"/>
                <a:cs typeface="+mn-cs"/>
              </a:rPr>
              <a:t>This field contains a unique identifier associated with this message.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baseline="0" dirty="0" smtClean="0">
                <a:solidFill>
                  <a:schemeClr val="tx1"/>
                </a:solidFill>
                <a:latin typeface="+mn-lt"/>
                <a:ea typeface="+mn-ea"/>
                <a:cs typeface="+mn-cs"/>
              </a:rPr>
              <a:t>[PARZ06] lists the following limitations of the SMTP/822 scheme: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SMTP cannot transmit executable files or other binary objects. A number of</a:t>
            </a:r>
          </a:p>
          <a:p>
            <a:r>
              <a:rPr lang="en-US" sz="1200" b="0" kern="1200" baseline="0" dirty="0" smtClean="0">
                <a:solidFill>
                  <a:schemeClr val="tx1"/>
                </a:solidFill>
                <a:latin typeface="+mn-lt"/>
                <a:ea typeface="+mn-ea"/>
                <a:cs typeface="+mn-cs"/>
              </a:rPr>
              <a:t>schemes are in use for converting binary files into a text form that can be used</a:t>
            </a:r>
          </a:p>
          <a:p>
            <a:r>
              <a:rPr lang="en-US" sz="1200" b="0" kern="1200" baseline="0" dirty="0" smtClean="0">
                <a:solidFill>
                  <a:schemeClr val="tx1"/>
                </a:solidFill>
                <a:latin typeface="+mn-lt"/>
                <a:ea typeface="+mn-ea"/>
                <a:cs typeface="+mn-cs"/>
              </a:rPr>
              <a:t>by SMTP mail systems, including the popular UNIX UUencode/</a:t>
            </a:r>
            <a:r>
              <a:rPr lang="en-US" sz="1200" b="0" kern="1200" baseline="0" dirty="0" err="1" smtClean="0">
                <a:solidFill>
                  <a:schemeClr val="tx1"/>
                </a:solidFill>
                <a:latin typeface="+mn-lt"/>
                <a:ea typeface="+mn-ea"/>
                <a:cs typeface="+mn-cs"/>
              </a:rPr>
              <a:t>UUdecode</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scheme. However, none of these is a standard or even a de facto standard.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SMTP cannot transmit text data that includes national language characters</a:t>
            </a:r>
          </a:p>
          <a:p>
            <a:r>
              <a:rPr lang="en-US" sz="1200" b="0" kern="1200" baseline="0" dirty="0" smtClean="0">
                <a:solidFill>
                  <a:schemeClr val="tx1"/>
                </a:solidFill>
                <a:latin typeface="+mn-lt"/>
                <a:ea typeface="+mn-ea"/>
                <a:cs typeface="+mn-cs"/>
              </a:rPr>
              <a:t>because these are represented by 8-bit codes with values of 128 decimal or</a:t>
            </a:r>
          </a:p>
          <a:p>
            <a:r>
              <a:rPr lang="en-US" sz="1200" b="0" kern="1200" baseline="0" dirty="0" smtClean="0">
                <a:solidFill>
                  <a:schemeClr val="tx1"/>
                </a:solidFill>
                <a:latin typeface="+mn-lt"/>
                <a:ea typeface="+mn-ea"/>
                <a:cs typeface="+mn-cs"/>
              </a:rPr>
              <a:t>higher, and SMTP is limited to 7-bit ASCII.</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SMTP servers may reject mail messages over a certain size.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SMTP gateways that translate between the character codes ASCII and</a:t>
            </a:r>
          </a:p>
          <a:p>
            <a:r>
              <a:rPr lang="en-US" sz="1200" b="0" kern="1200" baseline="0" dirty="0" smtClean="0">
                <a:solidFill>
                  <a:schemeClr val="tx1"/>
                </a:solidFill>
                <a:latin typeface="+mn-lt"/>
                <a:ea typeface="+mn-ea"/>
                <a:cs typeface="+mn-cs"/>
              </a:rPr>
              <a:t>EBCDIC do not use a consistent set of mappings, resulting in translation</a:t>
            </a:r>
          </a:p>
          <a:p>
            <a:r>
              <a:rPr lang="en-US" sz="1200" b="0" kern="1200" baseline="0" dirty="0" smtClean="0">
                <a:solidFill>
                  <a:schemeClr val="tx1"/>
                </a:solidFill>
                <a:latin typeface="+mn-lt"/>
                <a:ea typeface="+mn-ea"/>
                <a:cs typeface="+mn-cs"/>
              </a:rPr>
              <a:t>problems.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SMTP gateways to X.400 electronic mail networks cannot handle </a:t>
            </a:r>
            <a:r>
              <a:rPr lang="en-US" sz="1200" b="0" kern="1200" baseline="0" dirty="0" err="1" smtClean="0">
                <a:solidFill>
                  <a:schemeClr val="tx1"/>
                </a:solidFill>
                <a:latin typeface="+mn-lt"/>
                <a:ea typeface="+mn-ea"/>
                <a:cs typeface="+mn-cs"/>
              </a:rPr>
              <a:t>nontextual</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data included in X.400 messages.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Some SMTP implementations do not adhere completely to the SMTP standards</a:t>
            </a:r>
          </a:p>
          <a:p>
            <a:r>
              <a:rPr lang="en-US" sz="1200" b="0" kern="1200" baseline="0" dirty="0" smtClean="0">
                <a:solidFill>
                  <a:schemeClr val="tx1"/>
                </a:solidFill>
                <a:latin typeface="+mn-lt"/>
                <a:ea typeface="+mn-ea"/>
                <a:cs typeface="+mn-cs"/>
              </a:rPr>
              <a:t>defined in RFC 821. Common problems include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Deletion, addition, or reordering of carriage return and line feed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Truncating or wrapping lines longer than 76 characters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Removal of trailing white space (tab and space characters)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Padding of lines in a message to the same length</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Conversion of tab characters into multiple space characters</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MIME is intended to resolve these problems in a manner that is compatible</a:t>
            </a:r>
          </a:p>
          <a:p>
            <a:r>
              <a:rPr lang="en-US" sz="1200" kern="1200" baseline="0" dirty="0" smtClean="0">
                <a:solidFill>
                  <a:schemeClr val="tx1"/>
                </a:solidFill>
                <a:latin typeface="+mn-lt"/>
                <a:ea typeface="+mn-ea"/>
                <a:cs typeface="+mn-cs"/>
              </a:rPr>
              <a:t>with existing RFC 822 implementations. The specification is provided in </a:t>
            </a:r>
            <a:r>
              <a:rPr lang="en-US" sz="1200" kern="1200" baseline="0" dirty="0" err="1" smtClean="0">
                <a:solidFill>
                  <a:schemeClr val="tx1"/>
                </a:solidFill>
                <a:latin typeface="+mn-lt"/>
                <a:ea typeface="+mn-ea"/>
                <a:cs typeface="+mn-cs"/>
              </a:rPr>
              <a:t>RFCs</a:t>
            </a:r>
            <a:r>
              <a:rPr lang="en-US" sz="1200" kern="1200" baseline="0" dirty="0" smtClean="0">
                <a:solidFill>
                  <a:schemeClr val="tx1"/>
                </a:solidFill>
                <a:latin typeface="+mn-lt"/>
                <a:ea typeface="+mn-ea"/>
                <a:cs typeface="+mn-cs"/>
              </a:rPr>
              <a:t> 2045</a:t>
            </a:r>
          </a:p>
          <a:p>
            <a:r>
              <a:rPr lang="en-US" sz="1200" kern="1200" baseline="0" dirty="0" smtClean="0">
                <a:solidFill>
                  <a:schemeClr val="tx1"/>
                </a:solidFill>
                <a:latin typeface="+mn-lt"/>
                <a:ea typeface="+mn-ea"/>
                <a:cs typeface="+mn-cs"/>
              </a:rPr>
              <a:t>through 2049.</a:t>
            </a:r>
            <a:endParaRPr lang="en-US" b="0"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MIME is an extension to the RFC 822 framework that is intended to address some</a:t>
            </a:r>
          </a:p>
          <a:p>
            <a:r>
              <a:rPr lang="en-US" sz="1200" kern="1200" baseline="0" dirty="0" smtClean="0">
                <a:solidFill>
                  <a:schemeClr val="tx1"/>
                </a:solidFill>
                <a:latin typeface="+mn-lt"/>
                <a:ea typeface="+mn-ea"/>
                <a:cs typeface="+mn-cs"/>
              </a:rPr>
              <a:t>of the problems and limitations of the use of SMTP and RFC 822 for electronic</a:t>
            </a:r>
          </a:p>
          <a:p>
            <a:r>
              <a:rPr lang="en-US" sz="1200" kern="1200" baseline="0" dirty="0" smtClean="0">
                <a:solidFill>
                  <a:schemeClr val="tx1"/>
                </a:solidFill>
                <a:latin typeface="+mn-lt"/>
                <a:ea typeface="+mn-ea"/>
                <a:cs typeface="+mn-cs"/>
              </a:rPr>
              <a:t>mail.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MIME specification includes the following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Five new message header fields are defined, which may be included in an RFC</a:t>
            </a:r>
          </a:p>
          <a:p>
            <a:r>
              <a:rPr lang="en-US" sz="1200" kern="1200" baseline="0" dirty="0" smtClean="0">
                <a:solidFill>
                  <a:schemeClr val="tx1"/>
                </a:solidFill>
                <a:latin typeface="+mn-lt"/>
                <a:ea typeface="+mn-ea"/>
                <a:cs typeface="+mn-cs"/>
              </a:rPr>
              <a:t>822 header. These fields provide information about the body of the message.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 number of content formats are defined, thus standardizing representations</a:t>
            </a:r>
          </a:p>
          <a:p>
            <a:r>
              <a:rPr lang="en-US" sz="1200" kern="1200" baseline="0" dirty="0" smtClean="0">
                <a:solidFill>
                  <a:schemeClr val="tx1"/>
                </a:solidFill>
                <a:latin typeface="+mn-lt"/>
                <a:ea typeface="+mn-ea"/>
                <a:cs typeface="+mn-cs"/>
              </a:rPr>
              <a:t>that support multimedia electronic mail.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Transfer encodings are defined that enable the conversion of any content</a:t>
            </a:r>
          </a:p>
          <a:p>
            <a:r>
              <a:rPr lang="en-US" sz="1200" kern="1200" baseline="0" dirty="0" smtClean="0">
                <a:solidFill>
                  <a:schemeClr val="tx1"/>
                </a:solidFill>
                <a:latin typeface="+mn-lt"/>
                <a:ea typeface="+mn-ea"/>
                <a:cs typeface="+mn-cs"/>
              </a:rPr>
              <a:t>format</a:t>
            </a:r>
          </a:p>
          <a:p>
            <a:r>
              <a:rPr lang="en-US" sz="1200" kern="1200" baseline="0" dirty="0" smtClean="0">
                <a:solidFill>
                  <a:schemeClr val="tx1"/>
                </a:solidFill>
                <a:latin typeface="+mn-lt"/>
                <a:ea typeface="+mn-ea"/>
                <a:cs typeface="+mn-cs"/>
              </a:rPr>
              <a:t>into a form that is protected from alteration by the mail system.</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The five header fields defined in MIME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MIME-Version:  Must have the parameter value 1.0. This field indicates that</a:t>
            </a:r>
          </a:p>
          <a:p>
            <a:r>
              <a:rPr lang="en-US" sz="1200" kern="1200" baseline="0" dirty="0" smtClean="0">
                <a:solidFill>
                  <a:schemeClr val="tx1"/>
                </a:solidFill>
                <a:latin typeface="+mn-lt"/>
                <a:ea typeface="+mn-ea"/>
                <a:cs typeface="+mn-cs"/>
              </a:rPr>
              <a:t>the message conforms to the </a:t>
            </a:r>
            <a:r>
              <a:rPr lang="en-US" sz="1200" kern="1200" baseline="0" dirty="0" err="1" smtClean="0">
                <a:solidFill>
                  <a:schemeClr val="tx1"/>
                </a:solidFill>
                <a:latin typeface="+mn-lt"/>
                <a:ea typeface="+mn-ea"/>
                <a:cs typeface="+mn-cs"/>
              </a:rPr>
              <a:t>RFCs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Content-Type:  Describes the data contained in the body with sufficient detail</a:t>
            </a:r>
          </a:p>
          <a:p>
            <a:r>
              <a:rPr lang="en-US" sz="1200" kern="1200" baseline="0" dirty="0" smtClean="0">
                <a:solidFill>
                  <a:schemeClr val="tx1"/>
                </a:solidFill>
                <a:latin typeface="+mn-lt"/>
                <a:ea typeface="+mn-ea"/>
                <a:cs typeface="+mn-cs"/>
              </a:rPr>
              <a:t>that the receiving user agent can pick an appropriate agent or mechanism to</a:t>
            </a:r>
          </a:p>
          <a:p>
            <a:r>
              <a:rPr lang="en-US" sz="1200" kern="1200" baseline="0" dirty="0" smtClean="0">
                <a:solidFill>
                  <a:schemeClr val="tx1"/>
                </a:solidFill>
                <a:latin typeface="+mn-lt"/>
                <a:ea typeface="+mn-ea"/>
                <a:cs typeface="+mn-cs"/>
              </a:rPr>
              <a:t> present the data to the user or otherwise deal with the data in an appropriate</a:t>
            </a:r>
          </a:p>
          <a:p>
            <a:r>
              <a:rPr lang="en-US" sz="1200" kern="1200" baseline="0" dirty="0" smtClean="0">
                <a:solidFill>
                  <a:schemeClr val="tx1"/>
                </a:solidFill>
                <a:latin typeface="+mn-lt"/>
                <a:ea typeface="+mn-ea"/>
                <a:cs typeface="+mn-cs"/>
              </a:rPr>
              <a:t>manner.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Content-Transfer-Encoding:  Indicates the type of transformation that has</a:t>
            </a:r>
          </a:p>
          <a:p>
            <a:r>
              <a:rPr lang="en-US" sz="1200" kern="1200" baseline="0" dirty="0" smtClean="0">
                <a:solidFill>
                  <a:schemeClr val="tx1"/>
                </a:solidFill>
                <a:latin typeface="+mn-lt"/>
                <a:ea typeface="+mn-ea"/>
                <a:cs typeface="+mn-cs"/>
              </a:rPr>
              <a:t>been used to represent the body of the message in a way that is acceptable for</a:t>
            </a:r>
          </a:p>
          <a:p>
            <a:r>
              <a:rPr lang="en-US" sz="1200" kern="1200" baseline="0" dirty="0" smtClean="0">
                <a:solidFill>
                  <a:schemeClr val="tx1"/>
                </a:solidFill>
                <a:latin typeface="+mn-lt"/>
                <a:ea typeface="+mn-ea"/>
                <a:cs typeface="+mn-cs"/>
              </a:rPr>
              <a:t>mail transport.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Content-ID:  Used to uniquely identify MIME entities in multiple contexts.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Content-Description:  A plaintext description of the object with the body; this</a:t>
            </a:r>
          </a:p>
          <a:p>
            <a:r>
              <a:rPr lang="en-US" sz="1200" kern="1200" baseline="0" dirty="0" smtClean="0">
                <a:solidFill>
                  <a:schemeClr val="tx1"/>
                </a:solidFill>
                <a:latin typeface="+mn-lt"/>
                <a:ea typeface="+mn-ea"/>
                <a:cs typeface="+mn-cs"/>
              </a:rPr>
              <a:t>is useful when the object is not displayable (e.g., audio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Any or all of these fields may appear in a normal RFC 822 header. A compliant</a:t>
            </a:r>
          </a:p>
          <a:p>
            <a:r>
              <a:rPr lang="en-US" sz="1200" kern="1200" baseline="0" dirty="0" smtClean="0">
                <a:solidFill>
                  <a:schemeClr val="tx1"/>
                </a:solidFill>
                <a:latin typeface="+mn-lt"/>
                <a:ea typeface="+mn-ea"/>
                <a:cs typeface="+mn-cs"/>
              </a:rPr>
              <a:t>implementation must support the MIME-Version, Content-Type, and Content-</a:t>
            </a:r>
          </a:p>
          <a:p>
            <a:r>
              <a:rPr lang="en-US" sz="1200" kern="1200" baseline="0" dirty="0" smtClean="0">
                <a:solidFill>
                  <a:schemeClr val="tx1"/>
                </a:solidFill>
                <a:latin typeface="+mn-lt"/>
                <a:ea typeface="+mn-ea"/>
                <a:cs typeface="+mn-cs"/>
              </a:rPr>
              <a:t>Transfer-Encoding fields; the Content-ID and Content-Description fields are</a:t>
            </a:r>
          </a:p>
          <a:p>
            <a:r>
              <a:rPr lang="en-US" sz="1200" kern="1200" baseline="0" dirty="0" smtClean="0">
                <a:solidFill>
                  <a:schemeClr val="tx1"/>
                </a:solidFill>
                <a:latin typeface="+mn-lt"/>
                <a:ea typeface="+mn-ea"/>
                <a:cs typeface="+mn-cs"/>
              </a:rPr>
              <a:t>optional and may be ignored by the recipient implementation.</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bulk of the MIME specification is concerned with the</a:t>
            </a:r>
          </a:p>
          <a:p>
            <a:r>
              <a:rPr lang="en-US" sz="1200" kern="1200" baseline="0" dirty="0" smtClean="0">
                <a:solidFill>
                  <a:schemeClr val="tx1"/>
                </a:solidFill>
                <a:latin typeface="+mn-lt"/>
                <a:ea typeface="+mn-ea"/>
                <a:cs typeface="+mn-cs"/>
              </a:rPr>
              <a:t>definition of a variety of content types. This reflects the need to provide standardized</a:t>
            </a:r>
          </a:p>
          <a:p>
            <a:r>
              <a:rPr lang="en-US" sz="1200" kern="1200" baseline="0" dirty="0" smtClean="0">
                <a:solidFill>
                  <a:schemeClr val="tx1"/>
                </a:solidFill>
                <a:latin typeface="+mn-lt"/>
                <a:ea typeface="+mn-ea"/>
                <a:cs typeface="+mn-cs"/>
              </a:rPr>
              <a:t>ways of dealing with a wide variety of information representations in a multimedia</a:t>
            </a:r>
          </a:p>
          <a:p>
            <a:r>
              <a:rPr lang="en-US" sz="1200" kern="1200" baseline="0" dirty="0" smtClean="0">
                <a:solidFill>
                  <a:schemeClr val="tx1"/>
                </a:solidFill>
                <a:latin typeface="+mn-lt"/>
                <a:ea typeface="+mn-ea"/>
                <a:cs typeface="+mn-cs"/>
              </a:rPr>
              <a:t>environment.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Table 24.1 lists the MIME content types. There are seven different major types</a:t>
            </a:r>
          </a:p>
          <a:p>
            <a:r>
              <a:rPr lang="en-US" sz="1200" kern="1200" baseline="0" dirty="0" smtClean="0">
                <a:solidFill>
                  <a:schemeClr val="tx1"/>
                </a:solidFill>
                <a:latin typeface="+mn-lt"/>
                <a:ea typeface="+mn-ea"/>
                <a:cs typeface="+mn-cs"/>
              </a:rPr>
              <a:t>of content and a total of 14 subtypes. In general, a content type declares the general</a:t>
            </a:r>
          </a:p>
          <a:p>
            <a:r>
              <a:rPr lang="en-US" sz="1200" kern="1200" baseline="0" dirty="0" smtClean="0">
                <a:solidFill>
                  <a:schemeClr val="tx1"/>
                </a:solidFill>
                <a:latin typeface="+mn-lt"/>
                <a:ea typeface="+mn-ea"/>
                <a:cs typeface="+mn-cs"/>
              </a:rPr>
              <a:t>type of data, and the subtype specifies a particular format for that type of data.</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The other major component of the MIME specification,</a:t>
            </a:r>
          </a:p>
          <a:p>
            <a:r>
              <a:rPr lang="en-US" sz="1200" kern="1200" baseline="0" dirty="0" smtClean="0">
                <a:solidFill>
                  <a:schemeClr val="tx1"/>
                </a:solidFill>
                <a:latin typeface="+mn-lt"/>
                <a:ea typeface="+mn-ea"/>
                <a:cs typeface="+mn-cs"/>
              </a:rPr>
              <a:t>in addition to content-type specification, is a definition of transfer encodings</a:t>
            </a:r>
          </a:p>
          <a:p>
            <a:r>
              <a:rPr lang="en-US" sz="1200" kern="1200" baseline="0" dirty="0" smtClean="0">
                <a:solidFill>
                  <a:schemeClr val="tx1"/>
                </a:solidFill>
                <a:latin typeface="+mn-lt"/>
                <a:ea typeface="+mn-ea"/>
                <a:cs typeface="+mn-cs"/>
              </a:rPr>
              <a:t>for message bodies. The objective is to provide reliable delivery across the largest</a:t>
            </a:r>
          </a:p>
          <a:p>
            <a:r>
              <a:rPr lang="en-US" sz="1200" kern="1200" baseline="0" dirty="0" smtClean="0">
                <a:solidFill>
                  <a:schemeClr val="tx1"/>
                </a:solidFill>
                <a:latin typeface="+mn-lt"/>
                <a:ea typeface="+mn-ea"/>
                <a:cs typeface="+mn-cs"/>
              </a:rPr>
              <a:t>range of environments.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MIME standard defines two methods of encoding data. The Content-</a:t>
            </a:r>
          </a:p>
          <a:p>
            <a:r>
              <a:rPr lang="en-US" sz="1200" kern="1200" baseline="0" dirty="0" smtClean="0">
                <a:solidFill>
                  <a:schemeClr val="tx1"/>
                </a:solidFill>
                <a:latin typeface="+mn-lt"/>
                <a:ea typeface="+mn-ea"/>
                <a:cs typeface="+mn-cs"/>
              </a:rPr>
              <a:t>Transfer-Encoding field can actually take on six values, as listed in Table 24.2.</a:t>
            </a:r>
          </a:p>
          <a:p>
            <a:r>
              <a:rPr lang="en-US" sz="1200" kern="1200" baseline="0" dirty="0" smtClean="0">
                <a:solidFill>
                  <a:schemeClr val="tx1"/>
                </a:solidFill>
                <a:latin typeface="+mn-lt"/>
                <a:ea typeface="+mn-ea"/>
                <a:cs typeface="+mn-cs"/>
              </a:rPr>
              <a:t>However, three of these values (7bit, 8bit, and binary) indicate that no encoding has</a:t>
            </a:r>
          </a:p>
          <a:p>
            <a:r>
              <a:rPr lang="en-US" sz="1200" kern="1200" baseline="0" dirty="0" smtClean="0">
                <a:solidFill>
                  <a:schemeClr val="tx1"/>
                </a:solidFill>
                <a:latin typeface="+mn-lt"/>
                <a:ea typeface="+mn-ea"/>
                <a:cs typeface="+mn-cs"/>
              </a:rPr>
              <a:t>been done but provide some information about the nature of the data. For SMTP</a:t>
            </a:r>
          </a:p>
          <a:p>
            <a:r>
              <a:rPr lang="en-US" sz="1200" kern="1200" baseline="0" dirty="0" smtClean="0">
                <a:solidFill>
                  <a:schemeClr val="tx1"/>
                </a:solidFill>
                <a:latin typeface="+mn-lt"/>
                <a:ea typeface="+mn-ea"/>
                <a:cs typeface="+mn-cs"/>
              </a:rPr>
              <a:t>transfer, it is safe to use the 7-bit form. The 8-bit and binary forms may be usable</a:t>
            </a:r>
          </a:p>
          <a:p>
            <a:r>
              <a:rPr lang="en-US" sz="1200" kern="1200" baseline="0" dirty="0" smtClean="0">
                <a:solidFill>
                  <a:schemeClr val="tx1"/>
                </a:solidFill>
                <a:latin typeface="+mn-lt"/>
                <a:ea typeface="+mn-ea"/>
                <a:cs typeface="+mn-cs"/>
              </a:rPr>
              <a:t>in other mail transport contexts. Another Content-Transfer-Encoding value is</a:t>
            </a:r>
          </a:p>
          <a:p>
            <a:r>
              <a:rPr lang="en-US" sz="1200" kern="1200" baseline="0" dirty="0" err="1"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-token, which indicates that some other encoding scheme is used, for which a name</a:t>
            </a:r>
          </a:p>
          <a:p>
            <a:r>
              <a:rPr lang="en-US" sz="1200" kern="1200" baseline="0" dirty="0" smtClean="0">
                <a:solidFill>
                  <a:schemeClr val="tx1"/>
                </a:solidFill>
                <a:latin typeface="+mn-lt"/>
                <a:ea typeface="+mn-ea"/>
                <a:cs typeface="+mn-cs"/>
              </a:rPr>
              <a:t>is to be supplied. This could be a vendor-specific or application-specific scheme.</a:t>
            </a:r>
          </a:p>
          <a:p>
            <a:r>
              <a:rPr lang="en-US" sz="1200" kern="1200" baseline="0" dirty="0" smtClean="0">
                <a:solidFill>
                  <a:schemeClr val="tx1"/>
                </a:solidFill>
                <a:latin typeface="+mn-lt"/>
                <a:ea typeface="+mn-ea"/>
                <a:cs typeface="+mn-cs"/>
              </a:rPr>
              <a:t>The two actual encoding schemes defined are quoted-printable and base64. Two</a:t>
            </a:r>
          </a:p>
          <a:p>
            <a:r>
              <a:rPr lang="en-US" sz="1200" kern="1200" baseline="0" dirty="0" smtClean="0">
                <a:solidFill>
                  <a:schemeClr val="tx1"/>
                </a:solidFill>
                <a:latin typeface="+mn-lt"/>
                <a:ea typeface="+mn-ea"/>
                <a:cs typeface="+mn-cs"/>
              </a:rPr>
              <a:t>schemes are defined to provide a choice between a transfer technique that is essentially</a:t>
            </a:r>
          </a:p>
          <a:p>
            <a:r>
              <a:rPr lang="en-US" sz="1200" kern="1200" baseline="0" dirty="0" smtClean="0">
                <a:solidFill>
                  <a:schemeClr val="tx1"/>
                </a:solidFill>
                <a:latin typeface="+mn-lt"/>
                <a:ea typeface="+mn-ea"/>
                <a:cs typeface="+mn-cs"/>
              </a:rPr>
              <a:t>human readable, and one that is safe for all types of data in a way that is reasonably</a:t>
            </a:r>
          </a:p>
          <a:p>
            <a:r>
              <a:rPr lang="en-US" sz="1200" kern="1200" baseline="0" dirty="0" smtClean="0">
                <a:solidFill>
                  <a:schemeClr val="tx1"/>
                </a:solidFill>
                <a:latin typeface="+mn-lt"/>
                <a:ea typeface="+mn-ea"/>
                <a:cs typeface="+mn-cs"/>
              </a:rPr>
              <a:t>compact.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quoted-printable  transfer encoding is useful when the data consist largely</a:t>
            </a:r>
          </a:p>
          <a:p>
            <a:r>
              <a:rPr lang="en-US" sz="1200" kern="1200" baseline="0" dirty="0" smtClean="0">
                <a:solidFill>
                  <a:schemeClr val="tx1"/>
                </a:solidFill>
                <a:latin typeface="+mn-lt"/>
                <a:ea typeface="+mn-ea"/>
                <a:cs typeface="+mn-cs"/>
              </a:rPr>
              <a:t>of octets that correspond to printable ASCII characters. In essence, it represents</a:t>
            </a:r>
          </a:p>
          <a:p>
            <a:r>
              <a:rPr lang="en-US" sz="1200" kern="1200" baseline="0" dirty="0" err="1" smtClean="0">
                <a:solidFill>
                  <a:schemeClr val="tx1"/>
                </a:solidFill>
                <a:latin typeface="+mn-lt"/>
                <a:ea typeface="+mn-ea"/>
                <a:cs typeface="+mn-cs"/>
              </a:rPr>
              <a:t>nonsafe</a:t>
            </a:r>
            <a:r>
              <a:rPr lang="en-US" sz="1200" kern="1200" baseline="0" dirty="0" smtClean="0">
                <a:solidFill>
                  <a:schemeClr val="tx1"/>
                </a:solidFill>
                <a:latin typeface="+mn-lt"/>
                <a:ea typeface="+mn-ea"/>
                <a:cs typeface="+mn-cs"/>
              </a:rPr>
              <a:t> characters by the hexadecimal representation of their code and introduces</a:t>
            </a:r>
          </a:p>
          <a:p>
            <a:r>
              <a:rPr lang="en-US" sz="1200" kern="1200" baseline="0" dirty="0" smtClean="0">
                <a:solidFill>
                  <a:schemeClr val="tx1"/>
                </a:solidFill>
                <a:latin typeface="+mn-lt"/>
                <a:ea typeface="+mn-ea"/>
                <a:cs typeface="+mn-cs"/>
              </a:rPr>
              <a:t>reversible (soft) line breaks to limit message lines to 76 characters. The encoding</a:t>
            </a:r>
          </a:p>
          <a:p>
            <a:r>
              <a:rPr lang="en-US" sz="1200" kern="1200" baseline="0" dirty="0" smtClean="0">
                <a:solidFill>
                  <a:schemeClr val="tx1"/>
                </a:solidFill>
                <a:latin typeface="+mn-lt"/>
                <a:ea typeface="+mn-ea"/>
                <a:cs typeface="+mn-cs"/>
              </a:rPr>
              <a:t>rules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General 8-bit representation:  This rule is to be used when none of the other</a:t>
            </a:r>
          </a:p>
          <a:p>
            <a:r>
              <a:rPr lang="en-US" sz="1200" kern="1200" baseline="0" dirty="0" smtClean="0">
                <a:solidFill>
                  <a:schemeClr val="tx1"/>
                </a:solidFill>
                <a:latin typeface="+mn-lt"/>
                <a:ea typeface="+mn-ea"/>
                <a:cs typeface="+mn-cs"/>
              </a:rPr>
              <a:t>rules apply. Any character is represented by an equal sign followed by a </a:t>
            </a:r>
            <a:r>
              <a:rPr lang="en-US" sz="1200" kern="1200" baseline="0" dirty="0" err="1" smtClean="0">
                <a:solidFill>
                  <a:schemeClr val="tx1"/>
                </a:solidFill>
                <a:latin typeface="+mn-lt"/>
                <a:ea typeface="+mn-ea"/>
                <a:cs typeface="+mn-cs"/>
              </a:rPr>
              <a:t>twodigit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hexadecimal representation of the octet’s value. For example, the ASCII</a:t>
            </a:r>
          </a:p>
          <a:p>
            <a:r>
              <a:rPr lang="en-US" sz="1200" kern="1200" baseline="0" dirty="0" smtClean="0">
                <a:solidFill>
                  <a:schemeClr val="tx1"/>
                </a:solidFill>
                <a:latin typeface="+mn-lt"/>
                <a:ea typeface="+mn-ea"/>
                <a:cs typeface="+mn-cs"/>
              </a:rPr>
              <a:t>form feed, which has an 8-bit value of decimal 12, is represented by “</a:t>
            </a:r>
            <a:r>
              <a:rPr lang="en-US" sz="1200" b="1" kern="1200" baseline="0" dirty="0" smtClean="0">
                <a:solidFill>
                  <a:schemeClr val="tx1"/>
                </a:solidFill>
                <a:latin typeface="+mn-lt"/>
                <a:ea typeface="+mn-ea"/>
                <a:cs typeface="+mn-cs"/>
              </a:rPr>
              <a:t>= 0C”.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Literal representation:  Any character in the range decimal 33 (“!”) through</a:t>
            </a:r>
          </a:p>
          <a:p>
            <a:r>
              <a:rPr lang="en-US" sz="1200" kern="1200" baseline="0" dirty="0" smtClean="0">
                <a:solidFill>
                  <a:schemeClr val="tx1"/>
                </a:solidFill>
                <a:latin typeface="+mn-lt"/>
                <a:ea typeface="+mn-ea"/>
                <a:cs typeface="+mn-cs"/>
              </a:rPr>
              <a:t>decimal 126 (“ ”), except </a:t>
            </a:r>
            <a:r>
              <a:rPr lang="en-US" sz="1200" b="0" kern="1200" baseline="0" dirty="0" smtClean="0">
                <a:solidFill>
                  <a:schemeClr val="tx1"/>
                </a:solidFill>
                <a:latin typeface="+mn-lt"/>
                <a:ea typeface="+mn-ea"/>
                <a:cs typeface="+mn-cs"/>
              </a:rPr>
              <a:t>decimal 61 (“= ”), is represented as that ASCII</a:t>
            </a:r>
          </a:p>
          <a:p>
            <a:r>
              <a:rPr lang="en-US" sz="1200" b="0" kern="1200" baseline="0" dirty="0" smtClean="0">
                <a:solidFill>
                  <a:schemeClr val="tx1"/>
                </a:solidFill>
                <a:latin typeface="+mn-lt"/>
                <a:ea typeface="+mn-ea"/>
                <a:cs typeface="+mn-cs"/>
              </a:rPr>
              <a:t>character.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White space:  Octets with the values 9 and 32 may be represented as ASCII</a:t>
            </a:r>
          </a:p>
          <a:p>
            <a:r>
              <a:rPr lang="en-US" sz="1200" kern="1200" baseline="0" dirty="0" smtClean="0">
                <a:solidFill>
                  <a:schemeClr val="tx1"/>
                </a:solidFill>
                <a:latin typeface="+mn-lt"/>
                <a:ea typeface="+mn-ea"/>
                <a:cs typeface="+mn-cs"/>
              </a:rPr>
              <a:t>tab and space characters, respectively, except at the end of a line. Any white</a:t>
            </a:r>
          </a:p>
          <a:p>
            <a:r>
              <a:rPr lang="en-US" sz="1200" kern="1200" baseline="0" dirty="0" smtClean="0">
                <a:solidFill>
                  <a:schemeClr val="tx1"/>
                </a:solidFill>
                <a:latin typeface="+mn-lt"/>
                <a:ea typeface="+mn-ea"/>
                <a:cs typeface="+mn-cs"/>
              </a:rPr>
              <a:t> space (tab or blank) at the end of a line must be represented by rule 1. On</a:t>
            </a:r>
          </a:p>
          <a:p>
            <a:r>
              <a:rPr lang="en-US" sz="1200" kern="1200" baseline="0" dirty="0" smtClean="0">
                <a:solidFill>
                  <a:schemeClr val="tx1"/>
                </a:solidFill>
                <a:latin typeface="+mn-lt"/>
                <a:ea typeface="+mn-ea"/>
                <a:cs typeface="+mn-cs"/>
              </a:rPr>
              <a:t>decoding, any trailing white space on a line is deleted. This eliminates any</a:t>
            </a:r>
          </a:p>
          <a:p>
            <a:r>
              <a:rPr lang="en-US" sz="1200" kern="1200" baseline="0" dirty="0" smtClean="0">
                <a:solidFill>
                  <a:schemeClr val="tx1"/>
                </a:solidFill>
                <a:latin typeface="+mn-lt"/>
                <a:ea typeface="+mn-ea"/>
                <a:cs typeface="+mn-cs"/>
              </a:rPr>
              <a:t>white space added by intermediate transport agents.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Line breaks:  Any line break, regardless of its initial representation, is represented</a:t>
            </a:r>
          </a:p>
          <a:p>
            <a:r>
              <a:rPr lang="en-US" sz="1200" kern="1200" baseline="0" dirty="0" smtClean="0">
                <a:solidFill>
                  <a:schemeClr val="tx1"/>
                </a:solidFill>
                <a:latin typeface="+mn-lt"/>
                <a:ea typeface="+mn-ea"/>
                <a:cs typeface="+mn-cs"/>
              </a:rPr>
              <a:t>by the RFC 822 line break, which is a carriage-return/line-feed</a:t>
            </a:r>
          </a:p>
          <a:p>
            <a:r>
              <a:rPr lang="en-US" sz="1200" kern="1200" baseline="0" dirty="0" smtClean="0">
                <a:solidFill>
                  <a:schemeClr val="tx1"/>
                </a:solidFill>
                <a:latin typeface="+mn-lt"/>
                <a:ea typeface="+mn-ea"/>
                <a:cs typeface="+mn-cs"/>
              </a:rPr>
              <a:t>combination.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5. Soft line breaks:  If an encoded line would be longer than 76 characters</a:t>
            </a:r>
          </a:p>
          <a:p>
            <a:r>
              <a:rPr lang="en-US" sz="1200" kern="1200" baseline="0" dirty="0" smtClean="0">
                <a:solidFill>
                  <a:schemeClr val="tx1"/>
                </a:solidFill>
                <a:latin typeface="+mn-lt"/>
                <a:ea typeface="+mn-ea"/>
                <a:cs typeface="+mn-cs"/>
              </a:rPr>
              <a:t>(excluding &lt;CRLF&gt;), a soft line break must be inserted at or before character</a:t>
            </a:r>
          </a:p>
          <a:p>
            <a:r>
              <a:rPr lang="en-US" sz="1200" kern="1200" baseline="0" dirty="0" smtClean="0">
                <a:solidFill>
                  <a:schemeClr val="tx1"/>
                </a:solidFill>
                <a:latin typeface="+mn-lt"/>
                <a:ea typeface="+mn-ea"/>
                <a:cs typeface="+mn-cs"/>
              </a:rPr>
              <a:t>position 75. A soft line break consists of the hexadecimal sequence</a:t>
            </a:r>
          </a:p>
          <a:p>
            <a:r>
              <a:rPr lang="en-US" sz="1200" kern="1200" baseline="0" dirty="0" smtClean="0">
                <a:solidFill>
                  <a:schemeClr val="tx1"/>
                </a:solidFill>
                <a:latin typeface="+mn-lt"/>
                <a:ea typeface="+mn-ea"/>
                <a:cs typeface="+mn-cs"/>
              </a:rPr>
              <a:t>3D0D0A, which is the ASCII code for an equal sign followed by carriage</a:t>
            </a:r>
          </a:p>
          <a:p>
            <a:r>
              <a:rPr lang="en-US" sz="1200" kern="1200" baseline="0" dirty="0" smtClean="0">
                <a:solidFill>
                  <a:schemeClr val="tx1"/>
                </a:solidFill>
                <a:latin typeface="+mn-lt"/>
                <a:ea typeface="+mn-ea"/>
                <a:cs typeface="+mn-cs"/>
              </a:rPr>
              <a:t>return, line feed.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base64 transfer encoding , also known as radix-64 encoding, is a common</a:t>
            </a:r>
          </a:p>
          <a:p>
            <a:r>
              <a:rPr lang="en-US" sz="1200" kern="1200" baseline="0" dirty="0" smtClean="0">
                <a:solidFill>
                  <a:schemeClr val="tx1"/>
                </a:solidFill>
                <a:latin typeface="+mn-lt"/>
                <a:ea typeface="+mn-ea"/>
                <a:cs typeface="+mn-cs"/>
              </a:rPr>
              <a:t>one for encoding arbitrary binary data in such a way as to be invulnerable to the</a:t>
            </a:r>
          </a:p>
          <a:p>
            <a:r>
              <a:rPr lang="en-US" sz="1200" kern="1200" baseline="0" dirty="0" smtClean="0">
                <a:solidFill>
                  <a:schemeClr val="tx1"/>
                </a:solidFill>
                <a:latin typeface="+mn-lt"/>
                <a:ea typeface="+mn-ea"/>
                <a:cs typeface="+mn-cs"/>
              </a:rPr>
              <a:t>processing by mail transport programs. This technique maps arbitrary binary input</a:t>
            </a:r>
          </a:p>
          <a:p>
            <a:r>
              <a:rPr lang="en-US" sz="1200" kern="1200" baseline="0" dirty="0" smtClean="0">
                <a:solidFill>
                  <a:schemeClr val="tx1"/>
                </a:solidFill>
                <a:latin typeface="+mn-lt"/>
                <a:ea typeface="+mn-ea"/>
                <a:cs typeface="+mn-cs"/>
              </a:rPr>
              <a:t>into printable character output. The form of encoding has the following relevant</a:t>
            </a:r>
          </a:p>
          <a:p>
            <a:r>
              <a:rPr lang="en-US" sz="1200" kern="1200" baseline="0" dirty="0" smtClean="0">
                <a:solidFill>
                  <a:schemeClr val="tx1"/>
                </a:solidFill>
                <a:latin typeface="+mn-lt"/>
                <a:ea typeface="+mn-ea"/>
                <a:cs typeface="+mn-cs"/>
              </a:rPr>
              <a:t>characteristics: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The range of the function is a character set that is universally </a:t>
            </a:r>
            <a:r>
              <a:rPr lang="en-US" sz="1200" kern="1200" baseline="0" dirty="0" err="1" smtClean="0">
                <a:solidFill>
                  <a:schemeClr val="tx1"/>
                </a:solidFill>
                <a:latin typeface="+mn-lt"/>
                <a:ea typeface="+mn-ea"/>
                <a:cs typeface="+mn-cs"/>
              </a:rPr>
              <a:t>representable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all sites, not a specific binary encoding of that character set. Thus,</a:t>
            </a:r>
          </a:p>
          <a:p>
            <a:r>
              <a:rPr lang="en-US" sz="1200" kern="1200" baseline="0" dirty="0" smtClean="0">
                <a:solidFill>
                  <a:schemeClr val="tx1"/>
                </a:solidFill>
                <a:latin typeface="+mn-lt"/>
                <a:ea typeface="+mn-ea"/>
                <a:cs typeface="+mn-cs"/>
              </a:rPr>
              <a:t>the characters themselves can be encoded into whatever form is needed</a:t>
            </a:r>
          </a:p>
          <a:p>
            <a:r>
              <a:rPr lang="en-US" sz="1200" kern="1200" baseline="0" dirty="0" smtClean="0">
                <a:solidFill>
                  <a:schemeClr val="tx1"/>
                </a:solidFill>
                <a:latin typeface="+mn-lt"/>
                <a:ea typeface="+mn-ea"/>
                <a:cs typeface="+mn-cs"/>
              </a:rPr>
              <a:t>by a specific system.</a:t>
            </a:r>
          </a:p>
          <a:p>
            <a:r>
              <a:rPr lang="en-US" sz="1200" kern="1200" baseline="0" dirty="0" smtClean="0">
                <a:solidFill>
                  <a:schemeClr val="tx1"/>
                </a:solidFill>
                <a:latin typeface="+mn-lt"/>
                <a:ea typeface="+mn-ea"/>
                <a:cs typeface="+mn-cs"/>
              </a:rPr>
              <a:t>For example, the character “E” is represented in an</a:t>
            </a:r>
          </a:p>
          <a:p>
            <a:r>
              <a:rPr lang="en-US" sz="1200" kern="1200" baseline="0" dirty="0" smtClean="0">
                <a:solidFill>
                  <a:schemeClr val="tx1"/>
                </a:solidFill>
                <a:latin typeface="+mn-lt"/>
                <a:ea typeface="+mn-ea"/>
                <a:cs typeface="+mn-cs"/>
              </a:rPr>
              <a:t>ASCII-based system as hexadecimal 45 and in an EBCDIC-based system as</a:t>
            </a:r>
          </a:p>
          <a:p>
            <a:r>
              <a:rPr lang="en-US" sz="1200" kern="1200" baseline="0" dirty="0" smtClean="0">
                <a:solidFill>
                  <a:schemeClr val="tx1"/>
                </a:solidFill>
                <a:latin typeface="+mn-lt"/>
                <a:ea typeface="+mn-ea"/>
                <a:cs typeface="+mn-cs"/>
              </a:rPr>
              <a:t>hexadecimal C5.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The character set consists of 65 printable characters, one of which is used for</a:t>
            </a:r>
          </a:p>
          <a:p>
            <a:r>
              <a:rPr lang="en-US" sz="1200" kern="1200" baseline="0" dirty="0" smtClean="0">
                <a:solidFill>
                  <a:schemeClr val="tx1"/>
                </a:solidFill>
                <a:latin typeface="+mn-lt"/>
                <a:ea typeface="+mn-ea"/>
                <a:cs typeface="+mn-cs"/>
              </a:rPr>
              <a:t>padding. With 2</a:t>
            </a:r>
            <a:r>
              <a:rPr lang="en-US" sz="1200" kern="1200" baseline="300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  64 available characters, each character can be used to represent</a:t>
            </a:r>
          </a:p>
          <a:p>
            <a:r>
              <a:rPr lang="en-US" sz="1200" kern="1200" baseline="0" dirty="0" smtClean="0">
                <a:solidFill>
                  <a:schemeClr val="tx1"/>
                </a:solidFill>
                <a:latin typeface="+mn-lt"/>
                <a:ea typeface="+mn-ea"/>
                <a:cs typeface="+mn-cs"/>
              </a:rPr>
              <a:t>6 bits of input.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No control characters are included in the set. Thus, a message encoded in</a:t>
            </a:r>
          </a:p>
          <a:p>
            <a:r>
              <a:rPr lang="en-US" sz="1200" kern="1200" baseline="0" dirty="0" smtClean="0">
                <a:solidFill>
                  <a:schemeClr val="tx1"/>
                </a:solidFill>
                <a:latin typeface="+mn-lt"/>
                <a:ea typeface="+mn-ea"/>
                <a:cs typeface="+mn-cs"/>
              </a:rPr>
              <a:t>radix 64 can traverse mail-handling systems that scan the data stream for control</a:t>
            </a:r>
          </a:p>
          <a:p>
            <a:r>
              <a:rPr lang="en-US" sz="1200" kern="1200" baseline="0" dirty="0" smtClean="0">
                <a:solidFill>
                  <a:schemeClr val="tx1"/>
                </a:solidFill>
                <a:latin typeface="+mn-lt"/>
                <a:ea typeface="+mn-ea"/>
                <a:cs typeface="+mn-cs"/>
              </a:rPr>
              <a:t>characters.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The hyphen character (“</a:t>
            </a:r>
            <a:r>
              <a:rPr lang="en-US" sz="1200" b="0" kern="1200" baseline="0" dirty="0" smtClean="0">
                <a:solidFill>
                  <a:schemeClr val="tx1"/>
                </a:solidFill>
                <a:latin typeface="+mn-lt"/>
                <a:ea typeface="+mn-ea"/>
                <a:cs typeface="+mn-cs"/>
              </a:rPr>
              <a:t>- ”) is not used. This character has significance</a:t>
            </a:r>
          </a:p>
          <a:p>
            <a:r>
              <a:rPr lang="en-US" sz="1200" kern="1200" baseline="0" dirty="0" smtClean="0">
                <a:solidFill>
                  <a:schemeClr val="tx1"/>
                </a:solidFill>
                <a:latin typeface="+mn-lt"/>
                <a:ea typeface="+mn-ea"/>
                <a:cs typeface="+mn-cs"/>
              </a:rPr>
              <a:t>in the RFC 822 format and should therefore be avoided.</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Table 24.3 shows the mapping of 6-bit input values to characters. The character</a:t>
            </a:r>
          </a:p>
          <a:p>
            <a:r>
              <a:rPr lang="en-US" sz="1200" kern="1200" baseline="0" dirty="0" smtClean="0">
                <a:solidFill>
                  <a:schemeClr val="tx1"/>
                </a:solidFill>
                <a:latin typeface="+mn-lt"/>
                <a:ea typeface="+mn-ea"/>
                <a:cs typeface="+mn-cs"/>
              </a:rPr>
              <a:t>set consists of the alphanumeric characters as </a:t>
            </a:r>
            <a:r>
              <a:rPr lang="en-US" sz="1200" b="0" kern="1200" baseline="0" dirty="0" smtClean="0">
                <a:solidFill>
                  <a:schemeClr val="tx1"/>
                </a:solidFill>
                <a:latin typeface="+mn-lt"/>
                <a:ea typeface="+mn-ea"/>
                <a:cs typeface="+mn-cs"/>
              </a:rPr>
              <a:t>well as “+ ” and “/”. The “= ”</a:t>
            </a:r>
          </a:p>
          <a:p>
            <a:r>
              <a:rPr lang="en-US" sz="1200" b="0" kern="1200" baseline="0" dirty="0" smtClean="0">
                <a:solidFill>
                  <a:schemeClr val="tx1"/>
                </a:solidFill>
                <a:latin typeface="+mn-lt"/>
                <a:ea typeface="+mn-ea"/>
                <a:cs typeface="+mn-cs"/>
              </a:rPr>
              <a:t>character is used as the padding character.</a:t>
            </a:r>
            <a:endParaRPr lang="en-US" b="0"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24.3 illustrates the simple mapping scheme. Binary input is processed</a:t>
            </a:r>
          </a:p>
          <a:p>
            <a:r>
              <a:rPr lang="en-US" sz="1200" kern="1200" baseline="0" dirty="0" smtClean="0">
                <a:solidFill>
                  <a:schemeClr val="tx1"/>
                </a:solidFill>
                <a:latin typeface="+mn-lt"/>
                <a:ea typeface="+mn-ea"/>
                <a:cs typeface="+mn-cs"/>
              </a:rPr>
              <a:t>in blocks of 3 octets, or 24 bits. Each set of 6 bits in the 24-bit block is mapped into a</a:t>
            </a:r>
          </a:p>
          <a:p>
            <a:r>
              <a:rPr lang="en-US" sz="1200" kern="1200" baseline="0" dirty="0" smtClean="0">
                <a:solidFill>
                  <a:schemeClr val="tx1"/>
                </a:solidFill>
                <a:latin typeface="+mn-lt"/>
                <a:ea typeface="+mn-ea"/>
                <a:cs typeface="+mn-cs"/>
              </a:rPr>
              <a:t>character. In the figure, the characters are shown encoded as 8-bit quantities. In this</a:t>
            </a:r>
          </a:p>
          <a:p>
            <a:r>
              <a:rPr lang="en-US" sz="1200" kern="1200" baseline="0" dirty="0" smtClean="0">
                <a:solidFill>
                  <a:schemeClr val="tx1"/>
                </a:solidFill>
                <a:latin typeface="+mn-lt"/>
                <a:ea typeface="+mn-ea"/>
                <a:cs typeface="+mn-cs"/>
              </a:rPr>
              <a:t>typical case, each 24-bit input is expanded to 32 bits of output.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chapter begins with electronic mail, with the SMTP and MIME standards</a:t>
            </a:r>
          </a:p>
          <a:p>
            <a:r>
              <a:rPr lang="en-US" sz="1200" kern="1200" baseline="0" dirty="0" smtClean="0">
                <a:solidFill>
                  <a:schemeClr val="tx1"/>
                </a:solidFill>
                <a:latin typeface="+mn-lt"/>
                <a:ea typeface="+mn-ea"/>
                <a:cs typeface="+mn-cs"/>
              </a:rPr>
              <a:t>as examples; SMTP provides a basic e-mail service, while MIME adds multimedia</a:t>
            </a:r>
          </a:p>
          <a:p>
            <a:r>
              <a:rPr lang="en-US" sz="1200" kern="1200" baseline="0" dirty="0" smtClean="0">
                <a:solidFill>
                  <a:schemeClr val="tx1"/>
                </a:solidFill>
                <a:latin typeface="+mn-lt"/>
                <a:ea typeface="+mn-ea"/>
                <a:cs typeface="+mn-cs"/>
              </a:rPr>
              <a:t>capability to SMTP. The chapter then examines DNS, which is an</a:t>
            </a:r>
          </a:p>
          <a:p>
            <a:r>
              <a:rPr lang="en-US" sz="1200" kern="1200" baseline="0" dirty="0" smtClean="0">
                <a:solidFill>
                  <a:schemeClr val="tx1"/>
                </a:solidFill>
                <a:latin typeface="+mn-lt"/>
                <a:ea typeface="+mn-ea"/>
                <a:cs typeface="+mn-cs"/>
              </a:rPr>
              <a:t>essential name/address directory lookup service for the Internet. Finally, we</a:t>
            </a:r>
          </a:p>
          <a:p>
            <a:r>
              <a:rPr lang="en-US" sz="1200" kern="1200" baseline="0" dirty="0" smtClean="0">
                <a:solidFill>
                  <a:schemeClr val="tx1"/>
                </a:solidFill>
                <a:latin typeface="+mn-lt"/>
                <a:ea typeface="+mn-ea"/>
                <a:cs typeface="+mn-cs"/>
              </a:rPr>
              <a:t>look at HTTP, which is the support protocol on which the World Wide Web</a:t>
            </a:r>
          </a:p>
          <a:p>
            <a:r>
              <a:rPr lang="en-US" sz="1200" kern="1200" baseline="0" dirty="0" smtClean="0">
                <a:solidFill>
                  <a:schemeClr val="tx1"/>
                </a:solidFill>
                <a:latin typeface="+mn-lt"/>
                <a:ea typeface="+mn-ea"/>
                <a:cs typeface="+mn-cs"/>
              </a:rPr>
              <a:t>(WWW) operates.</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Version 3 of POP, identified as POP3, is an Internet</a:t>
            </a:r>
          </a:p>
          <a:p>
            <a:r>
              <a:rPr lang="en-US" sz="1200" kern="1200" baseline="0" dirty="0" smtClean="0">
                <a:solidFill>
                  <a:schemeClr val="tx1"/>
                </a:solidFill>
                <a:latin typeface="+mn-lt"/>
                <a:ea typeface="+mn-ea"/>
                <a:cs typeface="+mn-cs"/>
              </a:rPr>
              <a:t>standard defined in RFC 1939. POP3 supports the basic functions of download and</a:t>
            </a:r>
          </a:p>
          <a:p>
            <a:r>
              <a:rPr lang="en-US" sz="1200" kern="1200" baseline="0" dirty="0" smtClean="0">
                <a:solidFill>
                  <a:schemeClr val="tx1"/>
                </a:solidFill>
                <a:latin typeface="+mn-lt"/>
                <a:ea typeface="+mn-ea"/>
                <a:cs typeface="+mn-cs"/>
              </a:rPr>
              <a:t>delete for e-mail retrieval. To perform a function from the client (MUA) to the</a:t>
            </a:r>
          </a:p>
          <a:p>
            <a:r>
              <a:rPr lang="en-US" sz="1200" kern="1200" baseline="0" dirty="0" smtClean="0">
                <a:solidFill>
                  <a:schemeClr val="tx1"/>
                </a:solidFill>
                <a:latin typeface="+mn-lt"/>
                <a:ea typeface="+mn-ea"/>
                <a:cs typeface="+mn-cs"/>
              </a:rPr>
              <a:t>server (MS), the MUA establishes a TCP connection to the MS, using port 110.</a:t>
            </a:r>
          </a:p>
          <a:p>
            <a:r>
              <a:rPr lang="en-US" sz="1200" kern="1200" baseline="0" dirty="0" smtClean="0">
                <a:solidFill>
                  <a:schemeClr val="tx1"/>
                </a:solidFill>
                <a:latin typeface="+mn-lt"/>
                <a:ea typeface="+mn-ea"/>
                <a:cs typeface="+mn-cs"/>
              </a:rPr>
              <a:t>Then, the interaction passes through three distinct states: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Authentication state:  During this state, the client must authenticate itself to</a:t>
            </a:r>
          </a:p>
          <a:p>
            <a:r>
              <a:rPr lang="en-US" sz="1200" kern="1200" baseline="0" dirty="0" smtClean="0">
                <a:solidFill>
                  <a:schemeClr val="tx1"/>
                </a:solidFill>
                <a:latin typeface="+mn-lt"/>
                <a:ea typeface="+mn-ea"/>
                <a:cs typeface="+mn-cs"/>
              </a:rPr>
              <a:t>the user. This is often done with a simple user ID/password combination,</a:t>
            </a:r>
          </a:p>
          <a:p>
            <a:r>
              <a:rPr lang="en-US" sz="1200" kern="1200" baseline="0" dirty="0" smtClean="0">
                <a:solidFill>
                  <a:schemeClr val="tx1"/>
                </a:solidFill>
                <a:latin typeface="+mn-lt"/>
                <a:ea typeface="+mn-ea"/>
                <a:cs typeface="+mn-cs"/>
              </a:rPr>
              <a:t>although more sophisticated options are available.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Transaction state:  Once the server successfully authenticates the client, the</a:t>
            </a:r>
          </a:p>
          <a:p>
            <a:r>
              <a:rPr lang="en-US" sz="1200" kern="1200" baseline="0" dirty="0" smtClean="0">
                <a:solidFill>
                  <a:schemeClr val="tx1"/>
                </a:solidFill>
                <a:latin typeface="+mn-lt"/>
                <a:ea typeface="+mn-ea"/>
                <a:cs typeface="+mn-cs"/>
              </a:rPr>
              <a:t>client can access the mailbox to retrieve and delete messages.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Update state:  During this state, the server enacts all of the changes requested</a:t>
            </a:r>
          </a:p>
          <a:p>
            <a:r>
              <a:rPr lang="en-US" sz="1200" kern="1200" baseline="0" dirty="0" smtClean="0">
                <a:solidFill>
                  <a:schemeClr val="tx1"/>
                </a:solidFill>
                <a:latin typeface="+mn-lt"/>
                <a:ea typeface="+mn-ea"/>
                <a:cs typeface="+mn-cs"/>
              </a:rPr>
              <a:t>by the client’s commands and then closes the connection.</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IMAP version 4 is defined by RFC 3501.</a:t>
            </a:r>
          </a:p>
          <a:p>
            <a:r>
              <a:rPr lang="en-US" sz="1200" kern="1200" baseline="0" dirty="0" smtClean="0">
                <a:solidFill>
                  <a:schemeClr val="tx1"/>
                </a:solidFill>
                <a:latin typeface="+mn-lt"/>
                <a:ea typeface="+mn-ea"/>
                <a:cs typeface="+mn-cs"/>
              </a:rPr>
              <a:t>Similar to POP, IMAP4 servers store messages for multiple users to be retrieved</a:t>
            </a:r>
          </a:p>
          <a:p>
            <a:r>
              <a:rPr lang="en-US" sz="1200" kern="1200" baseline="0" dirty="0" smtClean="0">
                <a:solidFill>
                  <a:schemeClr val="tx1"/>
                </a:solidFill>
                <a:latin typeface="+mn-lt"/>
                <a:ea typeface="+mn-ea"/>
                <a:cs typeface="+mn-cs"/>
              </a:rPr>
              <a:t>upon client requests, but the IMAP4 model provides more functionality to users</a:t>
            </a:r>
          </a:p>
          <a:p>
            <a:r>
              <a:rPr lang="en-US" sz="1200" kern="1200" baseline="0" dirty="0" smtClean="0">
                <a:solidFill>
                  <a:schemeClr val="tx1"/>
                </a:solidFill>
                <a:latin typeface="+mn-lt"/>
                <a:ea typeface="+mn-ea"/>
                <a:cs typeface="+mn-cs"/>
              </a:rPr>
              <a:t>than does the POP model, including the following features: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Clients can have multiple remote mailboxes from which messages can be</a:t>
            </a:r>
          </a:p>
          <a:p>
            <a:r>
              <a:rPr lang="en-US" sz="1200" kern="1200" baseline="0" dirty="0" smtClean="0">
                <a:solidFill>
                  <a:schemeClr val="tx1"/>
                </a:solidFill>
                <a:latin typeface="+mn-lt"/>
                <a:ea typeface="+mn-ea"/>
                <a:cs typeface="+mn-cs"/>
              </a:rPr>
              <a:t>retrieved.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Clients can also specify criteria for downloading messages, such as not transferring</a:t>
            </a:r>
          </a:p>
          <a:p>
            <a:r>
              <a:rPr lang="en-US" sz="1200" kern="1200" baseline="0" dirty="0" smtClean="0">
                <a:solidFill>
                  <a:schemeClr val="tx1"/>
                </a:solidFill>
                <a:latin typeface="+mn-lt"/>
                <a:ea typeface="+mn-ea"/>
                <a:cs typeface="+mn-cs"/>
              </a:rPr>
              <a:t>large messages over slow links.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IMAP always keeps messages on the server and replicates copies to the</a:t>
            </a:r>
          </a:p>
          <a:p>
            <a:r>
              <a:rPr lang="en-US" sz="1200" kern="1200" baseline="0" dirty="0" smtClean="0">
                <a:solidFill>
                  <a:schemeClr val="tx1"/>
                </a:solidFill>
                <a:latin typeface="+mn-lt"/>
                <a:ea typeface="+mn-ea"/>
                <a:cs typeface="+mn-cs"/>
              </a:rPr>
              <a:t>clients.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IMAP4 allows clients to make changes both when connected and when disconnected.</a:t>
            </a:r>
          </a:p>
          <a:p>
            <a:r>
              <a:rPr lang="en-US" sz="1200" kern="1200" baseline="0" dirty="0" smtClean="0">
                <a:solidFill>
                  <a:schemeClr val="tx1"/>
                </a:solidFill>
                <a:latin typeface="+mn-lt"/>
                <a:ea typeface="+mn-ea"/>
                <a:cs typeface="+mn-cs"/>
              </a:rPr>
              <a:t>When disconnected (referred to as a disconnected client), changes</a:t>
            </a:r>
          </a:p>
          <a:p>
            <a:r>
              <a:rPr lang="en-US" sz="1200" kern="1200" baseline="0" dirty="0" smtClean="0">
                <a:solidFill>
                  <a:schemeClr val="tx1"/>
                </a:solidFill>
                <a:latin typeface="+mn-lt"/>
                <a:ea typeface="+mn-ea"/>
                <a:cs typeface="+mn-cs"/>
              </a:rPr>
              <a:t>made on the client take effect on the server by periodic re-synchronization of</a:t>
            </a:r>
          </a:p>
          <a:p>
            <a:r>
              <a:rPr lang="en-US" sz="1200" kern="1200" baseline="0" dirty="0" smtClean="0">
                <a:solidFill>
                  <a:schemeClr val="tx1"/>
                </a:solidFill>
                <a:latin typeface="+mn-lt"/>
                <a:ea typeface="+mn-ea"/>
                <a:cs typeface="+mn-cs"/>
              </a:rPr>
              <a:t>the client and server.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Domain Name System (DNS) is a directory lookup service that provides a mapping</a:t>
            </a:r>
          </a:p>
          <a:p>
            <a:r>
              <a:rPr lang="en-US" sz="1200" kern="1200" baseline="0" dirty="0" smtClean="0">
                <a:solidFill>
                  <a:schemeClr val="tx1"/>
                </a:solidFill>
                <a:latin typeface="+mn-lt"/>
                <a:ea typeface="+mn-ea"/>
                <a:cs typeface="+mn-cs"/>
              </a:rPr>
              <a:t>between the name of a host on the Internet and its numerical address. DNS is</a:t>
            </a:r>
          </a:p>
          <a:p>
            <a:r>
              <a:rPr lang="en-US" sz="1200" kern="1200" baseline="0" dirty="0" smtClean="0">
                <a:solidFill>
                  <a:schemeClr val="tx1"/>
                </a:solidFill>
                <a:latin typeface="+mn-lt"/>
                <a:ea typeface="+mn-ea"/>
                <a:cs typeface="+mn-cs"/>
              </a:rPr>
              <a:t>essential to the functioning of the Internet. It is defined in </a:t>
            </a:r>
            <a:r>
              <a:rPr lang="en-US" sz="1200" kern="1200" baseline="0" dirty="0" err="1" smtClean="0">
                <a:solidFill>
                  <a:schemeClr val="tx1"/>
                </a:solidFill>
                <a:latin typeface="+mn-lt"/>
                <a:ea typeface="+mn-ea"/>
                <a:cs typeface="+mn-cs"/>
              </a:rPr>
              <a:t>RFCs</a:t>
            </a:r>
            <a:r>
              <a:rPr lang="en-US" sz="1200" kern="1200" baseline="0" dirty="0" smtClean="0">
                <a:solidFill>
                  <a:schemeClr val="tx1"/>
                </a:solidFill>
                <a:latin typeface="+mn-lt"/>
                <a:ea typeface="+mn-ea"/>
                <a:cs typeface="+mn-cs"/>
              </a:rPr>
              <a:t> 1034 and 1035.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Four elements comprise the DNS: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Domain name space:  DNS uses a tree-structured name space to identify</a:t>
            </a:r>
          </a:p>
          <a:p>
            <a:r>
              <a:rPr lang="en-US" sz="1200" kern="1200" baseline="0" dirty="0" smtClean="0">
                <a:solidFill>
                  <a:schemeClr val="tx1"/>
                </a:solidFill>
                <a:latin typeface="+mn-lt"/>
                <a:ea typeface="+mn-ea"/>
                <a:cs typeface="+mn-cs"/>
              </a:rPr>
              <a:t>resources on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DNS database:  Conceptually, each node and leaf in the name space tree structure</a:t>
            </a:r>
          </a:p>
          <a:p>
            <a:r>
              <a:rPr lang="en-US" sz="1200" kern="1200" baseline="0" dirty="0" smtClean="0">
                <a:solidFill>
                  <a:schemeClr val="tx1"/>
                </a:solidFill>
                <a:latin typeface="+mn-lt"/>
                <a:ea typeface="+mn-ea"/>
                <a:cs typeface="+mn-cs"/>
              </a:rPr>
              <a:t>names a set of information (e.g., IP address, type of resource) that is</a:t>
            </a:r>
          </a:p>
          <a:p>
            <a:r>
              <a:rPr lang="en-US" sz="1200" kern="1200" baseline="0" dirty="0" smtClean="0">
                <a:solidFill>
                  <a:schemeClr val="tx1"/>
                </a:solidFill>
                <a:latin typeface="+mn-lt"/>
                <a:ea typeface="+mn-ea"/>
                <a:cs typeface="+mn-cs"/>
              </a:rPr>
              <a:t>contained in a resource record (RR). The collection of all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is organized</a:t>
            </a:r>
          </a:p>
          <a:p>
            <a:r>
              <a:rPr lang="en-US" sz="1200" kern="1200" baseline="0" dirty="0" smtClean="0">
                <a:solidFill>
                  <a:schemeClr val="tx1"/>
                </a:solidFill>
                <a:latin typeface="+mn-lt"/>
                <a:ea typeface="+mn-ea"/>
                <a:cs typeface="+mn-cs"/>
              </a:rPr>
              <a:t>into a distributed database.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Name servers:  These are server programs that hold information about a</a:t>
            </a:r>
          </a:p>
          <a:p>
            <a:r>
              <a:rPr lang="en-US" sz="1200" kern="1200" baseline="0" dirty="0" smtClean="0">
                <a:solidFill>
                  <a:schemeClr val="tx1"/>
                </a:solidFill>
                <a:latin typeface="+mn-lt"/>
                <a:ea typeface="+mn-ea"/>
                <a:cs typeface="+mn-cs"/>
              </a:rPr>
              <a:t>portion of the domain name tree structure and the associated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Resolvers:  These are programs that extract information from name servers in</a:t>
            </a:r>
          </a:p>
          <a:p>
            <a:r>
              <a:rPr lang="en-US" sz="1200" kern="1200" baseline="0" dirty="0" smtClean="0">
                <a:solidFill>
                  <a:schemeClr val="tx1"/>
                </a:solidFill>
                <a:latin typeface="+mn-lt"/>
                <a:ea typeface="+mn-ea"/>
                <a:cs typeface="+mn-cs"/>
              </a:rPr>
              <a:t>response to client requests. A typical client request is for an IP address corresponding</a:t>
            </a:r>
          </a:p>
          <a:p>
            <a:r>
              <a:rPr lang="en-US" sz="1200" kern="1200" baseline="0" dirty="0" smtClean="0">
                <a:solidFill>
                  <a:schemeClr val="tx1"/>
                </a:solidFill>
                <a:latin typeface="+mn-lt"/>
                <a:ea typeface="+mn-ea"/>
                <a:cs typeface="+mn-cs"/>
              </a:rPr>
              <a:t>to a given domain name.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next two sections, we examine domain names and the DNS database,</a:t>
            </a:r>
          </a:p>
          <a:p>
            <a:r>
              <a:rPr lang="en-US" sz="1200" kern="1200" baseline="0" dirty="0" smtClean="0">
                <a:solidFill>
                  <a:schemeClr val="tx1"/>
                </a:solidFill>
                <a:latin typeface="+mn-lt"/>
                <a:ea typeface="+mn-ea"/>
                <a:cs typeface="+mn-cs"/>
              </a:rPr>
              <a:t>Respectively. We then describe the operation of DNS, which includes a discussion of</a:t>
            </a:r>
          </a:p>
          <a:p>
            <a:r>
              <a:rPr lang="en-US" sz="1200" kern="1200" baseline="0" dirty="0" smtClean="0">
                <a:solidFill>
                  <a:schemeClr val="tx1"/>
                </a:solidFill>
                <a:latin typeface="+mn-lt"/>
                <a:ea typeface="+mn-ea"/>
                <a:cs typeface="+mn-cs"/>
              </a:rPr>
              <a:t>name servers and resolvers.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IP address provides a way of uniquely identifying devices attached to the</a:t>
            </a:r>
          </a:p>
          <a:p>
            <a:r>
              <a:rPr lang="en-US" sz="1200" kern="1200" baseline="0" dirty="0" smtClean="0">
                <a:solidFill>
                  <a:schemeClr val="tx1"/>
                </a:solidFill>
                <a:latin typeface="+mn-lt"/>
                <a:ea typeface="+mn-ea"/>
                <a:cs typeface="+mn-cs"/>
              </a:rPr>
              <a:t>Internet.  This address is interpreted as having two components: a network number,</a:t>
            </a:r>
          </a:p>
          <a:p>
            <a:r>
              <a:rPr lang="en-US" sz="1200" kern="1200" baseline="0" dirty="0" smtClean="0">
                <a:solidFill>
                  <a:schemeClr val="tx1"/>
                </a:solidFill>
                <a:latin typeface="+mn-lt"/>
                <a:ea typeface="+mn-ea"/>
                <a:cs typeface="+mn-cs"/>
              </a:rPr>
              <a:t>which identifies a network on the Internet, and a host address, which identifies</a:t>
            </a:r>
          </a:p>
          <a:p>
            <a:r>
              <a:rPr lang="en-US" sz="1200" kern="1200" baseline="0" dirty="0" smtClean="0">
                <a:solidFill>
                  <a:schemeClr val="tx1"/>
                </a:solidFill>
                <a:latin typeface="+mn-lt"/>
                <a:ea typeface="+mn-ea"/>
                <a:cs typeface="+mn-cs"/>
              </a:rPr>
              <a:t>a unique host on that network. The practical use of IP addresses presents two</a:t>
            </a:r>
          </a:p>
          <a:p>
            <a:r>
              <a:rPr lang="en-US" sz="1200" kern="1200" baseline="0" dirty="0" smtClean="0">
                <a:solidFill>
                  <a:schemeClr val="tx1"/>
                </a:solidFill>
                <a:latin typeface="+mn-lt"/>
                <a:ea typeface="+mn-ea"/>
                <a:cs typeface="+mn-cs"/>
              </a:rPr>
              <a:t>problems: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Routers devise a path through the Internet on the basis of the network number.</a:t>
            </a:r>
          </a:p>
          <a:p>
            <a:r>
              <a:rPr lang="en-US" sz="1200" kern="1200" baseline="0" dirty="0" smtClean="0">
                <a:solidFill>
                  <a:schemeClr val="tx1"/>
                </a:solidFill>
                <a:latin typeface="+mn-lt"/>
                <a:ea typeface="+mn-ea"/>
                <a:cs typeface="+mn-cs"/>
              </a:rPr>
              <a:t>If each router needed to keep a master table that listed every network and</a:t>
            </a:r>
          </a:p>
          <a:p>
            <a:r>
              <a:rPr lang="en-US" sz="1200" kern="1200" baseline="0" dirty="0" smtClean="0">
                <a:solidFill>
                  <a:schemeClr val="tx1"/>
                </a:solidFill>
                <a:latin typeface="+mn-lt"/>
                <a:ea typeface="+mn-ea"/>
                <a:cs typeface="+mn-cs"/>
              </a:rPr>
              <a:t>the preferred path to that network, the management of the tables would be</a:t>
            </a:r>
          </a:p>
          <a:p>
            <a:r>
              <a:rPr lang="en-US" sz="1200" kern="1200" baseline="0" dirty="0" smtClean="0">
                <a:solidFill>
                  <a:schemeClr val="tx1"/>
                </a:solidFill>
                <a:latin typeface="+mn-lt"/>
                <a:ea typeface="+mn-ea"/>
                <a:cs typeface="+mn-cs"/>
              </a:rPr>
              <a:t>cumbersome and time consuming. It would be better to group the networks in</a:t>
            </a:r>
          </a:p>
          <a:p>
            <a:r>
              <a:rPr lang="en-US" sz="1200" kern="1200" baseline="0" dirty="0" smtClean="0">
                <a:solidFill>
                  <a:schemeClr val="tx1"/>
                </a:solidFill>
                <a:latin typeface="+mn-lt"/>
                <a:ea typeface="+mn-ea"/>
                <a:cs typeface="+mn-cs"/>
              </a:rPr>
              <a:t>such a way as to simplify the routing function.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The 32-bit IPv4 address is usually written as four decimal numbers, corresponding</a:t>
            </a:r>
          </a:p>
          <a:p>
            <a:r>
              <a:rPr lang="en-US" sz="1200" kern="1200" baseline="0" dirty="0" smtClean="0">
                <a:solidFill>
                  <a:schemeClr val="tx1"/>
                </a:solidFill>
                <a:latin typeface="+mn-lt"/>
                <a:ea typeface="+mn-ea"/>
                <a:cs typeface="+mn-cs"/>
              </a:rPr>
              <a:t>to the four octets of the address. This number scheme is effective</a:t>
            </a:r>
          </a:p>
          <a:p>
            <a:r>
              <a:rPr lang="en-US" sz="1200" kern="1200" baseline="0" dirty="0" smtClean="0">
                <a:solidFill>
                  <a:schemeClr val="tx1"/>
                </a:solidFill>
                <a:latin typeface="+mn-lt"/>
                <a:ea typeface="+mn-ea"/>
                <a:cs typeface="+mn-cs"/>
              </a:rPr>
              <a:t>for computer processing but is not convenient for users, who can more easily</a:t>
            </a:r>
          </a:p>
          <a:p>
            <a:r>
              <a:rPr lang="en-US" sz="1200" kern="1200" baseline="0" dirty="0" smtClean="0">
                <a:solidFill>
                  <a:schemeClr val="tx1"/>
                </a:solidFill>
                <a:latin typeface="+mn-lt"/>
                <a:ea typeface="+mn-ea"/>
                <a:cs typeface="+mn-cs"/>
              </a:rPr>
              <a:t>remember names than numerical addresses.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problems are addressed by the concept of domain . In general terms,</a:t>
            </a:r>
          </a:p>
          <a:p>
            <a:r>
              <a:rPr lang="en-US" sz="1200" kern="1200" baseline="0" dirty="0" smtClean="0">
                <a:solidFill>
                  <a:schemeClr val="tx1"/>
                </a:solidFill>
                <a:latin typeface="+mn-lt"/>
                <a:ea typeface="+mn-ea"/>
                <a:cs typeface="+mn-cs"/>
              </a:rPr>
              <a:t>a domain refers to a group of hosts that are under the administrative control</a:t>
            </a:r>
          </a:p>
          <a:p>
            <a:r>
              <a:rPr lang="en-US" sz="1200" kern="1200" baseline="0" dirty="0" smtClean="0">
                <a:solidFill>
                  <a:schemeClr val="tx1"/>
                </a:solidFill>
                <a:latin typeface="+mn-lt"/>
                <a:ea typeface="+mn-ea"/>
                <a:cs typeface="+mn-cs"/>
              </a:rPr>
              <a:t>of a single entity, such as a company or government agency. Domains are organized</a:t>
            </a:r>
          </a:p>
          <a:p>
            <a:r>
              <a:rPr lang="en-US" sz="1200" kern="1200" baseline="0" dirty="0" smtClean="0">
                <a:solidFill>
                  <a:schemeClr val="tx1"/>
                </a:solidFill>
                <a:latin typeface="+mn-lt"/>
                <a:ea typeface="+mn-ea"/>
                <a:cs typeface="+mn-cs"/>
              </a:rPr>
              <a:t>hierarchically, so that a given domain may consist of a number of subordinate</a:t>
            </a:r>
          </a:p>
          <a:p>
            <a:r>
              <a:rPr lang="en-US" sz="1200" kern="1200" baseline="0" dirty="0" smtClean="0">
                <a:solidFill>
                  <a:schemeClr val="tx1"/>
                </a:solidFill>
                <a:latin typeface="+mn-lt"/>
                <a:ea typeface="+mn-ea"/>
                <a:cs typeface="+mn-cs"/>
              </a:rPr>
              <a:t>domains.  Names are assigned to domains and reflect this hierarchical</a:t>
            </a:r>
          </a:p>
          <a:p>
            <a:r>
              <a:rPr lang="en-US" sz="1200" kern="1200" baseline="0" dirty="0" smtClean="0">
                <a:solidFill>
                  <a:schemeClr val="tx1"/>
                </a:solidFill>
                <a:latin typeface="+mn-lt"/>
                <a:ea typeface="+mn-ea"/>
                <a:cs typeface="+mn-cs"/>
              </a:rPr>
              <a:t>organization.</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24.4 shows a portion of the domain naming tree. At the very top level</a:t>
            </a:r>
          </a:p>
          <a:p>
            <a:r>
              <a:rPr lang="en-US" sz="1200" kern="1200" baseline="0" dirty="0" smtClean="0">
                <a:solidFill>
                  <a:schemeClr val="tx1"/>
                </a:solidFill>
                <a:latin typeface="+mn-lt"/>
                <a:ea typeface="+mn-ea"/>
                <a:cs typeface="+mn-cs"/>
              </a:rPr>
              <a:t>are a small number of domains that encompass the entire Internet. Additionally,</a:t>
            </a:r>
          </a:p>
          <a:p>
            <a:r>
              <a:rPr lang="en-US" sz="1200" kern="1200" baseline="0" dirty="0" smtClean="0">
                <a:solidFill>
                  <a:schemeClr val="tx1"/>
                </a:solidFill>
                <a:latin typeface="+mn-lt"/>
                <a:ea typeface="+mn-ea"/>
                <a:cs typeface="+mn-cs"/>
              </a:rPr>
              <a:t>at the top level are various country codes, such as us (United States), </a:t>
            </a:r>
            <a:r>
              <a:rPr lang="en-US" sz="1200" kern="1200" baseline="0" dirty="0" err="1" smtClean="0">
                <a:solidFill>
                  <a:schemeClr val="tx1"/>
                </a:solidFill>
                <a:latin typeface="+mn-lt"/>
                <a:ea typeface="+mn-ea"/>
                <a:cs typeface="+mn-cs"/>
              </a:rPr>
              <a:t>cn</a:t>
            </a:r>
            <a:r>
              <a:rPr lang="en-US" sz="1200" kern="1200" baseline="0" dirty="0" smtClean="0">
                <a:solidFill>
                  <a:schemeClr val="tx1"/>
                </a:solidFill>
                <a:latin typeface="+mn-lt"/>
                <a:ea typeface="+mn-ea"/>
                <a:cs typeface="+mn-cs"/>
              </a:rPr>
              <a:t> (People’s</a:t>
            </a:r>
          </a:p>
          <a:p>
            <a:r>
              <a:rPr lang="en-US" sz="1200" kern="1200" baseline="0" dirty="0" smtClean="0">
                <a:solidFill>
                  <a:schemeClr val="tx1"/>
                </a:solidFill>
                <a:latin typeface="+mn-lt"/>
                <a:ea typeface="+mn-ea"/>
                <a:cs typeface="+mn-cs"/>
              </a:rPr>
              <a:t>Republic of China), and </a:t>
            </a:r>
            <a:r>
              <a:rPr lang="en-US" sz="1200" kern="1200" baseline="0" dirty="0" err="1" smtClean="0">
                <a:solidFill>
                  <a:schemeClr val="tx1"/>
                </a:solidFill>
                <a:latin typeface="+mn-lt"/>
                <a:ea typeface="+mn-ea"/>
                <a:cs typeface="+mn-cs"/>
              </a:rPr>
              <a:t>br</a:t>
            </a:r>
            <a:r>
              <a:rPr lang="en-US" sz="1200" kern="1200" baseline="0" dirty="0" smtClean="0">
                <a:solidFill>
                  <a:schemeClr val="tx1"/>
                </a:solidFill>
                <a:latin typeface="+mn-lt"/>
                <a:ea typeface="+mn-ea"/>
                <a:cs typeface="+mn-cs"/>
              </a:rPr>
              <a:t> (Brazil).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Table 24.4 lists non-country top-level domains.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Each subordinate level is named by prefixing a subordinate name to the name at the</a:t>
            </a:r>
          </a:p>
          <a:p>
            <a:r>
              <a:rPr lang="en-US" sz="1200" kern="1200" baseline="0" dirty="0" smtClean="0">
                <a:solidFill>
                  <a:schemeClr val="tx1"/>
                </a:solidFill>
                <a:latin typeface="+mn-lt"/>
                <a:ea typeface="+mn-ea"/>
                <a:cs typeface="+mn-cs"/>
              </a:rPr>
              <a:t>next highest level. For example,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edu</a:t>
            </a:r>
            <a:r>
              <a:rPr lang="en-US" sz="1200" kern="1200" baseline="0" dirty="0" smtClean="0">
                <a:solidFill>
                  <a:schemeClr val="tx1"/>
                </a:solidFill>
                <a:latin typeface="+mn-lt"/>
                <a:ea typeface="+mn-ea"/>
                <a:cs typeface="+mn-cs"/>
              </a:rPr>
              <a:t> is the domain of college-level U.S. educational institutions.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mit.edu</a:t>
            </a:r>
            <a:r>
              <a:rPr lang="en-US" sz="1200" kern="1200" baseline="0" dirty="0" smtClean="0">
                <a:solidFill>
                  <a:schemeClr val="tx1"/>
                </a:solidFill>
                <a:latin typeface="+mn-lt"/>
                <a:ea typeface="+mn-ea"/>
                <a:cs typeface="+mn-cs"/>
              </a:rPr>
              <a:t> is the domain for MIT (Massachusetts Institute of Technology)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csail.mit.edu</a:t>
            </a:r>
            <a:r>
              <a:rPr lang="en-US" sz="1200" kern="1200" baseline="0" dirty="0" smtClean="0">
                <a:solidFill>
                  <a:schemeClr val="tx1"/>
                </a:solidFill>
                <a:latin typeface="+mn-lt"/>
                <a:ea typeface="+mn-ea"/>
                <a:cs typeface="+mn-cs"/>
              </a:rPr>
              <a:t> is the domain for the MIT Computer Science and Artificial</a:t>
            </a:r>
          </a:p>
          <a:p>
            <a:r>
              <a:rPr lang="en-US" sz="1200" kern="1200" baseline="0" dirty="0" smtClean="0">
                <a:solidFill>
                  <a:schemeClr val="tx1"/>
                </a:solidFill>
                <a:latin typeface="+mn-lt"/>
                <a:ea typeface="+mn-ea"/>
                <a:cs typeface="+mn-cs"/>
              </a:rPr>
              <a:t>Intelligence Laboratory.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you move down the naming tree, you eventually get to leaf nodes</a:t>
            </a:r>
          </a:p>
          <a:p>
            <a:r>
              <a:rPr lang="en-US" sz="1200" kern="1200" baseline="0" dirty="0" smtClean="0">
                <a:solidFill>
                  <a:schemeClr val="tx1"/>
                </a:solidFill>
                <a:latin typeface="+mn-lt"/>
                <a:ea typeface="+mn-ea"/>
                <a:cs typeface="+mn-cs"/>
              </a:rPr>
              <a:t>that identify specific hosts on the Internet. These hosts are assigned Internet</a:t>
            </a:r>
          </a:p>
          <a:p>
            <a:r>
              <a:rPr lang="en-US" sz="1200" kern="1200" baseline="0" dirty="0" smtClean="0">
                <a:solidFill>
                  <a:schemeClr val="tx1"/>
                </a:solidFill>
                <a:latin typeface="+mn-lt"/>
                <a:ea typeface="+mn-ea"/>
                <a:cs typeface="+mn-cs"/>
              </a:rPr>
              <a:t>addresses. Domain names are assigned hierarchically in such a way that every</a:t>
            </a:r>
          </a:p>
          <a:p>
            <a:r>
              <a:rPr lang="en-US" sz="1200" kern="1200" baseline="0" dirty="0" smtClean="0">
                <a:solidFill>
                  <a:schemeClr val="tx1"/>
                </a:solidFill>
                <a:latin typeface="+mn-lt"/>
                <a:ea typeface="+mn-ea"/>
                <a:cs typeface="+mn-cs"/>
              </a:rPr>
              <a:t>domain name is unique. At a top level, the creation of new top-level names</a:t>
            </a:r>
          </a:p>
          <a:p>
            <a:r>
              <a:rPr lang="en-US" sz="1200" kern="1200" baseline="0" dirty="0" smtClean="0">
                <a:solidFill>
                  <a:schemeClr val="tx1"/>
                </a:solidFill>
                <a:latin typeface="+mn-lt"/>
                <a:ea typeface="+mn-ea"/>
                <a:cs typeface="+mn-cs"/>
              </a:rPr>
              <a:t>and the assignment of names and addresses are administered by the Internet</a:t>
            </a:r>
          </a:p>
          <a:p>
            <a:r>
              <a:rPr lang="en-US" sz="1200" kern="1200" baseline="0" dirty="0" smtClean="0">
                <a:solidFill>
                  <a:schemeClr val="tx1"/>
                </a:solidFill>
                <a:latin typeface="+mn-lt"/>
                <a:ea typeface="+mn-ea"/>
                <a:cs typeface="+mn-cs"/>
              </a:rPr>
              <a:t>Corporation for Assigned Names and Numbers (ICANN). The actual assignment</a:t>
            </a:r>
          </a:p>
          <a:p>
            <a:r>
              <a:rPr lang="en-US" sz="1200" kern="1200" baseline="0" dirty="0" smtClean="0">
                <a:solidFill>
                  <a:schemeClr val="tx1"/>
                </a:solidFill>
                <a:latin typeface="+mn-lt"/>
                <a:ea typeface="+mn-ea"/>
                <a:cs typeface="+mn-cs"/>
              </a:rPr>
              <a:t>of addresses is delegated down the hierarchy. Thus, the mil domain is assigned a</a:t>
            </a:r>
          </a:p>
          <a:p>
            <a:r>
              <a:rPr lang="en-US" sz="1200" kern="1200" baseline="0" dirty="0" smtClean="0">
                <a:solidFill>
                  <a:schemeClr val="tx1"/>
                </a:solidFill>
                <a:latin typeface="+mn-lt"/>
                <a:ea typeface="+mn-ea"/>
                <a:cs typeface="+mn-cs"/>
              </a:rPr>
              <a:t>large group of addresses. The U.S. Department of Defense (</a:t>
            </a:r>
            <a:r>
              <a:rPr lang="en-US" sz="1200" kern="1200" baseline="0" dirty="0" err="1" smtClean="0">
                <a:solidFill>
                  <a:schemeClr val="tx1"/>
                </a:solidFill>
                <a:latin typeface="+mn-lt"/>
                <a:ea typeface="+mn-ea"/>
                <a:cs typeface="+mn-cs"/>
              </a:rPr>
              <a:t>DoD</a:t>
            </a:r>
            <a:r>
              <a:rPr lang="en-US" sz="1200" kern="1200" baseline="0" dirty="0" smtClean="0">
                <a:solidFill>
                  <a:schemeClr val="tx1"/>
                </a:solidFill>
                <a:latin typeface="+mn-lt"/>
                <a:ea typeface="+mn-ea"/>
                <a:cs typeface="+mn-cs"/>
              </a:rPr>
              <a:t>) then allocates</a:t>
            </a:r>
          </a:p>
          <a:p>
            <a:r>
              <a:rPr lang="en-US" sz="1200" kern="1200" baseline="0" dirty="0" smtClean="0">
                <a:solidFill>
                  <a:schemeClr val="tx1"/>
                </a:solidFill>
                <a:latin typeface="+mn-lt"/>
                <a:ea typeface="+mn-ea"/>
                <a:cs typeface="+mn-cs"/>
              </a:rPr>
              <a:t>portions of this address space to various </a:t>
            </a:r>
            <a:r>
              <a:rPr lang="en-US" sz="1200" kern="1200" baseline="0" dirty="0" err="1" smtClean="0">
                <a:solidFill>
                  <a:schemeClr val="tx1"/>
                </a:solidFill>
                <a:latin typeface="+mn-lt"/>
                <a:ea typeface="+mn-ea"/>
                <a:cs typeface="+mn-cs"/>
              </a:rPr>
              <a:t>DoD</a:t>
            </a:r>
            <a:r>
              <a:rPr lang="en-US" sz="1200" kern="1200" baseline="0" dirty="0" smtClean="0">
                <a:solidFill>
                  <a:schemeClr val="tx1"/>
                </a:solidFill>
                <a:latin typeface="+mn-lt"/>
                <a:ea typeface="+mn-ea"/>
                <a:cs typeface="+mn-cs"/>
              </a:rPr>
              <a:t> organizations for eventual assignment</a:t>
            </a:r>
          </a:p>
          <a:p>
            <a:r>
              <a:rPr lang="en-US" sz="1200" kern="1200" baseline="0" dirty="0" smtClean="0">
                <a:solidFill>
                  <a:schemeClr val="tx1"/>
                </a:solidFill>
                <a:latin typeface="+mn-lt"/>
                <a:ea typeface="+mn-ea"/>
                <a:cs typeface="+mn-cs"/>
              </a:rPr>
              <a:t>to hosts.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 the main host at MIT, with a domain name of </a:t>
            </a:r>
            <a:r>
              <a:rPr lang="en-US" sz="1200" kern="1200" baseline="0" dirty="0" err="1" smtClean="0">
                <a:solidFill>
                  <a:schemeClr val="tx1"/>
                </a:solidFill>
                <a:latin typeface="+mn-lt"/>
                <a:ea typeface="+mn-ea"/>
                <a:cs typeface="+mn-cs"/>
              </a:rPr>
              <a:t>mit.edu</a:t>
            </a:r>
            <a:r>
              <a:rPr lang="en-US" sz="1200" kern="1200" baseline="0" dirty="0" smtClean="0">
                <a:solidFill>
                  <a:schemeClr val="tx1"/>
                </a:solidFill>
                <a:latin typeface="+mn-lt"/>
                <a:ea typeface="+mn-ea"/>
                <a:cs typeface="+mn-cs"/>
              </a:rPr>
              <a:t>, has the</a:t>
            </a:r>
          </a:p>
          <a:p>
            <a:r>
              <a:rPr lang="en-US" sz="1200" kern="1200" baseline="0" dirty="0" smtClean="0">
                <a:solidFill>
                  <a:schemeClr val="tx1"/>
                </a:solidFill>
                <a:latin typeface="+mn-lt"/>
                <a:ea typeface="+mn-ea"/>
                <a:cs typeface="+mn-cs"/>
              </a:rPr>
              <a:t>IP address 18.7.22.69. The subordinate domain </a:t>
            </a:r>
            <a:r>
              <a:rPr lang="en-US" sz="1200" kern="1200" baseline="0" dirty="0" err="1" smtClean="0">
                <a:solidFill>
                  <a:schemeClr val="tx1"/>
                </a:solidFill>
                <a:latin typeface="+mn-lt"/>
                <a:ea typeface="+mn-ea"/>
                <a:cs typeface="+mn-cs"/>
              </a:rPr>
              <a:t>csail.mit.edu</a:t>
            </a:r>
            <a:r>
              <a:rPr lang="en-US" sz="1200" kern="1200" baseline="0" dirty="0" smtClean="0">
                <a:solidFill>
                  <a:schemeClr val="tx1"/>
                </a:solidFill>
                <a:latin typeface="+mn-lt"/>
                <a:ea typeface="+mn-ea"/>
                <a:cs typeface="+mn-cs"/>
              </a:rPr>
              <a:t> has the IP address</a:t>
            </a:r>
          </a:p>
          <a:p>
            <a:r>
              <a:rPr lang="en-US" sz="1200" kern="1200" baseline="0" dirty="0" smtClean="0">
                <a:solidFill>
                  <a:schemeClr val="tx1"/>
                </a:solidFill>
                <a:latin typeface="+mn-lt"/>
                <a:ea typeface="+mn-ea"/>
                <a:cs typeface="+mn-cs"/>
              </a:rPr>
              <a:t>128.30.2.121</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DNS is based on a hierarchical database containing resource records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that</a:t>
            </a:r>
          </a:p>
          <a:p>
            <a:r>
              <a:rPr lang="en-US" sz="1200" kern="1200" baseline="0" dirty="0" smtClean="0">
                <a:solidFill>
                  <a:schemeClr val="tx1"/>
                </a:solidFill>
                <a:latin typeface="+mn-lt"/>
                <a:ea typeface="+mn-ea"/>
                <a:cs typeface="+mn-cs"/>
              </a:rPr>
              <a:t>include the name, IP address, and other information about hosts. The key features</a:t>
            </a:r>
          </a:p>
          <a:p>
            <a:r>
              <a:rPr lang="en-US" sz="1200" kern="1200" baseline="0" dirty="0" smtClean="0">
                <a:solidFill>
                  <a:schemeClr val="tx1"/>
                </a:solidFill>
                <a:latin typeface="+mn-lt"/>
                <a:ea typeface="+mn-ea"/>
                <a:cs typeface="+mn-cs"/>
              </a:rPr>
              <a:t>of the database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Variable-depth hierarchy for names:  DNS allows essentially unlimited levels</a:t>
            </a:r>
          </a:p>
          <a:p>
            <a:r>
              <a:rPr lang="en-US" sz="1200" kern="1200" baseline="0" dirty="0" smtClean="0">
                <a:solidFill>
                  <a:schemeClr val="tx1"/>
                </a:solidFill>
                <a:latin typeface="+mn-lt"/>
                <a:ea typeface="+mn-ea"/>
                <a:cs typeface="+mn-cs"/>
              </a:rPr>
              <a:t>and uses the period (.) as the level delimiter in printed names, as described</a:t>
            </a:r>
          </a:p>
          <a:p>
            <a:r>
              <a:rPr lang="en-US" sz="1200" kern="1200" baseline="0" dirty="0" smtClean="0">
                <a:solidFill>
                  <a:schemeClr val="tx1"/>
                </a:solidFill>
                <a:latin typeface="+mn-lt"/>
                <a:ea typeface="+mn-ea"/>
                <a:cs typeface="+mn-cs"/>
              </a:rPr>
              <a:t>earlier.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Distributed database:  The database resides in DNS servers scattered throughout</a:t>
            </a:r>
          </a:p>
          <a:p>
            <a:r>
              <a:rPr lang="en-US" sz="1200" kern="1200" baseline="0" dirty="0" smtClean="0">
                <a:solidFill>
                  <a:schemeClr val="tx1"/>
                </a:solidFill>
                <a:latin typeface="+mn-lt"/>
                <a:ea typeface="+mn-ea"/>
                <a:cs typeface="+mn-cs"/>
              </a:rPr>
              <a:t>the Internet and private intranets.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Distribution controlled by the database:  The DNS database is divided into</a:t>
            </a:r>
          </a:p>
          <a:p>
            <a:r>
              <a:rPr lang="en-US" sz="1200" kern="1200" baseline="0" dirty="0" smtClean="0">
                <a:solidFill>
                  <a:schemeClr val="tx1"/>
                </a:solidFill>
                <a:latin typeface="+mn-lt"/>
                <a:ea typeface="+mn-ea"/>
                <a:cs typeface="+mn-cs"/>
              </a:rPr>
              <a:t>thousands of separately managed zones, which are managed by separate</a:t>
            </a:r>
          </a:p>
          <a:p>
            <a:r>
              <a:rPr lang="en-US" sz="1200" kern="1200" baseline="0" dirty="0" smtClean="0">
                <a:solidFill>
                  <a:schemeClr val="tx1"/>
                </a:solidFill>
                <a:latin typeface="+mn-lt"/>
                <a:ea typeface="+mn-ea"/>
                <a:cs typeface="+mn-cs"/>
              </a:rPr>
              <a:t>administrators. The database software controls distribution and update of</a:t>
            </a:r>
          </a:p>
          <a:p>
            <a:r>
              <a:rPr lang="en-US" sz="1200" kern="1200" baseline="0" dirty="0" smtClean="0">
                <a:solidFill>
                  <a:schemeClr val="tx1"/>
                </a:solidFill>
                <a:latin typeface="+mn-lt"/>
                <a:ea typeface="+mn-ea"/>
                <a:cs typeface="+mn-cs"/>
              </a:rPr>
              <a:t>records.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Using this database, DNS servers provide a name-to-address directory service</a:t>
            </a:r>
          </a:p>
          <a:p>
            <a:r>
              <a:rPr lang="en-US" sz="1200" kern="1200" baseline="0" dirty="0" smtClean="0">
                <a:solidFill>
                  <a:schemeClr val="tx1"/>
                </a:solidFill>
                <a:latin typeface="+mn-lt"/>
                <a:ea typeface="+mn-ea"/>
                <a:cs typeface="+mn-cs"/>
              </a:rPr>
              <a:t>for network applications that need to locate specific servers. For example, every</a:t>
            </a:r>
          </a:p>
          <a:p>
            <a:r>
              <a:rPr lang="en-US" sz="1200" kern="1200" baseline="0" dirty="0" smtClean="0">
                <a:solidFill>
                  <a:schemeClr val="tx1"/>
                </a:solidFill>
                <a:latin typeface="+mn-lt"/>
                <a:ea typeface="+mn-ea"/>
                <a:cs typeface="+mn-cs"/>
              </a:rPr>
              <a:t>time an e-mail message is sent or a Web page is accessed, there must be a DNS</a:t>
            </a:r>
          </a:p>
          <a:p>
            <a:r>
              <a:rPr lang="en-US" sz="1200" kern="1200" baseline="0" dirty="0" smtClean="0">
                <a:solidFill>
                  <a:schemeClr val="tx1"/>
                </a:solidFill>
                <a:latin typeface="+mn-lt"/>
                <a:ea typeface="+mn-ea"/>
                <a:cs typeface="+mn-cs"/>
              </a:rPr>
              <a:t>name lookup to determine the IP address of the e-mail server or Web server.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 Figure 24.5 shows the structure of an RR. It consists of the following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Domain Name:  Although the syntax of domain names in messages, described</a:t>
            </a:r>
          </a:p>
          <a:p>
            <a:r>
              <a:rPr lang="en-US" sz="1200" kern="1200" baseline="0" dirty="0" smtClean="0">
                <a:solidFill>
                  <a:schemeClr val="tx1"/>
                </a:solidFill>
                <a:latin typeface="+mn-lt"/>
                <a:ea typeface="+mn-ea"/>
                <a:cs typeface="+mn-cs"/>
              </a:rPr>
              <a:t>subsequently, is precisely defined, the form of the domain name in an RR is</a:t>
            </a:r>
          </a:p>
          <a:p>
            <a:r>
              <a:rPr lang="en-US" sz="1200" kern="1200" baseline="0" dirty="0" smtClean="0">
                <a:solidFill>
                  <a:schemeClr val="tx1"/>
                </a:solidFill>
                <a:latin typeface="+mn-lt"/>
                <a:ea typeface="+mn-ea"/>
                <a:cs typeface="+mn-cs"/>
              </a:rPr>
              <a:t>described in general terms. In essence, the domain name in an RR must correspond</a:t>
            </a:r>
          </a:p>
          <a:p>
            <a:r>
              <a:rPr lang="en-US" sz="1200" kern="1200" baseline="0" dirty="0" smtClean="0">
                <a:solidFill>
                  <a:schemeClr val="tx1"/>
                </a:solidFill>
                <a:latin typeface="+mn-lt"/>
                <a:ea typeface="+mn-ea"/>
                <a:cs typeface="+mn-cs"/>
              </a:rPr>
              <a:t>to the human-readable form, which consists of a series of labels of</a:t>
            </a:r>
          </a:p>
          <a:p>
            <a:r>
              <a:rPr lang="en-US" sz="1200" kern="1200" baseline="0" dirty="0" smtClean="0">
                <a:solidFill>
                  <a:schemeClr val="tx1"/>
                </a:solidFill>
                <a:latin typeface="+mn-lt"/>
                <a:ea typeface="+mn-ea"/>
                <a:cs typeface="+mn-cs"/>
              </a:rPr>
              <a:t>alphanumeric characters or hyphens, with each pair of labels separated by a</a:t>
            </a:r>
          </a:p>
          <a:p>
            <a:r>
              <a:rPr lang="en-US" sz="1200" kern="1200" baseline="0" dirty="0" smtClean="0">
                <a:solidFill>
                  <a:schemeClr val="tx1"/>
                </a:solidFill>
                <a:latin typeface="+mn-lt"/>
                <a:ea typeface="+mn-ea"/>
                <a:cs typeface="+mn-cs"/>
              </a:rPr>
              <a:t>period.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Type:  Identifies the type of resource in this RR. The various types are listed in</a:t>
            </a:r>
          </a:p>
          <a:p>
            <a:r>
              <a:rPr lang="en-US" sz="1200" kern="1200" baseline="0" dirty="0" smtClean="0">
                <a:solidFill>
                  <a:schemeClr val="tx1"/>
                </a:solidFill>
                <a:latin typeface="+mn-lt"/>
                <a:ea typeface="+mn-ea"/>
                <a:cs typeface="+mn-cs"/>
              </a:rPr>
              <a:t>Table 24.5.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Class:  Identifies the protocol family. The only commonly used value is IN, for</a:t>
            </a:r>
          </a:p>
          <a:p>
            <a:r>
              <a:rPr lang="en-US" sz="1200" kern="1200" baseline="0" dirty="0" smtClean="0">
                <a:solidFill>
                  <a:schemeClr val="tx1"/>
                </a:solidFill>
                <a:latin typeface="+mn-lt"/>
                <a:ea typeface="+mn-ea"/>
                <a:cs typeface="+mn-cs"/>
              </a:rPr>
              <a:t>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Time to Live: Typically, when an RR is retrieved from a name server, the</a:t>
            </a:r>
          </a:p>
          <a:p>
            <a:r>
              <a:rPr lang="en-US" sz="1200" kern="1200" baseline="0" dirty="0" smtClean="0">
                <a:solidFill>
                  <a:schemeClr val="tx1"/>
                </a:solidFill>
                <a:latin typeface="+mn-lt"/>
                <a:ea typeface="+mn-ea"/>
                <a:cs typeface="+mn-cs"/>
              </a:rPr>
              <a:t>retriever</a:t>
            </a:r>
          </a:p>
          <a:p>
            <a:r>
              <a:rPr lang="en-US" sz="1200" kern="1200" baseline="0" dirty="0" smtClean="0">
                <a:solidFill>
                  <a:schemeClr val="tx1"/>
                </a:solidFill>
                <a:latin typeface="+mn-lt"/>
                <a:ea typeface="+mn-ea"/>
                <a:cs typeface="+mn-cs"/>
              </a:rPr>
              <a:t>will cache the RR so that it need not query the name server (NS)</a:t>
            </a:r>
          </a:p>
          <a:p>
            <a:r>
              <a:rPr lang="en-US" sz="1200" kern="1200" baseline="0" dirty="0" smtClean="0">
                <a:solidFill>
                  <a:schemeClr val="tx1"/>
                </a:solidFill>
                <a:latin typeface="+mn-lt"/>
                <a:ea typeface="+mn-ea"/>
                <a:cs typeface="+mn-cs"/>
              </a:rPr>
              <a:t>repeatedly. This field specifies the time interval that the RR may be cached</a:t>
            </a:r>
          </a:p>
          <a:p>
            <a:r>
              <a:rPr lang="en-US" sz="1200" kern="1200" baseline="0" dirty="0" smtClean="0">
                <a:solidFill>
                  <a:schemeClr val="tx1"/>
                </a:solidFill>
                <a:latin typeface="+mn-lt"/>
                <a:ea typeface="+mn-ea"/>
                <a:cs typeface="+mn-cs"/>
              </a:rPr>
              <a:t>before the source of the information should again be consulted. A zero value</a:t>
            </a:r>
          </a:p>
          <a:p>
            <a:r>
              <a:rPr lang="en-US" sz="1200" kern="1200" baseline="0" dirty="0" smtClean="0">
                <a:solidFill>
                  <a:schemeClr val="tx1"/>
                </a:solidFill>
                <a:latin typeface="+mn-lt"/>
                <a:ea typeface="+mn-ea"/>
                <a:cs typeface="+mn-cs"/>
              </a:rPr>
              <a:t>is interpreted to mean that the RR can only be used for the transaction in</a:t>
            </a:r>
          </a:p>
          <a:p>
            <a:r>
              <a:rPr lang="en-US" sz="1200" kern="1200" baseline="0" dirty="0" smtClean="0">
                <a:solidFill>
                  <a:schemeClr val="tx1"/>
                </a:solidFill>
                <a:latin typeface="+mn-lt"/>
                <a:ea typeface="+mn-ea"/>
                <a:cs typeface="+mn-cs"/>
              </a:rPr>
              <a:t>progress and should not be cached.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Rdata</a:t>
            </a:r>
            <a:r>
              <a:rPr lang="en-US" sz="1200" kern="1200" baseline="0" dirty="0" smtClean="0">
                <a:solidFill>
                  <a:schemeClr val="tx1"/>
                </a:solidFill>
                <a:latin typeface="+mn-lt"/>
                <a:ea typeface="+mn-ea"/>
                <a:cs typeface="+mn-cs"/>
              </a:rPr>
              <a:t> Field Length: Length of the </a:t>
            </a:r>
            <a:r>
              <a:rPr lang="en-US" sz="1200" kern="1200" baseline="0" dirty="0" err="1" smtClean="0">
                <a:solidFill>
                  <a:schemeClr val="tx1"/>
                </a:solidFill>
                <a:latin typeface="+mn-lt"/>
                <a:ea typeface="+mn-ea"/>
                <a:cs typeface="+mn-cs"/>
              </a:rPr>
              <a:t>Rdata</a:t>
            </a:r>
            <a:r>
              <a:rPr lang="en-US" sz="1200" kern="1200" baseline="0" dirty="0" smtClean="0">
                <a:solidFill>
                  <a:schemeClr val="tx1"/>
                </a:solidFill>
                <a:latin typeface="+mn-lt"/>
                <a:ea typeface="+mn-ea"/>
                <a:cs typeface="+mn-cs"/>
              </a:rPr>
              <a:t> field in octets.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Rdata</a:t>
            </a:r>
            <a:r>
              <a:rPr lang="en-US" sz="1200" kern="1200" baseline="0" dirty="0" smtClean="0">
                <a:solidFill>
                  <a:schemeClr val="tx1"/>
                </a:solidFill>
                <a:latin typeface="+mn-lt"/>
                <a:ea typeface="+mn-ea"/>
                <a:cs typeface="+mn-cs"/>
              </a:rPr>
              <a:t>: A variable length string of octets that describes the resource. The format</a:t>
            </a:r>
          </a:p>
          <a:p>
            <a:r>
              <a:rPr lang="en-US" sz="1200" kern="1200" baseline="0" dirty="0" smtClean="0">
                <a:solidFill>
                  <a:schemeClr val="tx1"/>
                </a:solidFill>
                <a:latin typeface="+mn-lt"/>
                <a:ea typeface="+mn-ea"/>
                <a:cs typeface="+mn-cs"/>
              </a:rPr>
              <a:t>of this information varies according to the type of the RR. For example,</a:t>
            </a:r>
          </a:p>
          <a:p>
            <a:r>
              <a:rPr lang="en-US" sz="1200" kern="1200" baseline="0" dirty="0" smtClean="0">
                <a:solidFill>
                  <a:schemeClr val="tx1"/>
                </a:solidFill>
                <a:latin typeface="+mn-lt"/>
                <a:ea typeface="+mn-ea"/>
                <a:cs typeface="+mn-cs"/>
              </a:rPr>
              <a:t>for the A type, the </a:t>
            </a:r>
            <a:r>
              <a:rPr lang="en-US" sz="1200" kern="1200" baseline="0" dirty="0" err="1" smtClean="0">
                <a:solidFill>
                  <a:schemeClr val="tx1"/>
                </a:solidFill>
                <a:latin typeface="+mn-lt"/>
                <a:ea typeface="+mn-ea"/>
                <a:cs typeface="+mn-cs"/>
              </a:rPr>
              <a:t>Rdata</a:t>
            </a:r>
            <a:r>
              <a:rPr lang="en-US" sz="1200" kern="1200" baseline="0" dirty="0" smtClean="0">
                <a:solidFill>
                  <a:schemeClr val="tx1"/>
                </a:solidFill>
                <a:latin typeface="+mn-lt"/>
                <a:ea typeface="+mn-ea"/>
                <a:cs typeface="+mn-cs"/>
              </a:rPr>
              <a:t> is a 32-bit IPv4 address, and for the CNAME type,</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Rdata</a:t>
            </a:r>
            <a:r>
              <a:rPr lang="en-US" sz="1200" kern="1200" baseline="0" dirty="0" smtClean="0">
                <a:solidFill>
                  <a:schemeClr val="tx1"/>
                </a:solidFill>
                <a:latin typeface="+mn-lt"/>
                <a:ea typeface="+mn-ea"/>
                <a:cs typeface="+mn-cs"/>
              </a:rPr>
              <a:t> is a domain name.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record types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DNS operation typically includes the following steps (Figure 24.6):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 user program requests an IP address for a domain name.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 resolver module in the local host or local ISP queries a local name server in</a:t>
            </a:r>
          </a:p>
          <a:p>
            <a:r>
              <a:rPr lang="en-US" sz="1200" kern="1200" baseline="0" dirty="0" smtClean="0">
                <a:solidFill>
                  <a:schemeClr val="tx1"/>
                </a:solidFill>
                <a:latin typeface="+mn-lt"/>
                <a:ea typeface="+mn-ea"/>
                <a:cs typeface="+mn-cs"/>
              </a:rPr>
              <a:t>the same domain as the resolver.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The local name server checks to see if the name is in its local database or</a:t>
            </a:r>
          </a:p>
          <a:p>
            <a:r>
              <a:rPr lang="en-US" sz="1200" kern="1200" baseline="0" dirty="0" smtClean="0">
                <a:solidFill>
                  <a:schemeClr val="tx1"/>
                </a:solidFill>
                <a:latin typeface="+mn-lt"/>
                <a:ea typeface="+mn-ea"/>
                <a:cs typeface="+mn-cs"/>
              </a:rPr>
              <a:t>cache, and, if so, returns the IP address to the requestor. Otherwise, the name</a:t>
            </a:r>
          </a:p>
          <a:p>
            <a:r>
              <a:rPr lang="en-US" sz="1200" kern="1200" baseline="0" dirty="0" smtClean="0">
                <a:solidFill>
                  <a:schemeClr val="tx1"/>
                </a:solidFill>
                <a:latin typeface="+mn-lt"/>
                <a:ea typeface="+mn-ea"/>
                <a:cs typeface="+mn-cs"/>
              </a:rPr>
              <a:t>server queries other available name servers, if necessary going to the root</a:t>
            </a:r>
          </a:p>
          <a:p>
            <a:r>
              <a:rPr lang="en-US" sz="1200" kern="1200" baseline="0" dirty="0" smtClean="0">
                <a:solidFill>
                  <a:schemeClr val="tx1"/>
                </a:solidFill>
                <a:latin typeface="+mn-lt"/>
                <a:ea typeface="+mn-ea"/>
                <a:cs typeface="+mn-cs"/>
              </a:rPr>
              <a:t>server, as explained subsequently.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When a response is received at the local name server, it stores the name/</a:t>
            </a:r>
          </a:p>
          <a:p>
            <a:r>
              <a:rPr lang="en-US" sz="1200" kern="1200" baseline="0" dirty="0" smtClean="0">
                <a:solidFill>
                  <a:schemeClr val="tx1"/>
                </a:solidFill>
                <a:latin typeface="+mn-lt"/>
                <a:ea typeface="+mn-ea"/>
                <a:cs typeface="+mn-cs"/>
              </a:rPr>
              <a:t>address mapping in its local cache and may maintain this entry for the amount</a:t>
            </a:r>
          </a:p>
          <a:p>
            <a:r>
              <a:rPr lang="en-US" sz="1200" kern="1200" baseline="0" dirty="0" smtClean="0">
                <a:solidFill>
                  <a:schemeClr val="tx1"/>
                </a:solidFill>
                <a:latin typeface="+mn-lt"/>
                <a:ea typeface="+mn-ea"/>
                <a:cs typeface="+mn-cs"/>
              </a:rPr>
              <a:t>of time specified in the time to live field of the retrieved RR.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5.  The user program is given the IP address or an error message.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 quote.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results of these behind-the-scenes activities are seen by the user in a way</a:t>
            </a:r>
          </a:p>
          <a:p>
            <a:r>
              <a:rPr lang="en-US" sz="1200" kern="1200" baseline="0" dirty="0" smtClean="0">
                <a:solidFill>
                  <a:schemeClr val="tx1"/>
                </a:solidFill>
                <a:latin typeface="+mn-lt"/>
                <a:ea typeface="+mn-ea"/>
                <a:cs typeface="+mn-cs"/>
              </a:rPr>
              <a:t>illustrated in Figure 24.7. Here, a user issues a Telnet connection request to </a:t>
            </a:r>
            <a:r>
              <a:rPr lang="en-US" sz="1200" kern="1200" baseline="0" dirty="0" err="1" smtClean="0">
                <a:solidFill>
                  <a:schemeClr val="tx1"/>
                </a:solidFill>
                <a:latin typeface="+mn-lt"/>
                <a:ea typeface="+mn-ea"/>
                <a:cs typeface="+mn-cs"/>
              </a:rPr>
              <a:t>locis</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loc.gov</a:t>
            </a:r>
            <a:r>
              <a:rPr lang="en-US" sz="1200" kern="1200" baseline="0" dirty="0" smtClean="0">
                <a:solidFill>
                  <a:schemeClr val="tx1"/>
                </a:solidFill>
                <a:latin typeface="+mn-lt"/>
                <a:ea typeface="+mn-ea"/>
                <a:cs typeface="+mn-cs"/>
              </a:rPr>
              <a:t>. This is resolved by DNS to the IP address of 140.147.254.3.</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 The DNS database is distributed hierarchically, residing</a:t>
            </a:r>
          </a:p>
          <a:p>
            <a:r>
              <a:rPr lang="en-US" sz="1200" kern="1200" baseline="0" dirty="0" smtClean="0">
                <a:solidFill>
                  <a:schemeClr val="tx1"/>
                </a:solidFill>
                <a:latin typeface="+mn-lt"/>
                <a:ea typeface="+mn-ea"/>
                <a:cs typeface="+mn-cs"/>
              </a:rPr>
              <a:t>in DNS name servers scattered throughout the Internet. Name servers can be operated</a:t>
            </a:r>
          </a:p>
          <a:p>
            <a:r>
              <a:rPr lang="en-US" sz="1200" kern="1200" baseline="0" dirty="0" smtClean="0">
                <a:solidFill>
                  <a:schemeClr val="tx1"/>
                </a:solidFill>
                <a:latin typeface="+mn-lt"/>
                <a:ea typeface="+mn-ea"/>
                <a:cs typeface="+mn-cs"/>
              </a:rPr>
              <a:t>by any organization that owns a domain or </a:t>
            </a:r>
            <a:r>
              <a:rPr lang="en-US" sz="1200" kern="1200" baseline="0" dirty="0" err="1" smtClean="0">
                <a:solidFill>
                  <a:schemeClr val="tx1"/>
                </a:solidFill>
                <a:latin typeface="+mn-lt"/>
                <a:ea typeface="+mn-ea"/>
                <a:cs typeface="+mn-cs"/>
              </a:rPr>
              <a:t>subdomain</a:t>
            </a:r>
            <a:r>
              <a:rPr lang="en-US" sz="1200" kern="1200" baseline="0" dirty="0" smtClean="0">
                <a:solidFill>
                  <a:schemeClr val="tx1"/>
                </a:solidFill>
                <a:latin typeface="+mn-lt"/>
                <a:ea typeface="+mn-ea"/>
                <a:cs typeface="+mn-cs"/>
              </a:rPr>
              <a:t>; that is, any organization</a:t>
            </a:r>
          </a:p>
          <a:p>
            <a:r>
              <a:rPr lang="en-US" sz="1200" kern="1200" baseline="0" dirty="0" smtClean="0">
                <a:solidFill>
                  <a:schemeClr val="tx1"/>
                </a:solidFill>
                <a:latin typeface="+mn-lt"/>
                <a:ea typeface="+mn-ea"/>
                <a:cs typeface="+mn-cs"/>
              </a:rPr>
              <a:t>that has responsibility for a </a:t>
            </a:r>
            <a:r>
              <a:rPr lang="en-US" sz="1200" kern="1200" baseline="0" dirty="0" err="1" smtClean="0">
                <a:solidFill>
                  <a:schemeClr val="tx1"/>
                </a:solidFill>
                <a:latin typeface="+mn-lt"/>
                <a:ea typeface="+mn-ea"/>
                <a:cs typeface="+mn-cs"/>
              </a:rPr>
              <a:t>subtree</a:t>
            </a:r>
            <a:r>
              <a:rPr lang="en-US" sz="1200" kern="1200" baseline="0" dirty="0" smtClean="0">
                <a:solidFill>
                  <a:schemeClr val="tx1"/>
                </a:solidFill>
                <a:latin typeface="+mn-lt"/>
                <a:ea typeface="+mn-ea"/>
                <a:cs typeface="+mn-cs"/>
              </a:rPr>
              <a:t> of the hierarchical domain name space.</a:t>
            </a:r>
          </a:p>
          <a:p>
            <a:r>
              <a:rPr lang="en-US" sz="1200" kern="1200" baseline="0" dirty="0" smtClean="0">
                <a:solidFill>
                  <a:schemeClr val="tx1"/>
                </a:solidFill>
                <a:latin typeface="+mn-lt"/>
                <a:ea typeface="+mn-ea"/>
                <a:cs typeface="+mn-cs"/>
              </a:rPr>
              <a:t>Each name server is configured with a subset of the domain name space, known as</a:t>
            </a:r>
          </a:p>
          <a:p>
            <a:r>
              <a:rPr lang="en-US" sz="1200" kern="1200" baseline="0" dirty="0" smtClean="0">
                <a:solidFill>
                  <a:schemeClr val="tx1"/>
                </a:solidFill>
                <a:latin typeface="+mn-lt"/>
                <a:ea typeface="+mn-ea"/>
                <a:cs typeface="+mn-cs"/>
              </a:rPr>
              <a:t>a zone , which is a collection of one or more (or all) </a:t>
            </a:r>
            <a:r>
              <a:rPr lang="en-US" sz="1200" kern="1200" baseline="0" dirty="0" err="1" smtClean="0">
                <a:solidFill>
                  <a:schemeClr val="tx1"/>
                </a:solidFill>
                <a:latin typeface="+mn-lt"/>
                <a:ea typeface="+mn-ea"/>
                <a:cs typeface="+mn-cs"/>
              </a:rPr>
              <a:t>subdomains</a:t>
            </a:r>
            <a:r>
              <a:rPr lang="en-US" sz="1200" kern="1200" baseline="0" dirty="0" smtClean="0">
                <a:solidFill>
                  <a:schemeClr val="tx1"/>
                </a:solidFill>
                <a:latin typeface="+mn-lt"/>
                <a:ea typeface="+mn-ea"/>
                <a:cs typeface="+mn-cs"/>
              </a:rPr>
              <a:t> within a domain,</a:t>
            </a:r>
          </a:p>
          <a:p>
            <a:r>
              <a:rPr lang="en-US" sz="1200" kern="1200" baseline="0" dirty="0" smtClean="0">
                <a:solidFill>
                  <a:schemeClr val="tx1"/>
                </a:solidFill>
                <a:latin typeface="+mn-lt"/>
                <a:ea typeface="+mn-ea"/>
                <a:cs typeface="+mn-cs"/>
              </a:rPr>
              <a:t>along with the associated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This set of data is called authoritative, because this</a:t>
            </a:r>
          </a:p>
          <a:p>
            <a:r>
              <a:rPr lang="en-US" sz="1200" kern="1200" baseline="0" dirty="0" smtClean="0">
                <a:solidFill>
                  <a:schemeClr val="tx1"/>
                </a:solidFill>
                <a:latin typeface="+mn-lt"/>
                <a:ea typeface="+mn-ea"/>
                <a:cs typeface="+mn-cs"/>
              </a:rPr>
              <a:t>name server is responsible for maintaining an accurate set or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for this portion</a:t>
            </a:r>
          </a:p>
          <a:p>
            <a:r>
              <a:rPr lang="en-US" sz="1200" kern="1200" baseline="0" dirty="0" smtClean="0">
                <a:solidFill>
                  <a:schemeClr val="tx1"/>
                </a:solidFill>
                <a:latin typeface="+mn-lt"/>
                <a:ea typeface="+mn-ea"/>
                <a:cs typeface="+mn-cs"/>
              </a:rPr>
              <a:t>of the domain name hierarchy. The hierarchical structure can extend to any depth.</a:t>
            </a:r>
          </a:p>
          <a:p>
            <a:r>
              <a:rPr lang="en-US" sz="1200" kern="1200" baseline="0" dirty="0" smtClean="0">
                <a:solidFill>
                  <a:schemeClr val="tx1"/>
                </a:solidFill>
                <a:latin typeface="+mn-lt"/>
                <a:ea typeface="+mn-ea"/>
                <a:cs typeface="+mn-cs"/>
              </a:rPr>
              <a:t>Thus, a portion of the name space assigned to an authoritative name server can be</a:t>
            </a:r>
          </a:p>
          <a:p>
            <a:r>
              <a:rPr lang="en-US" sz="1200" kern="1200" baseline="0" dirty="0" smtClean="0">
                <a:solidFill>
                  <a:schemeClr val="tx1"/>
                </a:solidFill>
                <a:latin typeface="+mn-lt"/>
                <a:ea typeface="+mn-ea"/>
                <a:cs typeface="+mn-cs"/>
              </a:rPr>
              <a:t>delegated to a subordinate name server in a way that corresponds to the structure</a:t>
            </a:r>
          </a:p>
          <a:p>
            <a:r>
              <a:rPr lang="en-US" sz="1200" kern="1200" baseline="0" dirty="0" smtClean="0">
                <a:solidFill>
                  <a:schemeClr val="tx1"/>
                </a:solidFill>
                <a:latin typeface="+mn-lt"/>
                <a:ea typeface="+mn-ea"/>
                <a:cs typeface="+mn-cs"/>
              </a:rPr>
              <a:t>of the domain name tree. For example, a name server corresponds to the domain</a:t>
            </a:r>
          </a:p>
          <a:p>
            <a:r>
              <a:rPr lang="en-US" sz="1200" kern="1200" baseline="0" dirty="0" err="1" smtClean="0">
                <a:solidFill>
                  <a:schemeClr val="tx1"/>
                </a:solidFill>
                <a:latin typeface="+mn-lt"/>
                <a:ea typeface="+mn-ea"/>
                <a:cs typeface="+mn-cs"/>
              </a:rPr>
              <a:t>ibm.com</a:t>
            </a:r>
            <a:r>
              <a:rPr lang="en-US" sz="1200" kern="1200" baseline="0" dirty="0" smtClean="0">
                <a:solidFill>
                  <a:schemeClr val="tx1"/>
                </a:solidFill>
                <a:latin typeface="+mn-lt"/>
                <a:ea typeface="+mn-ea"/>
                <a:cs typeface="+mn-cs"/>
              </a:rPr>
              <a:t>. A portion of that domain is defined by the name </a:t>
            </a:r>
            <a:r>
              <a:rPr lang="en-US" sz="1200" kern="1200" baseline="0" dirty="0" err="1" smtClean="0">
                <a:solidFill>
                  <a:schemeClr val="tx1"/>
                </a:solidFill>
                <a:latin typeface="+mn-lt"/>
                <a:ea typeface="+mn-ea"/>
                <a:cs typeface="+mn-cs"/>
              </a:rPr>
              <a:t>watson.ibm.com</a:t>
            </a:r>
            <a:r>
              <a:rPr lang="en-US" sz="1200" kern="1200" baseline="0" dirty="0" smtClean="0">
                <a:solidFill>
                  <a:schemeClr val="tx1"/>
                </a:solidFill>
                <a:latin typeface="+mn-lt"/>
                <a:ea typeface="+mn-ea"/>
                <a:cs typeface="+mn-cs"/>
              </a:rPr>
              <a:t>, which</a:t>
            </a:r>
          </a:p>
          <a:p>
            <a:r>
              <a:rPr lang="en-US" sz="1200" kern="1200" baseline="0" dirty="0" smtClean="0">
                <a:solidFill>
                  <a:schemeClr val="tx1"/>
                </a:solidFill>
                <a:latin typeface="+mn-lt"/>
                <a:ea typeface="+mn-ea"/>
                <a:cs typeface="+mn-cs"/>
              </a:rPr>
              <a:t>corresponds to the node </a:t>
            </a:r>
            <a:r>
              <a:rPr lang="en-US" sz="1200" kern="1200" baseline="0" dirty="0" err="1" smtClean="0">
                <a:solidFill>
                  <a:schemeClr val="tx1"/>
                </a:solidFill>
                <a:latin typeface="+mn-lt"/>
                <a:ea typeface="+mn-ea"/>
                <a:cs typeface="+mn-cs"/>
              </a:rPr>
              <a:t>watson.ibm.com</a:t>
            </a:r>
            <a:r>
              <a:rPr lang="en-US" sz="1200" kern="1200" baseline="0" dirty="0" smtClean="0">
                <a:solidFill>
                  <a:schemeClr val="tx1"/>
                </a:solidFill>
                <a:latin typeface="+mn-lt"/>
                <a:ea typeface="+mn-ea"/>
                <a:cs typeface="+mn-cs"/>
              </a:rPr>
              <a:t> and all of the branches and leaf nodes</a:t>
            </a:r>
          </a:p>
          <a:p>
            <a:r>
              <a:rPr lang="en-US" sz="1200" kern="1200" baseline="0" dirty="0" smtClean="0">
                <a:solidFill>
                  <a:schemeClr val="tx1"/>
                </a:solidFill>
                <a:latin typeface="+mn-lt"/>
                <a:ea typeface="+mn-ea"/>
                <a:cs typeface="+mn-cs"/>
              </a:rPr>
              <a:t>underneath the node </a:t>
            </a:r>
            <a:r>
              <a:rPr lang="en-US" sz="1200" kern="1200" baseline="0" dirty="0" err="1" smtClean="0">
                <a:solidFill>
                  <a:schemeClr val="tx1"/>
                </a:solidFill>
                <a:latin typeface="+mn-lt"/>
                <a:ea typeface="+mn-ea"/>
                <a:cs typeface="+mn-cs"/>
              </a:rPr>
              <a:t>watson.ibm.com</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the top of the server hierarchy are 13 root name servers  that share responsibility</a:t>
            </a:r>
          </a:p>
          <a:p>
            <a:r>
              <a:rPr lang="en-US" sz="1200" kern="1200" baseline="0" dirty="0" smtClean="0">
                <a:solidFill>
                  <a:schemeClr val="tx1"/>
                </a:solidFill>
                <a:latin typeface="+mn-lt"/>
                <a:ea typeface="+mn-ea"/>
                <a:cs typeface="+mn-cs"/>
              </a:rPr>
              <a:t>for the top-level zones (Table 24.6). This replication is to prevent the root</a:t>
            </a:r>
          </a:p>
          <a:p>
            <a:r>
              <a:rPr lang="en-US" sz="1200" kern="1200" baseline="0" dirty="0" smtClean="0">
                <a:solidFill>
                  <a:schemeClr val="tx1"/>
                </a:solidFill>
                <a:latin typeface="+mn-lt"/>
                <a:ea typeface="+mn-ea"/>
                <a:cs typeface="+mn-cs"/>
              </a:rPr>
              <a:t>server from becoming a bottleneck, and for reliability. Even so, each individual root</a:t>
            </a:r>
          </a:p>
          <a:p>
            <a:r>
              <a:rPr lang="en-US" sz="1200" kern="1200" baseline="0" dirty="0" smtClean="0">
                <a:solidFill>
                  <a:schemeClr val="tx1"/>
                </a:solidFill>
                <a:latin typeface="+mn-lt"/>
                <a:ea typeface="+mn-ea"/>
                <a:cs typeface="+mn-cs"/>
              </a:rPr>
              <a:t>server is quite busy. For example, the Internet Software Consortium reports that</a:t>
            </a:r>
          </a:p>
          <a:p>
            <a:r>
              <a:rPr lang="en-US" sz="1200" kern="1200" baseline="0" dirty="0" smtClean="0">
                <a:solidFill>
                  <a:schemeClr val="tx1"/>
                </a:solidFill>
                <a:latin typeface="+mn-lt"/>
                <a:ea typeface="+mn-ea"/>
                <a:cs typeface="+mn-cs"/>
              </a:rPr>
              <a:t>its server (F) answers almost 300 million DNS requests daily (</a:t>
            </a:r>
            <a:r>
              <a:rPr lang="en-US" sz="1200" kern="1200" baseline="0" dirty="0" err="1" smtClean="0">
                <a:solidFill>
                  <a:schemeClr val="tx1"/>
                </a:solidFill>
                <a:latin typeface="+mn-lt"/>
                <a:ea typeface="+mn-ea"/>
                <a:cs typeface="+mn-cs"/>
              </a:rPr>
              <a:t>www.isc.org</a:t>
            </a:r>
            <a:r>
              <a:rPr lang="en-US" sz="1200" kern="1200" baseline="0" dirty="0" smtClean="0">
                <a:solidFill>
                  <a:schemeClr val="tx1"/>
                </a:solidFill>
                <a:latin typeface="+mn-lt"/>
                <a:ea typeface="+mn-ea"/>
                <a:cs typeface="+mn-cs"/>
              </a:rPr>
              <a:t>/services/</a:t>
            </a:r>
          </a:p>
          <a:p>
            <a:r>
              <a:rPr lang="en-US" sz="1200" kern="1200" baseline="0" dirty="0" smtClean="0">
                <a:solidFill>
                  <a:schemeClr val="tx1"/>
                </a:solidFill>
                <a:latin typeface="+mn-lt"/>
                <a:ea typeface="+mn-ea"/>
                <a:cs typeface="+mn-cs"/>
              </a:rPr>
              <a:t>public/F-root-</a:t>
            </a:r>
            <a:r>
              <a:rPr lang="en-US" sz="1200" kern="1200" baseline="0" dirty="0" err="1" smtClean="0">
                <a:solidFill>
                  <a:schemeClr val="tx1"/>
                </a:solidFill>
                <a:latin typeface="+mn-lt"/>
                <a:ea typeface="+mn-ea"/>
                <a:cs typeface="+mn-cs"/>
              </a:rPr>
              <a:t>server.html</a:t>
            </a:r>
            <a:r>
              <a:rPr lang="en-US" sz="1200" kern="1200" baseline="0" dirty="0" smtClean="0">
                <a:solidFill>
                  <a:schemeClr val="tx1"/>
                </a:solidFill>
                <a:latin typeface="+mn-lt"/>
                <a:ea typeface="+mn-ea"/>
                <a:cs typeface="+mn-cs"/>
              </a:rPr>
              <a:t>). Note that some of the root servers exist as multiple servers</a:t>
            </a:r>
          </a:p>
          <a:p>
            <a:r>
              <a:rPr lang="en-US" sz="1200" kern="1200" baseline="0" dirty="0" smtClean="0">
                <a:solidFill>
                  <a:schemeClr val="tx1"/>
                </a:solidFill>
                <a:latin typeface="+mn-lt"/>
                <a:ea typeface="+mn-ea"/>
                <a:cs typeface="+mn-cs"/>
              </a:rPr>
              <a:t>that are geographically distributed. When there are multiple root servers with</a:t>
            </a:r>
          </a:p>
          <a:p>
            <a:r>
              <a:rPr lang="en-US" sz="1200" kern="1200" baseline="0" dirty="0" smtClean="0">
                <a:solidFill>
                  <a:schemeClr val="tx1"/>
                </a:solidFill>
                <a:latin typeface="+mn-lt"/>
                <a:ea typeface="+mn-ea"/>
                <a:cs typeface="+mn-cs"/>
              </a:rPr>
              <a:t>the same name, each has an identical copy of the database for that server and the</a:t>
            </a:r>
          </a:p>
          <a:p>
            <a:r>
              <a:rPr lang="en-US" sz="1200" kern="1200" baseline="0" dirty="0" smtClean="0">
                <a:solidFill>
                  <a:schemeClr val="tx1"/>
                </a:solidFill>
                <a:latin typeface="+mn-lt"/>
                <a:ea typeface="+mn-ea"/>
                <a:cs typeface="+mn-cs"/>
              </a:rPr>
              <a:t>same IP address. When a query is made to that root server, the IP routing protocol</a:t>
            </a:r>
          </a:p>
          <a:p>
            <a:r>
              <a:rPr lang="en-US" sz="1200" kern="1200" baseline="0" dirty="0" smtClean="0">
                <a:solidFill>
                  <a:schemeClr val="tx1"/>
                </a:solidFill>
                <a:latin typeface="+mn-lt"/>
                <a:ea typeface="+mn-ea"/>
                <a:cs typeface="+mn-cs"/>
              </a:rPr>
              <a:t>and algorithm directs the query to the most convenient server, which is generally</a:t>
            </a:r>
          </a:p>
          <a:p>
            <a:r>
              <a:rPr lang="en-US" sz="1200" kern="1200" baseline="0" dirty="0" smtClean="0">
                <a:solidFill>
                  <a:schemeClr val="tx1"/>
                </a:solidFill>
                <a:latin typeface="+mn-lt"/>
                <a:ea typeface="+mn-ea"/>
                <a:cs typeface="+mn-cs"/>
              </a:rPr>
              <a:t>the nearest server physically.</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As Figure 24.6 indicates, each query begins at a name resolver</a:t>
            </a:r>
          </a:p>
          <a:p>
            <a:r>
              <a:rPr lang="en-US" sz="1200" kern="1200" baseline="0" dirty="0" smtClean="0">
                <a:solidFill>
                  <a:schemeClr val="tx1"/>
                </a:solidFill>
                <a:latin typeface="+mn-lt"/>
                <a:ea typeface="+mn-ea"/>
                <a:cs typeface="+mn-cs"/>
              </a:rPr>
              <a:t>located in the user host system (e.g., </a:t>
            </a:r>
            <a:r>
              <a:rPr lang="en-US" sz="1200" kern="1200" baseline="0" dirty="0" err="1" smtClean="0">
                <a:solidFill>
                  <a:schemeClr val="tx1"/>
                </a:solidFill>
                <a:latin typeface="+mn-lt"/>
                <a:ea typeface="+mn-ea"/>
                <a:cs typeface="+mn-cs"/>
              </a:rPr>
              <a:t>gethostbyname</a:t>
            </a:r>
            <a:r>
              <a:rPr lang="en-US" sz="1200" kern="1200" baseline="0" dirty="0" smtClean="0">
                <a:solidFill>
                  <a:schemeClr val="tx1"/>
                </a:solidFill>
                <a:latin typeface="+mn-lt"/>
                <a:ea typeface="+mn-ea"/>
                <a:cs typeface="+mn-cs"/>
              </a:rPr>
              <a:t> in UNIX). Each resolver is configured</a:t>
            </a:r>
          </a:p>
          <a:p>
            <a:r>
              <a:rPr lang="en-US" sz="1200" kern="1200" baseline="0" dirty="0" smtClean="0">
                <a:solidFill>
                  <a:schemeClr val="tx1"/>
                </a:solidFill>
                <a:latin typeface="+mn-lt"/>
                <a:ea typeface="+mn-ea"/>
                <a:cs typeface="+mn-cs"/>
              </a:rPr>
              <a:t>to know the name and address of a local DNS name server. If the resolver does</a:t>
            </a:r>
          </a:p>
          <a:p>
            <a:r>
              <a:rPr lang="en-US" sz="1200" kern="1200" baseline="0" dirty="0" smtClean="0">
                <a:solidFill>
                  <a:schemeClr val="tx1"/>
                </a:solidFill>
                <a:latin typeface="+mn-lt"/>
                <a:ea typeface="+mn-ea"/>
                <a:cs typeface="+mn-cs"/>
              </a:rPr>
              <a:t> not have the requested name in its cache, it sends a DNS query to the local DNS server,</a:t>
            </a:r>
          </a:p>
          <a:p>
            <a:r>
              <a:rPr lang="en-US" sz="1200" kern="1200" baseline="0" dirty="0" smtClean="0">
                <a:solidFill>
                  <a:schemeClr val="tx1"/>
                </a:solidFill>
                <a:latin typeface="+mn-lt"/>
                <a:ea typeface="+mn-ea"/>
                <a:cs typeface="+mn-cs"/>
              </a:rPr>
              <a:t>which either returns an address immediately or does so after querying one or more</a:t>
            </a:r>
          </a:p>
          <a:p>
            <a:r>
              <a:rPr lang="en-US" sz="1200" kern="1200" baseline="0" dirty="0" smtClean="0">
                <a:solidFill>
                  <a:schemeClr val="tx1"/>
                </a:solidFill>
                <a:latin typeface="+mn-lt"/>
                <a:ea typeface="+mn-ea"/>
                <a:cs typeface="+mn-cs"/>
              </a:rPr>
              <a:t>other servers. Again, resolvers use UDP for single queries and TCP for group queries.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two methods by which queries are forwarded and results returned.</a:t>
            </a:r>
          </a:p>
          <a:p>
            <a:r>
              <a:rPr lang="en-US" sz="1200" kern="1200" baseline="0" dirty="0" smtClean="0">
                <a:solidFill>
                  <a:schemeClr val="tx1"/>
                </a:solidFill>
                <a:latin typeface="+mn-lt"/>
                <a:ea typeface="+mn-ea"/>
                <a:cs typeface="+mn-cs"/>
              </a:rPr>
              <a:t>Suppose a resolver issues a request to local name server (A). If A has the name/</a:t>
            </a:r>
          </a:p>
          <a:p>
            <a:r>
              <a:rPr lang="en-US" sz="1200" kern="1200" baseline="0" dirty="0" smtClean="0">
                <a:solidFill>
                  <a:schemeClr val="tx1"/>
                </a:solidFill>
                <a:latin typeface="+mn-lt"/>
                <a:ea typeface="+mn-ea"/>
                <a:cs typeface="+mn-cs"/>
              </a:rPr>
              <a:t>address in its local cache or local database, it can return the IP address to the</a:t>
            </a:r>
          </a:p>
          <a:p>
            <a:r>
              <a:rPr lang="en-US" sz="1200" kern="1200" baseline="0" dirty="0" smtClean="0">
                <a:solidFill>
                  <a:schemeClr val="tx1"/>
                </a:solidFill>
                <a:latin typeface="+mn-lt"/>
                <a:ea typeface="+mn-ea"/>
                <a:cs typeface="+mn-cs"/>
              </a:rPr>
              <a:t>resolver.  If not, then A can do either of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Query another name server for the desired result and then send the result</a:t>
            </a:r>
          </a:p>
          <a:p>
            <a:r>
              <a:rPr lang="en-US" sz="1200" kern="1200" baseline="0" dirty="0" smtClean="0">
                <a:solidFill>
                  <a:schemeClr val="tx1"/>
                </a:solidFill>
                <a:latin typeface="+mn-lt"/>
                <a:ea typeface="+mn-ea"/>
                <a:cs typeface="+mn-cs"/>
              </a:rPr>
              <a:t>back to A. This is known as a recursive technique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Return to A the address of the next server (C) to whom the request should be</a:t>
            </a:r>
          </a:p>
          <a:p>
            <a:r>
              <a:rPr lang="en-US" sz="1200" kern="1200" baseline="0" dirty="0" smtClean="0">
                <a:solidFill>
                  <a:schemeClr val="tx1"/>
                </a:solidFill>
                <a:latin typeface="+mn-lt"/>
                <a:ea typeface="+mn-ea"/>
                <a:cs typeface="+mn-cs"/>
              </a:rPr>
              <a:t>sent. A then sends out a new DNS request to C. This is known as the iterative</a:t>
            </a:r>
          </a:p>
          <a:p>
            <a:r>
              <a:rPr lang="en-US" sz="1200" kern="1200" baseline="0" dirty="0" smtClean="0">
                <a:solidFill>
                  <a:schemeClr val="tx1"/>
                </a:solidFill>
                <a:latin typeface="+mn-lt"/>
                <a:ea typeface="+mn-ea"/>
                <a:cs typeface="+mn-cs"/>
              </a:rPr>
              <a:t>technique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exchanges between name servers, either the iterative or recursive technique</a:t>
            </a:r>
          </a:p>
          <a:p>
            <a:r>
              <a:rPr lang="en-US" sz="1200" kern="1200" baseline="0" dirty="0" smtClean="0">
                <a:solidFill>
                  <a:schemeClr val="tx1"/>
                </a:solidFill>
                <a:latin typeface="+mn-lt"/>
                <a:ea typeface="+mn-ea"/>
                <a:cs typeface="+mn-cs"/>
              </a:rPr>
              <a:t>may be used. For requests sent by a name resolver, the recursive technique is used.</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DNS messages use a single format, shown in Figure 24.8. There</a:t>
            </a:r>
          </a:p>
          <a:p>
            <a:r>
              <a:rPr lang="en-US" sz="1200" kern="1200" baseline="0" dirty="0" smtClean="0">
                <a:solidFill>
                  <a:schemeClr val="tx1"/>
                </a:solidFill>
                <a:latin typeface="+mn-lt"/>
                <a:ea typeface="+mn-ea"/>
                <a:cs typeface="+mn-cs"/>
              </a:rPr>
              <a:t>are five possible sections to a DNS message: header, question, answer, authority,</a:t>
            </a:r>
          </a:p>
          <a:p>
            <a:r>
              <a:rPr lang="en-US" sz="1200" kern="1200" baseline="0" dirty="0" smtClean="0">
                <a:solidFill>
                  <a:schemeClr val="tx1"/>
                </a:solidFill>
                <a:latin typeface="+mn-lt"/>
                <a:ea typeface="+mn-ea"/>
                <a:cs typeface="+mn-cs"/>
              </a:rPr>
              <a:t>and additional records.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header section  is always present and consists of the 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Identifier:  Assigned by the program that generates any kind of query. The</a:t>
            </a:r>
          </a:p>
          <a:p>
            <a:r>
              <a:rPr lang="en-US" sz="1200" kern="1200" baseline="0" dirty="0" smtClean="0">
                <a:solidFill>
                  <a:schemeClr val="tx1"/>
                </a:solidFill>
                <a:latin typeface="+mn-lt"/>
                <a:ea typeface="+mn-ea"/>
                <a:cs typeface="+mn-cs"/>
              </a:rPr>
              <a:t>same identifier is used in any response, enabling the sender to match queries</a:t>
            </a:r>
          </a:p>
          <a:p>
            <a:r>
              <a:rPr lang="en-US" sz="1200" kern="1200" baseline="0" dirty="0" smtClean="0">
                <a:solidFill>
                  <a:schemeClr val="tx1"/>
                </a:solidFill>
                <a:latin typeface="+mn-lt"/>
                <a:ea typeface="+mn-ea"/>
                <a:cs typeface="+mn-cs"/>
              </a:rPr>
              <a:t>and responses.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Query Response:  Indicates whether this message is a query or response.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Opcode:  Indicates whether this is a standard query, an inverse query (address</a:t>
            </a:r>
          </a:p>
          <a:p>
            <a:r>
              <a:rPr lang="en-US" sz="1200" kern="1200" baseline="0" dirty="0" smtClean="0">
                <a:solidFill>
                  <a:schemeClr val="tx1"/>
                </a:solidFill>
                <a:latin typeface="+mn-lt"/>
                <a:ea typeface="+mn-ea"/>
                <a:cs typeface="+mn-cs"/>
              </a:rPr>
              <a:t>to name), or a server status request. This value is set by the originator and</a:t>
            </a:r>
          </a:p>
          <a:p>
            <a:r>
              <a:rPr lang="en-US" sz="1200" kern="1200" baseline="0" dirty="0" smtClean="0">
                <a:solidFill>
                  <a:schemeClr val="tx1"/>
                </a:solidFill>
                <a:latin typeface="+mn-lt"/>
                <a:ea typeface="+mn-ea"/>
                <a:cs typeface="+mn-cs"/>
              </a:rPr>
              <a:t>copied into the response.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Authoritative Answer:  Valid in a response and indicates whether the responding</a:t>
            </a:r>
          </a:p>
          <a:p>
            <a:r>
              <a:rPr lang="en-US" sz="1200" kern="1200" baseline="0" dirty="0" smtClean="0">
                <a:solidFill>
                  <a:schemeClr val="tx1"/>
                </a:solidFill>
                <a:latin typeface="+mn-lt"/>
                <a:ea typeface="+mn-ea"/>
                <a:cs typeface="+mn-cs"/>
              </a:rPr>
              <a:t>name server is an authority for the domain name in question.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Truncated:  Indicates whether the response message was truncated due to</a:t>
            </a:r>
          </a:p>
          <a:p>
            <a:r>
              <a:rPr lang="en-US" sz="1200" kern="1200" baseline="0" dirty="0" smtClean="0">
                <a:solidFill>
                  <a:schemeClr val="tx1"/>
                </a:solidFill>
                <a:latin typeface="+mn-lt"/>
                <a:ea typeface="+mn-ea"/>
                <a:cs typeface="+mn-cs"/>
              </a:rPr>
              <a:t>length greater than permitted on the transmission channel. If so, the requestor</a:t>
            </a:r>
          </a:p>
          <a:p>
            <a:r>
              <a:rPr lang="en-US" sz="1200" kern="1200" baseline="0" dirty="0" smtClean="0">
                <a:solidFill>
                  <a:schemeClr val="tx1"/>
                </a:solidFill>
                <a:latin typeface="+mn-lt"/>
                <a:ea typeface="+mn-ea"/>
                <a:cs typeface="+mn-cs"/>
              </a:rPr>
              <a:t>will use a TCP connection to resend the query.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Recursion Desired:  If set, directs the server to pursue the query recursively.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Recursion Available:  Set or cleared in a response to denote whether recursive</a:t>
            </a:r>
          </a:p>
          <a:p>
            <a:r>
              <a:rPr lang="en-US" sz="1200" kern="1200" baseline="0" dirty="0" smtClean="0">
                <a:solidFill>
                  <a:schemeClr val="tx1"/>
                </a:solidFill>
                <a:latin typeface="+mn-lt"/>
                <a:ea typeface="+mn-ea"/>
                <a:cs typeface="+mn-cs"/>
              </a:rPr>
              <a:t>query support is available in the name server.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Response Code:  Possible values are: no error, format error (server unable</a:t>
            </a:r>
          </a:p>
          <a:p>
            <a:r>
              <a:rPr lang="en-US" sz="1200" kern="1200" baseline="0" dirty="0" smtClean="0">
                <a:solidFill>
                  <a:schemeClr val="tx1"/>
                </a:solidFill>
                <a:latin typeface="+mn-lt"/>
                <a:ea typeface="+mn-ea"/>
                <a:cs typeface="+mn-cs"/>
              </a:rPr>
              <a:t>to interpret query), server failure, name error (domain name does not exist),</a:t>
            </a:r>
          </a:p>
          <a:p>
            <a:r>
              <a:rPr lang="en-US" sz="1200" kern="1200" baseline="0" dirty="0" smtClean="0">
                <a:solidFill>
                  <a:schemeClr val="tx1"/>
                </a:solidFill>
                <a:latin typeface="+mn-lt"/>
                <a:ea typeface="+mn-ea"/>
                <a:cs typeface="+mn-cs"/>
              </a:rPr>
              <a:t>not implemented (this kind of query not supported), and refused (for policy</a:t>
            </a:r>
          </a:p>
          <a:p>
            <a:r>
              <a:rPr lang="en-US" sz="1200" kern="1200" baseline="0" dirty="0" smtClean="0">
                <a:solidFill>
                  <a:schemeClr val="tx1"/>
                </a:solidFill>
                <a:latin typeface="+mn-lt"/>
                <a:ea typeface="+mn-ea"/>
                <a:cs typeface="+mn-cs"/>
              </a:rPr>
              <a:t>reasons).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QDcount</a:t>
            </a:r>
            <a:r>
              <a:rPr lang="en-US" sz="1200" kern="1200" baseline="0" dirty="0" smtClean="0">
                <a:solidFill>
                  <a:schemeClr val="tx1"/>
                </a:solidFill>
                <a:latin typeface="+mn-lt"/>
                <a:ea typeface="+mn-ea"/>
                <a:cs typeface="+mn-cs"/>
              </a:rPr>
              <a:t>:  Number of entries in question section (zero or more).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ANcount</a:t>
            </a:r>
            <a:r>
              <a:rPr lang="en-US" sz="1200" kern="1200" baseline="0" dirty="0" smtClean="0">
                <a:solidFill>
                  <a:schemeClr val="tx1"/>
                </a:solidFill>
                <a:latin typeface="+mn-lt"/>
                <a:ea typeface="+mn-ea"/>
                <a:cs typeface="+mn-cs"/>
              </a:rPr>
              <a:t>:  Number of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in answer section (zero or more).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NScount</a:t>
            </a:r>
            <a:r>
              <a:rPr lang="en-US" sz="1200" kern="1200" baseline="0" dirty="0" smtClean="0">
                <a:solidFill>
                  <a:schemeClr val="tx1"/>
                </a:solidFill>
                <a:latin typeface="+mn-lt"/>
                <a:ea typeface="+mn-ea"/>
                <a:cs typeface="+mn-cs"/>
              </a:rPr>
              <a:t>:  Number of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in authority section (zero or more).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ARcount</a:t>
            </a:r>
            <a:r>
              <a:rPr lang="en-US" sz="1200" kern="1200" baseline="0" dirty="0" smtClean="0">
                <a:solidFill>
                  <a:schemeClr val="tx1"/>
                </a:solidFill>
                <a:latin typeface="+mn-lt"/>
                <a:ea typeface="+mn-ea"/>
                <a:cs typeface="+mn-cs"/>
              </a:rPr>
              <a:t>:  Number of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in additional records section (zero or more).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question section  contains the queries for the name server. If present, it</a:t>
            </a:r>
          </a:p>
          <a:p>
            <a:r>
              <a:rPr lang="en-US" sz="1200" kern="1200" baseline="0" dirty="0" smtClean="0">
                <a:solidFill>
                  <a:schemeClr val="tx1"/>
                </a:solidFill>
                <a:latin typeface="+mn-lt"/>
                <a:ea typeface="+mn-ea"/>
                <a:cs typeface="+mn-cs"/>
              </a:rPr>
              <a:t>typically contains only one entry. Each entry contains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Domain Name:  A domain name represented as a sequence of labels, where</a:t>
            </a:r>
          </a:p>
          <a:p>
            <a:r>
              <a:rPr lang="en-US" sz="1200" kern="1200" baseline="0" dirty="0" smtClean="0">
                <a:solidFill>
                  <a:schemeClr val="tx1"/>
                </a:solidFill>
                <a:latin typeface="+mn-lt"/>
                <a:ea typeface="+mn-ea"/>
                <a:cs typeface="+mn-cs"/>
              </a:rPr>
              <a:t>each label consists of a length octet followed by that number of octets. The</a:t>
            </a:r>
          </a:p>
          <a:p>
            <a:r>
              <a:rPr lang="en-US" sz="1200" kern="1200" baseline="0" dirty="0" smtClean="0">
                <a:solidFill>
                  <a:schemeClr val="tx1"/>
                </a:solidFill>
                <a:latin typeface="+mn-lt"/>
                <a:ea typeface="+mn-ea"/>
                <a:cs typeface="+mn-cs"/>
              </a:rPr>
              <a:t>domain name terminates with the zero-length octet for the null label of</a:t>
            </a:r>
          </a:p>
          <a:p>
            <a:r>
              <a:rPr lang="en-US" sz="1200" kern="1200" baseline="0" dirty="0" smtClean="0">
                <a:solidFill>
                  <a:schemeClr val="tx1"/>
                </a:solidFill>
                <a:latin typeface="+mn-lt"/>
                <a:ea typeface="+mn-ea"/>
                <a:cs typeface="+mn-cs"/>
              </a:rPr>
              <a:t>the root.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Query Type:  Indicates type of query. The values for this field include all values</a:t>
            </a:r>
          </a:p>
          <a:p>
            <a:r>
              <a:rPr lang="en-US" sz="1200" kern="1200" baseline="0" dirty="0" smtClean="0">
                <a:solidFill>
                  <a:schemeClr val="tx1"/>
                </a:solidFill>
                <a:latin typeface="+mn-lt"/>
                <a:ea typeface="+mn-ea"/>
                <a:cs typeface="+mn-cs"/>
              </a:rPr>
              <a:t>valid for the Type field in the RR format (Figure 24.5), together with some</a:t>
            </a:r>
          </a:p>
          <a:p>
            <a:r>
              <a:rPr lang="en-US" sz="1200" kern="1200" baseline="0" dirty="0" smtClean="0">
                <a:solidFill>
                  <a:schemeClr val="tx1"/>
                </a:solidFill>
                <a:latin typeface="+mn-lt"/>
                <a:ea typeface="+mn-ea"/>
                <a:cs typeface="+mn-cs"/>
              </a:rPr>
              <a:t>more general codes that match more than one type of RR.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Query Class:  Specifies the class of query, typically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answer section  contains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that answer the question; the authority</a:t>
            </a:r>
          </a:p>
          <a:p>
            <a:r>
              <a:rPr lang="en-US" sz="1200" kern="1200" baseline="0" dirty="0" smtClean="0">
                <a:solidFill>
                  <a:schemeClr val="tx1"/>
                </a:solidFill>
                <a:latin typeface="+mn-lt"/>
                <a:ea typeface="+mn-ea"/>
                <a:cs typeface="+mn-cs"/>
              </a:rPr>
              <a:t>section contains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that point toward an authoritative name server; the additional</a:t>
            </a:r>
          </a:p>
          <a:p>
            <a:r>
              <a:rPr lang="en-US" sz="1200" kern="1200" baseline="0" dirty="0" smtClean="0">
                <a:solidFill>
                  <a:schemeClr val="tx1"/>
                </a:solidFill>
                <a:latin typeface="+mn-lt"/>
                <a:ea typeface="+mn-ea"/>
                <a:cs typeface="+mn-cs"/>
              </a:rPr>
              <a:t>records section  contains </a:t>
            </a:r>
            <a:r>
              <a:rPr lang="en-US" sz="1200" kern="1200" baseline="0" dirty="0" err="1" smtClean="0">
                <a:solidFill>
                  <a:schemeClr val="tx1"/>
                </a:solidFill>
                <a:latin typeface="+mn-lt"/>
                <a:ea typeface="+mn-ea"/>
                <a:cs typeface="+mn-cs"/>
              </a:rPr>
              <a:t>RRs</a:t>
            </a:r>
            <a:r>
              <a:rPr lang="en-US" sz="1200" kern="1200" baseline="0" dirty="0" smtClean="0">
                <a:solidFill>
                  <a:schemeClr val="tx1"/>
                </a:solidFill>
                <a:latin typeface="+mn-lt"/>
                <a:ea typeface="+mn-ea"/>
                <a:cs typeface="+mn-cs"/>
              </a:rPr>
              <a:t> that relate to the query but are not strictly answers for</a:t>
            </a:r>
          </a:p>
          <a:p>
            <a:r>
              <a:rPr lang="en-US" sz="1200" kern="1200" baseline="0" dirty="0" smtClean="0">
                <a:solidFill>
                  <a:schemeClr val="tx1"/>
                </a:solidFill>
                <a:latin typeface="+mn-lt"/>
                <a:ea typeface="+mn-ea"/>
                <a:cs typeface="+mn-cs"/>
              </a:rPr>
              <a:t>the question.</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Hypertext Transfer Protocol is the foundation protocol of the World Wide</a:t>
            </a:r>
          </a:p>
          <a:p>
            <a:r>
              <a:rPr lang="en-US" sz="1200" kern="1200" baseline="0" dirty="0" smtClean="0">
                <a:solidFill>
                  <a:schemeClr val="tx1"/>
                </a:solidFill>
                <a:latin typeface="+mn-lt"/>
                <a:ea typeface="+mn-ea"/>
                <a:cs typeface="+mn-cs"/>
              </a:rPr>
              <a:t>Web and can be used in any client/server application involving hypertext. The name</a:t>
            </a:r>
          </a:p>
          <a:p>
            <a:r>
              <a:rPr lang="en-US" sz="1200" kern="1200" baseline="0" dirty="0" smtClean="0">
                <a:solidFill>
                  <a:schemeClr val="tx1"/>
                </a:solidFill>
                <a:latin typeface="+mn-lt"/>
                <a:ea typeface="+mn-ea"/>
                <a:cs typeface="+mn-cs"/>
              </a:rPr>
              <a:t>is somewhat misleading in that HTTP is not a protocol for transferring hypertext;</a:t>
            </a:r>
          </a:p>
          <a:p>
            <a:r>
              <a:rPr lang="en-US" sz="1200" kern="1200" baseline="0" dirty="0" smtClean="0">
                <a:solidFill>
                  <a:schemeClr val="tx1"/>
                </a:solidFill>
                <a:latin typeface="+mn-lt"/>
                <a:ea typeface="+mn-ea"/>
                <a:cs typeface="+mn-cs"/>
              </a:rPr>
              <a:t>rather it is a protocol for transmitting information with the efficiency necessary for</a:t>
            </a:r>
          </a:p>
          <a:p>
            <a:r>
              <a:rPr lang="en-US" sz="1200" kern="1200" baseline="0" dirty="0" smtClean="0">
                <a:solidFill>
                  <a:schemeClr val="tx1"/>
                </a:solidFill>
                <a:latin typeface="+mn-lt"/>
                <a:ea typeface="+mn-ea"/>
                <a:cs typeface="+mn-cs"/>
              </a:rPr>
              <a:t>making hypertext jumps. The data transferred by the protocol can be plaintext,</a:t>
            </a:r>
          </a:p>
          <a:p>
            <a:r>
              <a:rPr lang="en-US" sz="1200" kern="1200" baseline="0" dirty="0" smtClean="0">
                <a:solidFill>
                  <a:schemeClr val="tx1"/>
                </a:solidFill>
                <a:latin typeface="+mn-lt"/>
                <a:ea typeface="+mn-ea"/>
                <a:cs typeface="+mn-cs"/>
              </a:rPr>
              <a:t>Hypertext, audio, images, or any Internet-accessible information.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begin with an overview of HTTP concepts and operation and then look at</a:t>
            </a:r>
          </a:p>
          <a:p>
            <a:r>
              <a:rPr lang="en-US" sz="1200" kern="1200" baseline="0" dirty="0" smtClean="0">
                <a:solidFill>
                  <a:schemeClr val="tx1"/>
                </a:solidFill>
                <a:latin typeface="+mn-lt"/>
                <a:ea typeface="+mn-ea"/>
                <a:cs typeface="+mn-cs"/>
              </a:rPr>
              <a:t>some of the details, basing our discussion on the most recent version to be put on</a:t>
            </a:r>
          </a:p>
          <a:p>
            <a:r>
              <a:rPr lang="en-US" sz="1200" kern="1200" baseline="0" dirty="0" smtClean="0">
                <a:solidFill>
                  <a:schemeClr val="tx1"/>
                </a:solidFill>
                <a:latin typeface="+mn-lt"/>
                <a:ea typeface="+mn-ea"/>
                <a:cs typeface="+mn-cs"/>
              </a:rPr>
              <a:t>the Internet standards track, HTTP 1.1 (RFC 2616). A number of important terms</a:t>
            </a:r>
          </a:p>
          <a:p>
            <a:r>
              <a:rPr lang="en-US" sz="1200" kern="1200" baseline="0" dirty="0" smtClean="0">
                <a:solidFill>
                  <a:schemeClr val="tx1"/>
                </a:solidFill>
                <a:latin typeface="+mn-lt"/>
                <a:ea typeface="+mn-ea"/>
                <a:cs typeface="+mn-cs"/>
              </a:rPr>
              <a:t>defined in the HTTP specification are summarized in Table 24.7; these will be introduced</a:t>
            </a:r>
          </a:p>
          <a:p>
            <a:r>
              <a:rPr lang="en-US" sz="1200" kern="1200" baseline="0" dirty="0" smtClean="0">
                <a:solidFill>
                  <a:schemeClr val="tx1"/>
                </a:solidFill>
                <a:latin typeface="+mn-lt"/>
                <a:ea typeface="+mn-ea"/>
                <a:cs typeface="+mn-cs"/>
              </a:rPr>
              <a:t>as the discussion proceeds.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HTTP is a transaction-oriented client/server protocol. The most typical use of </a:t>
            </a:r>
          </a:p>
          <a:p>
            <a:r>
              <a:rPr lang="en-US" sz="1200" kern="1200" baseline="0" dirty="0" smtClean="0">
                <a:solidFill>
                  <a:schemeClr val="tx1"/>
                </a:solidFill>
                <a:latin typeface="+mn-lt"/>
                <a:ea typeface="+mn-ea"/>
                <a:cs typeface="+mn-cs"/>
              </a:rPr>
              <a:t>HTTP is between a Web browser and a Web server. To provide reliability, HTTP</a:t>
            </a:r>
          </a:p>
          <a:p>
            <a:r>
              <a:rPr lang="en-US" sz="1200" kern="1200" baseline="0" dirty="0" smtClean="0">
                <a:solidFill>
                  <a:schemeClr val="tx1"/>
                </a:solidFill>
                <a:latin typeface="+mn-lt"/>
                <a:ea typeface="+mn-ea"/>
                <a:cs typeface="+mn-cs"/>
              </a:rPr>
              <a:t>makes use of TCP. Nevertheless, HTTP is a stateless protocol : Each transaction</a:t>
            </a:r>
          </a:p>
          <a:p>
            <a:r>
              <a:rPr lang="en-US" sz="1200" kern="1200" baseline="0" dirty="0" smtClean="0">
                <a:solidFill>
                  <a:schemeClr val="tx1"/>
                </a:solidFill>
                <a:latin typeface="+mn-lt"/>
                <a:ea typeface="+mn-ea"/>
                <a:cs typeface="+mn-cs"/>
              </a:rPr>
              <a:t>is treated independently. Accordingly, a typical implementation will create a new</a:t>
            </a:r>
          </a:p>
          <a:p>
            <a:r>
              <a:rPr lang="en-US" sz="1200" kern="1200" baseline="0" dirty="0" smtClean="0">
                <a:solidFill>
                  <a:schemeClr val="tx1"/>
                </a:solidFill>
                <a:latin typeface="+mn-lt"/>
                <a:ea typeface="+mn-ea"/>
                <a:cs typeface="+mn-cs"/>
              </a:rPr>
              <a:t>TCP connection the connection as soon as the transaction completes, although the specification</a:t>
            </a:r>
          </a:p>
          <a:p>
            <a:r>
              <a:rPr lang="en-US" sz="1200" kern="1200" baseline="0" dirty="0" smtClean="0">
                <a:solidFill>
                  <a:schemeClr val="tx1"/>
                </a:solidFill>
                <a:latin typeface="+mn-lt"/>
                <a:ea typeface="+mn-ea"/>
                <a:cs typeface="+mn-cs"/>
              </a:rPr>
              <a:t> does not dictate this one-to-one relationship between transaction and connection</a:t>
            </a:r>
          </a:p>
          <a:p>
            <a:r>
              <a:rPr lang="en-US" sz="1200" kern="1200" baseline="0" dirty="0" smtClean="0">
                <a:solidFill>
                  <a:schemeClr val="tx1"/>
                </a:solidFill>
                <a:latin typeface="+mn-lt"/>
                <a:ea typeface="+mn-ea"/>
                <a:cs typeface="+mn-cs"/>
              </a:rPr>
              <a:t>lifetimes.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stateless nature of HTTP is well suited to its typical application. A normal</a:t>
            </a:r>
          </a:p>
          <a:p>
            <a:r>
              <a:rPr lang="en-US" sz="1200" kern="1200" baseline="0" dirty="0" smtClean="0">
                <a:solidFill>
                  <a:schemeClr val="tx1"/>
                </a:solidFill>
                <a:latin typeface="+mn-lt"/>
                <a:ea typeface="+mn-ea"/>
                <a:cs typeface="+mn-cs"/>
              </a:rPr>
              <a:t>session of a user with a Web browser involves retrieving a sequence of Web pages</a:t>
            </a:r>
          </a:p>
          <a:p>
            <a:r>
              <a:rPr lang="en-US" sz="1200" kern="1200" baseline="0" dirty="0" smtClean="0">
                <a:solidFill>
                  <a:schemeClr val="tx1"/>
                </a:solidFill>
                <a:latin typeface="+mn-lt"/>
                <a:ea typeface="+mn-ea"/>
                <a:cs typeface="+mn-cs"/>
              </a:rPr>
              <a:t>and documents. The sequence is, ideally, performed rapidly, and the locations of the</a:t>
            </a:r>
          </a:p>
          <a:p>
            <a:r>
              <a:rPr lang="en-US" sz="1200" kern="1200" baseline="0" dirty="0" smtClean="0">
                <a:solidFill>
                  <a:schemeClr val="tx1"/>
                </a:solidFill>
                <a:latin typeface="+mn-lt"/>
                <a:ea typeface="+mn-ea"/>
                <a:cs typeface="+mn-cs"/>
              </a:rPr>
              <a:t>various pages and documents may be a number of widely distributed servers.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important feature of HTTP is that it is flexible in the formats that</a:t>
            </a:r>
          </a:p>
          <a:p>
            <a:r>
              <a:rPr lang="en-US" sz="1200" kern="1200" baseline="0" dirty="0" smtClean="0">
                <a:solidFill>
                  <a:schemeClr val="tx1"/>
                </a:solidFill>
                <a:latin typeface="+mn-lt"/>
                <a:ea typeface="+mn-ea"/>
                <a:cs typeface="+mn-cs"/>
              </a:rPr>
              <a:t>it can handle. When a client issues a request to a server, it may include a prioritized</a:t>
            </a:r>
          </a:p>
          <a:p>
            <a:r>
              <a:rPr lang="en-US" sz="1200" kern="1200" baseline="0" dirty="0" smtClean="0">
                <a:solidFill>
                  <a:schemeClr val="tx1"/>
                </a:solidFill>
                <a:latin typeface="+mn-lt"/>
                <a:ea typeface="+mn-ea"/>
                <a:cs typeface="+mn-cs"/>
              </a:rPr>
              <a:t>list of formats that it can handle, and the server replies with the appropriate</a:t>
            </a:r>
          </a:p>
          <a:p>
            <a:r>
              <a:rPr lang="en-US" sz="1200" kern="1200" baseline="0" dirty="0" smtClean="0">
                <a:solidFill>
                  <a:schemeClr val="tx1"/>
                </a:solidFill>
                <a:latin typeface="+mn-lt"/>
                <a:ea typeface="+mn-ea"/>
                <a:cs typeface="+mn-cs"/>
              </a:rPr>
              <a:t>format.  For example, a Lynx browser cannot handle images, so a Web server need</a:t>
            </a:r>
          </a:p>
          <a:p>
            <a:r>
              <a:rPr lang="en-US" sz="1200" kern="1200" baseline="0" dirty="0" smtClean="0">
                <a:solidFill>
                  <a:schemeClr val="tx1"/>
                </a:solidFill>
                <a:latin typeface="+mn-lt"/>
                <a:ea typeface="+mn-ea"/>
                <a:cs typeface="+mn-cs"/>
              </a:rPr>
              <a:t>not transmit any images on Web pages. This arrangement prevents the transmission</a:t>
            </a:r>
          </a:p>
          <a:p>
            <a:r>
              <a:rPr lang="en-US" sz="1200" kern="1200" baseline="0" dirty="0" smtClean="0">
                <a:solidFill>
                  <a:schemeClr val="tx1"/>
                </a:solidFill>
                <a:latin typeface="+mn-lt"/>
                <a:ea typeface="+mn-ea"/>
                <a:cs typeface="+mn-cs"/>
              </a:rPr>
              <a:t>of unnecessary information and provides the basis for extending the set of formats</a:t>
            </a:r>
          </a:p>
          <a:p>
            <a:r>
              <a:rPr lang="en-US" sz="1200" kern="1200" baseline="0" dirty="0" smtClean="0">
                <a:solidFill>
                  <a:schemeClr val="tx1"/>
                </a:solidFill>
                <a:latin typeface="+mn-lt"/>
                <a:ea typeface="+mn-ea"/>
                <a:cs typeface="+mn-cs"/>
              </a:rPr>
              <a:t>with new standardized and proprietary specifications.</a:t>
            </a:r>
          </a:p>
          <a:p>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Figure 24.9 illustrates three examples of HTTP operation. The simplest case is</a:t>
            </a:r>
          </a:p>
          <a:p>
            <a:r>
              <a:rPr lang="en-US" sz="1200" kern="1200" baseline="0" dirty="0" smtClean="0">
                <a:solidFill>
                  <a:schemeClr val="tx1"/>
                </a:solidFill>
                <a:latin typeface="+mn-lt"/>
                <a:ea typeface="+mn-ea"/>
                <a:cs typeface="+mn-cs"/>
              </a:rPr>
              <a:t>one in which a user agent establishes a direct connection with an origin server. The</a:t>
            </a:r>
          </a:p>
          <a:p>
            <a:r>
              <a:rPr lang="en-US" sz="1200" kern="1200" baseline="0" dirty="0" smtClean="0">
                <a:solidFill>
                  <a:schemeClr val="tx1"/>
                </a:solidFill>
                <a:latin typeface="+mn-lt"/>
                <a:ea typeface="+mn-ea"/>
                <a:cs typeface="+mn-cs"/>
              </a:rPr>
              <a:t>user agent  is the client that initiates the request, such as a Web browser being run on</a:t>
            </a:r>
          </a:p>
          <a:p>
            <a:r>
              <a:rPr lang="en-US" sz="1200" kern="1200" baseline="0" dirty="0" smtClean="0">
                <a:solidFill>
                  <a:schemeClr val="tx1"/>
                </a:solidFill>
                <a:latin typeface="+mn-lt"/>
                <a:ea typeface="+mn-ea"/>
                <a:cs typeface="+mn-cs"/>
              </a:rPr>
              <a:t>behalf of an end user. The origin server  is the server on which a resource of interest</a:t>
            </a:r>
          </a:p>
          <a:p>
            <a:r>
              <a:rPr lang="en-US" sz="1200" kern="1200" baseline="0" dirty="0" smtClean="0">
                <a:solidFill>
                  <a:schemeClr val="tx1"/>
                </a:solidFill>
                <a:latin typeface="+mn-lt"/>
                <a:ea typeface="+mn-ea"/>
                <a:cs typeface="+mn-cs"/>
              </a:rPr>
              <a:t>resides; an example is a Web server at which a desired Web home page resides.</a:t>
            </a:r>
          </a:p>
          <a:p>
            <a:r>
              <a:rPr lang="en-US" sz="1200" kern="1200" baseline="0" dirty="0" smtClean="0">
                <a:solidFill>
                  <a:schemeClr val="tx1"/>
                </a:solidFill>
                <a:latin typeface="+mn-lt"/>
                <a:ea typeface="+mn-ea"/>
                <a:cs typeface="+mn-cs"/>
              </a:rPr>
              <a:t>For this case, the client opens a TCP connection that is end-to-end between the client</a:t>
            </a:r>
          </a:p>
          <a:p>
            <a:r>
              <a:rPr lang="en-US" sz="1200" kern="1200" baseline="0" dirty="0" smtClean="0">
                <a:solidFill>
                  <a:schemeClr val="tx1"/>
                </a:solidFill>
                <a:latin typeface="+mn-lt"/>
                <a:ea typeface="+mn-ea"/>
                <a:cs typeface="+mn-cs"/>
              </a:rPr>
              <a:t>and the server. The client then issues an HTTP request. The request consists of a</a:t>
            </a:r>
          </a:p>
          <a:p>
            <a:r>
              <a:rPr lang="en-US" sz="1200" kern="1200" baseline="0" dirty="0" smtClean="0">
                <a:solidFill>
                  <a:schemeClr val="tx1"/>
                </a:solidFill>
                <a:latin typeface="+mn-lt"/>
                <a:ea typeface="+mn-ea"/>
                <a:cs typeface="+mn-cs"/>
              </a:rPr>
              <a:t>specific command, referred to as a method, an address [referred to as a uniform</a:t>
            </a:r>
          </a:p>
          <a:p>
            <a:r>
              <a:rPr lang="en-US" sz="1200" kern="1200" baseline="0" dirty="0" smtClean="0">
                <a:solidFill>
                  <a:schemeClr val="tx1"/>
                </a:solidFill>
                <a:latin typeface="+mn-lt"/>
                <a:ea typeface="+mn-ea"/>
                <a:cs typeface="+mn-cs"/>
              </a:rPr>
              <a:t>resource locator (URL)],  and a MIME-like message containing request parameters,</a:t>
            </a:r>
          </a:p>
          <a:p>
            <a:r>
              <a:rPr lang="en-US" sz="1200" kern="1200" baseline="0" dirty="0" smtClean="0">
                <a:solidFill>
                  <a:schemeClr val="tx1"/>
                </a:solidFill>
                <a:latin typeface="+mn-lt"/>
                <a:ea typeface="+mn-ea"/>
                <a:cs typeface="+mn-cs"/>
              </a:rPr>
              <a:t>information about the client, and perhaps some additional content information.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server receives the request, it attempts to perform the requested</a:t>
            </a:r>
          </a:p>
          <a:p>
            <a:r>
              <a:rPr lang="en-US" sz="1200" kern="1200" baseline="0" dirty="0" smtClean="0">
                <a:solidFill>
                  <a:schemeClr val="tx1"/>
                </a:solidFill>
                <a:latin typeface="+mn-lt"/>
                <a:ea typeface="+mn-ea"/>
                <a:cs typeface="+mn-cs"/>
              </a:rPr>
              <a:t>action and then returns an HTTP response. The response includes status information,</a:t>
            </a:r>
          </a:p>
          <a:p>
            <a:r>
              <a:rPr lang="en-US" sz="1200" kern="1200" baseline="0" dirty="0" smtClean="0">
                <a:solidFill>
                  <a:schemeClr val="tx1"/>
                </a:solidFill>
                <a:latin typeface="+mn-lt"/>
                <a:ea typeface="+mn-ea"/>
                <a:cs typeface="+mn-cs"/>
              </a:rPr>
              <a:t>a success/error code, and a MIME-like message containing information about</a:t>
            </a:r>
          </a:p>
          <a:p>
            <a:r>
              <a:rPr lang="en-US" sz="1200" kern="1200" baseline="0" dirty="0" smtClean="0">
                <a:solidFill>
                  <a:schemeClr val="tx1"/>
                </a:solidFill>
                <a:latin typeface="+mn-lt"/>
                <a:ea typeface="+mn-ea"/>
                <a:cs typeface="+mn-cs"/>
              </a:rPr>
              <a:t>the server, information about the response itself, and possible body content. The</a:t>
            </a:r>
          </a:p>
          <a:p>
            <a:r>
              <a:rPr lang="en-US" sz="1200" kern="1200" baseline="0" dirty="0" smtClean="0">
                <a:solidFill>
                  <a:schemeClr val="tx1"/>
                </a:solidFill>
                <a:latin typeface="+mn-lt"/>
                <a:ea typeface="+mn-ea"/>
                <a:cs typeface="+mn-cs"/>
              </a:rPr>
              <a:t>TCP connection is then closed.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middle part of Figure 24.9 shows a case in which there is not an end-to-end</a:t>
            </a:r>
          </a:p>
          <a:p>
            <a:r>
              <a:rPr lang="en-US" sz="1200" kern="1200" baseline="0" dirty="0" smtClean="0">
                <a:solidFill>
                  <a:schemeClr val="tx1"/>
                </a:solidFill>
                <a:latin typeface="+mn-lt"/>
                <a:ea typeface="+mn-ea"/>
                <a:cs typeface="+mn-cs"/>
              </a:rPr>
              <a:t>TCP connection between the user agent and the origin server. Instead, there are</a:t>
            </a:r>
          </a:p>
          <a:p>
            <a:r>
              <a:rPr lang="en-US" sz="1200" kern="1200" baseline="0" dirty="0" smtClean="0">
                <a:solidFill>
                  <a:schemeClr val="tx1"/>
                </a:solidFill>
                <a:latin typeface="+mn-lt"/>
                <a:ea typeface="+mn-ea"/>
                <a:cs typeface="+mn-cs"/>
              </a:rPr>
              <a:t>one or more intermediate systems with TCP connections between logically adjacent</a:t>
            </a:r>
          </a:p>
          <a:p>
            <a:r>
              <a:rPr lang="en-US" sz="1200" kern="1200" baseline="0" dirty="0" smtClean="0">
                <a:solidFill>
                  <a:schemeClr val="tx1"/>
                </a:solidFill>
                <a:latin typeface="+mn-lt"/>
                <a:ea typeface="+mn-ea"/>
                <a:cs typeface="+mn-cs"/>
              </a:rPr>
              <a:t>systems. Each intermediate system acts as a relay, so that a request initiated by the</a:t>
            </a:r>
          </a:p>
          <a:p>
            <a:r>
              <a:rPr lang="en-US" sz="1200" kern="1200" baseline="0" dirty="0" smtClean="0">
                <a:solidFill>
                  <a:schemeClr val="tx1"/>
                </a:solidFill>
                <a:latin typeface="+mn-lt"/>
                <a:ea typeface="+mn-ea"/>
                <a:cs typeface="+mn-cs"/>
              </a:rPr>
              <a:t>client is relayed through the intermediate systems to the server, and the response</a:t>
            </a:r>
          </a:p>
          <a:p>
            <a:r>
              <a:rPr lang="en-US" sz="1200" kern="1200" baseline="0" dirty="0" smtClean="0">
                <a:solidFill>
                  <a:schemeClr val="tx1"/>
                </a:solidFill>
                <a:latin typeface="+mn-lt"/>
                <a:ea typeface="+mn-ea"/>
                <a:cs typeface="+mn-cs"/>
              </a:rPr>
              <a:t>from the server is relayed back to the client.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Three forms of intermediate system are defined in the HTTP specification:</a:t>
            </a:r>
          </a:p>
          <a:p>
            <a:r>
              <a:rPr lang="en-US" sz="1200" kern="1200" baseline="0" dirty="0" smtClean="0">
                <a:solidFill>
                  <a:schemeClr val="tx1"/>
                </a:solidFill>
                <a:latin typeface="+mn-lt"/>
                <a:ea typeface="+mn-ea"/>
                <a:cs typeface="+mn-cs"/>
              </a:rPr>
              <a:t>proxy, gateway, and tunnel, all of which are illustrated in Figure 24.10.</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proxy acts on behalf of other clients and presents requests from other</a:t>
            </a:r>
          </a:p>
          <a:p>
            <a:r>
              <a:rPr lang="en-US" sz="1200" kern="1200" baseline="0" dirty="0" smtClean="0">
                <a:solidFill>
                  <a:schemeClr val="tx1"/>
                </a:solidFill>
                <a:latin typeface="+mn-lt"/>
                <a:ea typeface="+mn-ea"/>
                <a:cs typeface="+mn-cs"/>
              </a:rPr>
              <a:t>clients to a server. The proxy acts as a server in interacting with a client and as a client</a:t>
            </a:r>
          </a:p>
          <a:p>
            <a:r>
              <a:rPr lang="en-US" sz="1200" kern="1200" baseline="0" dirty="0" smtClean="0">
                <a:solidFill>
                  <a:schemeClr val="tx1"/>
                </a:solidFill>
                <a:latin typeface="+mn-lt"/>
                <a:ea typeface="+mn-ea"/>
                <a:cs typeface="+mn-cs"/>
              </a:rPr>
              <a:t>in interacting with a server. There are two scenarios that call for the use of a proxy: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Security intermediary:  The client and server may be separated by a security</a:t>
            </a:r>
          </a:p>
          <a:p>
            <a:r>
              <a:rPr lang="en-US" sz="1200" kern="1200" baseline="0" dirty="0" smtClean="0">
                <a:solidFill>
                  <a:schemeClr val="tx1"/>
                </a:solidFill>
                <a:latin typeface="+mn-lt"/>
                <a:ea typeface="+mn-ea"/>
                <a:cs typeface="+mn-cs"/>
              </a:rPr>
              <a:t>intermediary such as a firewall, with the proxy on the client side of the firewall.</a:t>
            </a:r>
          </a:p>
          <a:p>
            <a:r>
              <a:rPr lang="en-US" sz="1200" kern="1200" baseline="0" dirty="0" smtClean="0">
                <a:solidFill>
                  <a:schemeClr val="tx1"/>
                </a:solidFill>
                <a:latin typeface="+mn-lt"/>
                <a:ea typeface="+mn-ea"/>
                <a:cs typeface="+mn-cs"/>
              </a:rPr>
              <a:t>Typically, the client is part of a network secured by a firewall and the</a:t>
            </a:r>
          </a:p>
          <a:p>
            <a:r>
              <a:rPr lang="en-US" sz="1200" kern="1200" baseline="0" dirty="0" smtClean="0">
                <a:solidFill>
                  <a:schemeClr val="tx1"/>
                </a:solidFill>
                <a:latin typeface="+mn-lt"/>
                <a:ea typeface="+mn-ea"/>
                <a:cs typeface="+mn-cs"/>
              </a:rPr>
              <a:t>server is external to the secured network. In this case, the server must authenticate</a:t>
            </a:r>
          </a:p>
          <a:p>
            <a:r>
              <a:rPr lang="en-US" sz="1200" kern="1200" baseline="0" dirty="0" smtClean="0">
                <a:solidFill>
                  <a:schemeClr val="tx1"/>
                </a:solidFill>
                <a:latin typeface="+mn-lt"/>
                <a:ea typeface="+mn-ea"/>
                <a:cs typeface="+mn-cs"/>
              </a:rPr>
              <a:t>itself to the firewall to set up a connection with the proxy. The proxy</a:t>
            </a:r>
          </a:p>
          <a:p>
            <a:r>
              <a:rPr lang="en-US" sz="1200" kern="1200" baseline="0" dirty="0" smtClean="0">
                <a:solidFill>
                  <a:schemeClr val="tx1"/>
                </a:solidFill>
                <a:latin typeface="+mn-lt"/>
                <a:ea typeface="+mn-ea"/>
                <a:cs typeface="+mn-cs"/>
              </a:rPr>
              <a:t>accepts responses after they have passed through the firewall.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Different versions of HTTP:  If the client and server are running different versions</a:t>
            </a:r>
          </a:p>
          <a:p>
            <a:r>
              <a:rPr lang="en-US" sz="1200" kern="1200" baseline="0" dirty="0" smtClean="0">
                <a:solidFill>
                  <a:schemeClr val="tx1"/>
                </a:solidFill>
                <a:latin typeface="+mn-lt"/>
                <a:ea typeface="+mn-ea"/>
                <a:cs typeface="+mn-cs"/>
              </a:rPr>
              <a:t>of HTTP, then the proxy can implement both versions and perform the</a:t>
            </a:r>
          </a:p>
          <a:p>
            <a:r>
              <a:rPr lang="en-US" sz="1200" kern="1200" baseline="0" dirty="0" smtClean="0">
                <a:solidFill>
                  <a:schemeClr val="tx1"/>
                </a:solidFill>
                <a:latin typeface="+mn-lt"/>
                <a:ea typeface="+mn-ea"/>
                <a:cs typeface="+mn-cs"/>
              </a:rPr>
              <a:t>required mapping.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summary, a proxy is a forwarding agent, receiving a request for a URL</a:t>
            </a:r>
          </a:p>
          <a:p>
            <a:r>
              <a:rPr lang="en-US" sz="1200" kern="1200" baseline="0" dirty="0" smtClean="0">
                <a:solidFill>
                  <a:schemeClr val="tx1"/>
                </a:solidFill>
                <a:latin typeface="+mn-lt"/>
                <a:ea typeface="+mn-ea"/>
                <a:cs typeface="+mn-cs"/>
              </a:rPr>
              <a:t>object, modifying the request, and forwarding the request toward the server identified</a:t>
            </a:r>
          </a:p>
          <a:p>
            <a:r>
              <a:rPr lang="en-US" sz="1200" kern="1200" baseline="0" dirty="0" smtClean="0">
                <a:solidFill>
                  <a:schemeClr val="tx1"/>
                </a:solidFill>
                <a:latin typeface="+mn-lt"/>
                <a:ea typeface="+mn-ea"/>
                <a:cs typeface="+mn-cs"/>
              </a:rPr>
              <a:t>in the URL.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 gateway is a server that appears to the client as if it were an origin</a:t>
            </a:r>
          </a:p>
          <a:p>
            <a:r>
              <a:rPr lang="en-US" sz="1200" kern="1200" baseline="0" dirty="0" smtClean="0">
                <a:solidFill>
                  <a:schemeClr val="tx1"/>
                </a:solidFill>
                <a:latin typeface="+mn-lt"/>
                <a:ea typeface="+mn-ea"/>
                <a:cs typeface="+mn-cs"/>
              </a:rPr>
              <a:t>server. It acts on behalf of other servers that may not be able to communicate</a:t>
            </a:r>
          </a:p>
          <a:p>
            <a:r>
              <a:rPr lang="en-US" sz="1200" kern="1200" baseline="0" dirty="0" smtClean="0">
                <a:solidFill>
                  <a:schemeClr val="tx1"/>
                </a:solidFill>
                <a:latin typeface="+mn-lt"/>
                <a:ea typeface="+mn-ea"/>
                <a:cs typeface="+mn-cs"/>
              </a:rPr>
              <a:t>directly with a client. There are two scenarios in which gateways can be used.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Security intermediary:  The client and server may be separated by a security</a:t>
            </a:r>
          </a:p>
          <a:p>
            <a:r>
              <a:rPr lang="en-US" sz="1200" kern="1200" baseline="0" dirty="0" smtClean="0">
                <a:solidFill>
                  <a:schemeClr val="tx1"/>
                </a:solidFill>
                <a:latin typeface="+mn-lt"/>
                <a:ea typeface="+mn-ea"/>
                <a:cs typeface="+mn-cs"/>
              </a:rPr>
              <a:t>intermediary such as a firewall, with the gateway on the server side of the firewall.</a:t>
            </a:r>
          </a:p>
          <a:p>
            <a:r>
              <a:rPr lang="en-US" sz="1200" kern="1200" baseline="0" dirty="0" smtClean="0">
                <a:solidFill>
                  <a:schemeClr val="tx1"/>
                </a:solidFill>
                <a:latin typeface="+mn-lt"/>
                <a:ea typeface="+mn-ea"/>
                <a:cs typeface="+mn-cs"/>
              </a:rPr>
              <a:t>Typically, the server is connected to a network protected by a firewall,</a:t>
            </a:r>
          </a:p>
          <a:p>
            <a:r>
              <a:rPr lang="en-US" sz="1200" kern="1200" baseline="0" dirty="0" smtClean="0">
                <a:solidFill>
                  <a:schemeClr val="tx1"/>
                </a:solidFill>
                <a:latin typeface="+mn-lt"/>
                <a:ea typeface="+mn-ea"/>
                <a:cs typeface="+mn-cs"/>
              </a:rPr>
              <a:t>with the client external to the network. In this case the client must authenticate</a:t>
            </a:r>
          </a:p>
          <a:p>
            <a:r>
              <a:rPr lang="en-US" sz="1200" kern="1200" baseline="0" dirty="0" smtClean="0">
                <a:solidFill>
                  <a:schemeClr val="tx1"/>
                </a:solidFill>
                <a:latin typeface="+mn-lt"/>
                <a:ea typeface="+mn-ea"/>
                <a:cs typeface="+mn-cs"/>
              </a:rPr>
              <a:t>itself to the gateway, which can then pass the request on to the server.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Non-HTTP server: Web browsers have built-in capability to contact servers</a:t>
            </a:r>
          </a:p>
          <a:p>
            <a:r>
              <a:rPr lang="en-US" sz="1200" kern="1200" baseline="0" dirty="0" smtClean="0">
                <a:solidFill>
                  <a:schemeClr val="tx1"/>
                </a:solidFill>
                <a:latin typeface="+mn-lt"/>
                <a:ea typeface="+mn-ea"/>
                <a:cs typeface="+mn-cs"/>
              </a:rPr>
              <a:t>for protocols other than HTTP, such as FTP and Gopher servers. This capability</a:t>
            </a:r>
          </a:p>
          <a:p>
            <a:r>
              <a:rPr lang="en-US" sz="1200" kern="1200" baseline="0" dirty="0" smtClean="0">
                <a:solidFill>
                  <a:schemeClr val="tx1"/>
                </a:solidFill>
                <a:latin typeface="+mn-lt"/>
                <a:ea typeface="+mn-ea"/>
                <a:cs typeface="+mn-cs"/>
              </a:rPr>
              <a:t>can also be provided by a gateway. The client makes an HTTP request to a</a:t>
            </a:r>
          </a:p>
          <a:p>
            <a:r>
              <a:rPr lang="en-US" sz="1200" kern="1200" baseline="0" dirty="0" smtClean="0">
                <a:solidFill>
                  <a:schemeClr val="tx1"/>
                </a:solidFill>
                <a:latin typeface="+mn-lt"/>
                <a:ea typeface="+mn-ea"/>
                <a:cs typeface="+mn-cs"/>
              </a:rPr>
              <a:t>gateway server. The gateway server then contacts the relevant FTP or Gopher</a:t>
            </a:r>
          </a:p>
          <a:p>
            <a:r>
              <a:rPr lang="en-US" sz="1200" kern="1200" baseline="0" dirty="0" smtClean="0">
                <a:solidFill>
                  <a:schemeClr val="tx1"/>
                </a:solidFill>
                <a:latin typeface="+mn-lt"/>
                <a:ea typeface="+mn-ea"/>
                <a:cs typeface="+mn-cs"/>
              </a:rPr>
              <a:t>server to obtain the desired result. This result is then converted into a form</a:t>
            </a:r>
          </a:p>
          <a:p>
            <a:r>
              <a:rPr lang="en-US" sz="1200" kern="1200" baseline="0" dirty="0" smtClean="0">
                <a:solidFill>
                  <a:schemeClr val="tx1"/>
                </a:solidFill>
                <a:latin typeface="+mn-lt"/>
                <a:ea typeface="+mn-ea"/>
                <a:cs typeface="+mn-cs"/>
              </a:rPr>
              <a:t>suitable for HTTP and transmitted back to the client.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Electronic mail is a facility that allows users at workstations and terminals to compose</a:t>
            </a:r>
          </a:p>
          <a:p>
            <a:r>
              <a:rPr lang="en-US" sz="1200" kern="1200" baseline="0" dirty="0" smtClean="0">
                <a:solidFill>
                  <a:schemeClr val="tx1"/>
                </a:solidFill>
                <a:latin typeface="+mn-lt"/>
                <a:ea typeface="+mn-ea"/>
                <a:cs typeface="+mn-cs"/>
              </a:rPr>
              <a:t>and exchange messages. The messages need never exist on paper unless the</a:t>
            </a:r>
          </a:p>
          <a:p>
            <a:r>
              <a:rPr lang="en-US" sz="1200" kern="1200" baseline="0" dirty="0" smtClean="0">
                <a:solidFill>
                  <a:schemeClr val="tx1"/>
                </a:solidFill>
                <a:latin typeface="+mn-lt"/>
                <a:ea typeface="+mn-ea"/>
                <a:cs typeface="+mn-cs"/>
              </a:rPr>
              <a:t>user (sender or recipient) desires a paper copy of the message. Some e-mail systems</a:t>
            </a:r>
          </a:p>
          <a:p>
            <a:r>
              <a:rPr lang="en-US" sz="1200" kern="1200" baseline="0" dirty="0" smtClean="0">
                <a:solidFill>
                  <a:schemeClr val="tx1"/>
                </a:solidFill>
                <a:latin typeface="+mn-lt"/>
                <a:ea typeface="+mn-ea"/>
                <a:cs typeface="+mn-cs"/>
              </a:rPr>
              <a:t>only serve users on a single computer; others provide service across a network of</a:t>
            </a:r>
          </a:p>
          <a:p>
            <a:r>
              <a:rPr lang="en-US" sz="1200" kern="1200" baseline="0" dirty="0" smtClean="0">
                <a:solidFill>
                  <a:schemeClr val="tx1"/>
                </a:solidFill>
                <a:latin typeface="+mn-lt"/>
                <a:ea typeface="+mn-ea"/>
                <a:cs typeface="+mn-cs"/>
              </a:rPr>
              <a:t>computers.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section, we look at the standard Internet mail architecture and then</a:t>
            </a:r>
          </a:p>
          <a:p>
            <a:r>
              <a:rPr lang="en-US" sz="1200" kern="1200" baseline="0" dirty="0" smtClean="0">
                <a:solidFill>
                  <a:schemeClr val="tx1"/>
                </a:solidFill>
                <a:latin typeface="+mn-lt"/>
                <a:ea typeface="+mn-ea"/>
                <a:cs typeface="+mn-cs"/>
              </a:rPr>
              <a:t>examine the key protocols to support e-mail applications.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Unlike the proxy and the gateway, the tunnel performs no operations on</a:t>
            </a:r>
          </a:p>
          <a:p>
            <a:r>
              <a:rPr lang="en-US" sz="1200" kern="1200" baseline="0" dirty="0" smtClean="0">
                <a:solidFill>
                  <a:schemeClr val="tx1"/>
                </a:solidFill>
                <a:latin typeface="+mn-lt"/>
                <a:ea typeface="+mn-ea"/>
                <a:cs typeface="+mn-cs"/>
              </a:rPr>
              <a:t>HTTP requests and responses. Instead, a tunnel is simply a relay point between two</a:t>
            </a:r>
          </a:p>
          <a:p>
            <a:r>
              <a:rPr lang="en-US" sz="1200" kern="1200" baseline="0" dirty="0" smtClean="0">
                <a:solidFill>
                  <a:schemeClr val="tx1"/>
                </a:solidFill>
                <a:latin typeface="+mn-lt"/>
                <a:ea typeface="+mn-ea"/>
                <a:cs typeface="+mn-cs"/>
              </a:rPr>
              <a:t>TCP connections, and the HTTP messages are passed unchanged as if there were</a:t>
            </a:r>
          </a:p>
          <a:p>
            <a:r>
              <a:rPr lang="en-US" sz="1200" kern="1200" baseline="0" dirty="0" smtClean="0">
                <a:solidFill>
                  <a:schemeClr val="tx1"/>
                </a:solidFill>
                <a:latin typeface="+mn-lt"/>
                <a:ea typeface="+mn-ea"/>
                <a:cs typeface="+mn-cs"/>
              </a:rPr>
              <a:t>a single HTTP connection between user agent and origin server. Tunnels are used</a:t>
            </a:r>
          </a:p>
          <a:p>
            <a:r>
              <a:rPr lang="en-US" sz="1200" kern="1200" baseline="0" dirty="0" smtClean="0">
                <a:solidFill>
                  <a:schemeClr val="tx1"/>
                </a:solidFill>
                <a:latin typeface="+mn-lt"/>
                <a:ea typeface="+mn-ea"/>
                <a:cs typeface="+mn-cs"/>
              </a:rPr>
              <a:t>when there must be an intermediary system between client and server but it is not</a:t>
            </a:r>
          </a:p>
          <a:p>
            <a:r>
              <a:rPr lang="en-US" sz="1200" kern="1200" baseline="0" dirty="0" smtClean="0">
                <a:solidFill>
                  <a:schemeClr val="tx1"/>
                </a:solidFill>
                <a:latin typeface="+mn-lt"/>
                <a:ea typeface="+mn-ea"/>
                <a:cs typeface="+mn-cs"/>
              </a:rPr>
              <a:t>necessary for that system to understand the contents of messages. An example is a</a:t>
            </a:r>
          </a:p>
          <a:p>
            <a:r>
              <a:rPr lang="en-US" sz="1200" kern="1200" baseline="0" dirty="0" smtClean="0">
                <a:solidFill>
                  <a:schemeClr val="tx1"/>
                </a:solidFill>
                <a:latin typeface="+mn-lt"/>
                <a:ea typeface="+mn-ea"/>
                <a:cs typeface="+mn-cs"/>
              </a:rPr>
              <a:t>firewall in which a client or server external to a protected network can establish an</a:t>
            </a:r>
          </a:p>
          <a:p>
            <a:r>
              <a:rPr lang="en-US" sz="1200" kern="1200" baseline="0" dirty="0" smtClean="0">
                <a:solidFill>
                  <a:schemeClr val="tx1"/>
                </a:solidFill>
                <a:latin typeface="+mn-lt"/>
                <a:ea typeface="+mn-ea"/>
                <a:cs typeface="+mn-cs"/>
              </a:rPr>
              <a:t>authenticated connection and then maintain that connection for purposes of HTTP</a:t>
            </a:r>
          </a:p>
          <a:p>
            <a:r>
              <a:rPr lang="en-US" sz="1200" kern="1200" baseline="0" dirty="0" smtClean="0">
                <a:solidFill>
                  <a:schemeClr val="tx1"/>
                </a:solidFill>
                <a:latin typeface="+mn-lt"/>
                <a:ea typeface="+mn-ea"/>
                <a:cs typeface="+mn-cs"/>
              </a:rPr>
              <a:t>transactions.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Returning to Figure 24.9, the lowest portion of the figure shows an example</a:t>
            </a:r>
          </a:p>
          <a:p>
            <a:r>
              <a:rPr lang="en-US" sz="1200" kern="1200" baseline="0" dirty="0" smtClean="0">
                <a:solidFill>
                  <a:schemeClr val="tx1"/>
                </a:solidFill>
                <a:latin typeface="+mn-lt"/>
                <a:ea typeface="+mn-ea"/>
                <a:cs typeface="+mn-cs"/>
              </a:rPr>
              <a:t>of a cache. A cache is a facility that may store previous requests and responses for</a:t>
            </a:r>
          </a:p>
          <a:p>
            <a:r>
              <a:rPr lang="en-US" sz="1200" kern="1200" baseline="0" dirty="0" smtClean="0">
                <a:solidFill>
                  <a:schemeClr val="tx1"/>
                </a:solidFill>
                <a:latin typeface="+mn-lt"/>
                <a:ea typeface="+mn-ea"/>
                <a:cs typeface="+mn-cs"/>
              </a:rPr>
              <a:t>handling new requests. If a new request arrives that is the same as a stored request,</a:t>
            </a:r>
          </a:p>
          <a:p>
            <a:r>
              <a:rPr lang="en-US" sz="1200" kern="1200" baseline="0" dirty="0" smtClean="0">
                <a:solidFill>
                  <a:schemeClr val="tx1"/>
                </a:solidFill>
                <a:latin typeface="+mn-lt"/>
                <a:ea typeface="+mn-ea"/>
                <a:cs typeface="+mn-cs"/>
              </a:rPr>
              <a:t>then the cache can supply the stored response rather than accessing the resource</a:t>
            </a:r>
          </a:p>
          <a:p>
            <a:r>
              <a:rPr lang="en-US" sz="1200" kern="1200" baseline="0" dirty="0" smtClean="0">
                <a:solidFill>
                  <a:schemeClr val="tx1"/>
                </a:solidFill>
                <a:latin typeface="+mn-lt"/>
                <a:ea typeface="+mn-ea"/>
                <a:cs typeface="+mn-cs"/>
              </a:rPr>
              <a:t>indicated in the URL. The cache can operate on a client or server or on an intermediate</a:t>
            </a:r>
          </a:p>
          <a:p>
            <a:r>
              <a:rPr lang="en-US" sz="1200" kern="1200" baseline="0" dirty="0" smtClean="0">
                <a:solidFill>
                  <a:schemeClr val="tx1"/>
                </a:solidFill>
                <a:latin typeface="+mn-lt"/>
                <a:ea typeface="+mn-ea"/>
                <a:cs typeface="+mn-cs"/>
              </a:rPr>
              <a:t>system other than a tunnel. In the figure, intermediary B has cached a request/</a:t>
            </a:r>
          </a:p>
          <a:p>
            <a:r>
              <a:rPr lang="en-US" sz="1200" kern="1200" baseline="0" dirty="0" smtClean="0">
                <a:solidFill>
                  <a:schemeClr val="tx1"/>
                </a:solidFill>
                <a:latin typeface="+mn-lt"/>
                <a:ea typeface="+mn-ea"/>
                <a:cs typeface="+mn-cs"/>
              </a:rPr>
              <a:t>response transaction, so that a corresponding new request from the client need not</a:t>
            </a:r>
          </a:p>
          <a:p>
            <a:r>
              <a:rPr lang="en-US" sz="1200" kern="1200" baseline="0" dirty="0" smtClean="0">
                <a:solidFill>
                  <a:schemeClr val="tx1"/>
                </a:solidFill>
                <a:latin typeface="+mn-lt"/>
                <a:ea typeface="+mn-ea"/>
                <a:cs typeface="+mn-cs"/>
              </a:rPr>
              <a:t>travel the entire chain to the origin server, but is handled by 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 all transactions can be cached, and a client or server can dictate that a</a:t>
            </a:r>
          </a:p>
          <a:p>
            <a:r>
              <a:rPr lang="en-US" sz="1200" kern="1200" baseline="0" dirty="0" smtClean="0">
                <a:solidFill>
                  <a:schemeClr val="tx1"/>
                </a:solidFill>
                <a:latin typeface="+mn-lt"/>
                <a:ea typeface="+mn-ea"/>
                <a:cs typeface="+mn-cs"/>
              </a:rPr>
              <a:t>certain transaction may be cached only for a given time limit.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best way to describe the functionality of HTTP is to describe the individual</a:t>
            </a:r>
          </a:p>
          <a:p>
            <a:r>
              <a:rPr lang="en-US" sz="1200" kern="1200" baseline="0" dirty="0" smtClean="0">
                <a:solidFill>
                  <a:schemeClr val="tx1"/>
                </a:solidFill>
                <a:latin typeface="+mn-lt"/>
                <a:ea typeface="+mn-ea"/>
                <a:cs typeface="+mn-cs"/>
              </a:rPr>
              <a:t>elements of the HTTP message. HTTP consists of two types of messages: requests</a:t>
            </a:r>
          </a:p>
          <a:p>
            <a:r>
              <a:rPr lang="en-US" sz="1200" kern="1200" baseline="0" dirty="0" smtClean="0">
                <a:solidFill>
                  <a:schemeClr val="tx1"/>
                </a:solidFill>
                <a:latin typeface="+mn-lt"/>
                <a:ea typeface="+mn-ea"/>
                <a:cs typeface="+mn-cs"/>
              </a:rPr>
              <a:t>from clients to servers and responses from servers to clients. Figure 24.11 provides</a:t>
            </a:r>
          </a:p>
          <a:p>
            <a:r>
              <a:rPr lang="en-US" sz="1200" kern="1200" baseline="0" dirty="0" smtClean="0">
                <a:solidFill>
                  <a:schemeClr val="tx1"/>
                </a:solidFill>
                <a:latin typeface="+mn-lt"/>
                <a:ea typeface="+mn-ea"/>
                <a:cs typeface="+mn-cs"/>
              </a:rPr>
              <a:t>an example.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dirty="0" smtClean="0">
                <a:solidFill>
                  <a:schemeClr val="tx1"/>
                </a:solidFill>
                <a:latin typeface="+mn-lt"/>
                <a:ea typeface="+mn-ea"/>
                <a:cs typeface="+mn-cs"/>
              </a:rPr>
              <a:t>Table 24.8  Augmented BNF Notation Used in</a:t>
            </a:r>
          </a:p>
          <a:p>
            <a:r>
              <a:rPr lang="en-US" sz="1200" b="0" kern="1200" dirty="0" smtClean="0">
                <a:solidFill>
                  <a:schemeClr val="tx1"/>
                </a:solidFill>
                <a:latin typeface="+mn-lt"/>
                <a:ea typeface="+mn-ea"/>
                <a:cs typeface="+mn-cs"/>
              </a:rPr>
              <a:t>URL and HTTP Specifications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Simple-Request and Simple-Response messages were defined in</a:t>
            </a:r>
          </a:p>
          <a:p>
            <a:r>
              <a:rPr lang="en-US" sz="1200" kern="1200" baseline="0" dirty="0" smtClean="0">
                <a:solidFill>
                  <a:schemeClr val="tx1"/>
                </a:solidFill>
                <a:latin typeface="+mn-lt"/>
                <a:ea typeface="+mn-ea"/>
                <a:cs typeface="+mn-cs"/>
              </a:rPr>
              <a:t>HTTP/0.9. The request is a simple GET command with the requested URL; the</a:t>
            </a:r>
          </a:p>
          <a:p>
            <a:r>
              <a:rPr lang="en-US" sz="1200" kern="1200" baseline="0" dirty="0" smtClean="0">
                <a:solidFill>
                  <a:schemeClr val="tx1"/>
                </a:solidFill>
                <a:latin typeface="+mn-lt"/>
                <a:ea typeface="+mn-ea"/>
                <a:cs typeface="+mn-cs"/>
              </a:rPr>
              <a:t>response is simply a block containing the information identified in the URL. In</a:t>
            </a:r>
          </a:p>
          <a:p>
            <a:r>
              <a:rPr lang="en-US" sz="1200" kern="1200" baseline="0" dirty="0" smtClean="0">
                <a:solidFill>
                  <a:schemeClr val="tx1"/>
                </a:solidFill>
                <a:latin typeface="+mn-lt"/>
                <a:ea typeface="+mn-ea"/>
                <a:cs typeface="+mn-cs"/>
              </a:rPr>
              <a:t>HTTP/1.1, the use of these simple forms is discouraged because it prevents the client</a:t>
            </a:r>
          </a:p>
          <a:p>
            <a:r>
              <a:rPr lang="en-US" sz="1200" kern="1200" baseline="0" dirty="0" smtClean="0">
                <a:solidFill>
                  <a:schemeClr val="tx1"/>
                </a:solidFill>
                <a:latin typeface="+mn-lt"/>
                <a:ea typeface="+mn-ea"/>
                <a:cs typeface="+mn-cs"/>
              </a:rPr>
              <a:t>from using content negotiation and the server from identifying the media type</a:t>
            </a:r>
          </a:p>
          <a:p>
            <a:r>
              <a:rPr lang="en-US" sz="1200" kern="1200" baseline="0" dirty="0" smtClean="0">
                <a:solidFill>
                  <a:schemeClr val="tx1"/>
                </a:solidFill>
                <a:latin typeface="+mn-lt"/>
                <a:ea typeface="+mn-ea"/>
                <a:cs typeface="+mn-cs"/>
              </a:rPr>
              <a:t>of the returned entity.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All of the HTTP headers consist of a sequence of fields following the same</a:t>
            </a:r>
          </a:p>
          <a:p>
            <a:r>
              <a:rPr lang="en-US" sz="1200" kern="1200" baseline="0" dirty="0" smtClean="0">
                <a:solidFill>
                  <a:schemeClr val="tx1"/>
                </a:solidFill>
                <a:latin typeface="+mn-lt"/>
                <a:ea typeface="+mn-ea"/>
                <a:cs typeface="+mn-cs"/>
              </a:rPr>
              <a:t>generic format as RFC 822 (described in Section 24.1). Each field begins on a new</a:t>
            </a:r>
          </a:p>
          <a:p>
            <a:r>
              <a:rPr lang="en-US" sz="1200" kern="1200" baseline="0" dirty="0" smtClean="0">
                <a:solidFill>
                  <a:schemeClr val="tx1"/>
                </a:solidFill>
                <a:latin typeface="+mn-lt"/>
                <a:ea typeface="+mn-ea"/>
                <a:cs typeface="+mn-cs"/>
              </a:rPr>
              <a:t>line and consists of the field name followed by a colon and the field value.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full request uses the 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Request-Line:  Indicates the requested action, the resource on which the action</a:t>
            </a:r>
          </a:p>
          <a:p>
            <a:r>
              <a:rPr lang="en-US" sz="1200" kern="1200" baseline="0" dirty="0" smtClean="0">
                <a:solidFill>
                  <a:schemeClr val="tx1"/>
                </a:solidFill>
                <a:latin typeface="+mn-lt"/>
                <a:ea typeface="+mn-ea"/>
                <a:cs typeface="+mn-cs"/>
              </a:rPr>
              <a:t>is to be performed, and the version of HTTP used in this message.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General-Headers: Contains fields that are applicable to the request message</a:t>
            </a:r>
          </a:p>
          <a:p>
            <a:r>
              <a:rPr lang="en-US" sz="1200" kern="1200" baseline="0" dirty="0" smtClean="0">
                <a:solidFill>
                  <a:schemeClr val="tx1"/>
                </a:solidFill>
                <a:latin typeface="+mn-lt"/>
                <a:ea typeface="+mn-ea"/>
                <a:cs typeface="+mn-cs"/>
              </a:rPr>
              <a:t>but that do not apply to the entity being transferred.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Request-Headers: Contains information about the request and the client. For</a:t>
            </a:r>
          </a:p>
          <a:p>
            <a:r>
              <a:rPr lang="en-US" sz="1200" kern="1200" baseline="0" dirty="0" smtClean="0">
                <a:solidFill>
                  <a:schemeClr val="tx1"/>
                </a:solidFill>
                <a:latin typeface="+mn-lt"/>
                <a:ea typeface="+mn-ea"/>
                <a:cs typeface="+mn-cs"/>
              </a:rPr>
              <a:t>example, a request may be conditional, specifying under what conditions the</a:t>
            </a:r>
          </a:p>
          <a:p>
            <a:r>
              <a:rPr lang="en-US" sz="1200" kern="1200" baseline="0" dirty="0" smtClean="0">
                <a:solidFill>
                  <a:schemeClr val="tx1"/>
                </a:solidFill>
                <a:latin typeface="+mn-lt"/>
                <a:ea typeface="+mn-ea"/>
                <a:cs typeface="+mn-cs"/>
              </a:rPr>
              <a:t>requested action is to be determined. A field in this header may also indicate</a:t>
            </a:r>
          </a:p>
          <a:p>
            <a:r>
              <a:rPr lang="en-US" sz="1200" kern="1200" baseline="0" dirty="0" smtClean="0">
                <a:solidFill>
                  <a:schemeClr val="tx1"/>
                </a:solidFill>
                <a:latin typeface="+mn-lt"/>
                <a:ea typeface="+mn-ea"/>
                <a:cs typeface="+mn-cs"/>
              </a:rPr>
              <a:t>which formats and encodings the client is able to handle.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Entity-Header: Contains information about the resource identified by the</a:t>
            </a:r>
          </a:p>
          <a:p>
            <a:r>
              <a:rPr lang="en-US" sz="1200" kern="1200" baseline="0" dirty="0" smtClean="0">
                <a:solidFill>
                  <a:schemeClr val="tx1"/>
                </a:solidFill>
                <a:latin typeface="+mn-lt"/>
                <a:ea typeface="+mn-ea"/>
                <a:cs typeface="+mn-cs"/>
              </a:rPr>
              <a:t>request and information about the entity body, if any.</a:t>
            </a:r>
          </a:p>
          <a:p>
            <a:endParaRPr/>
          </a:p>
          <a:p>
            <a:r>
              <a:rPr lang="en-US" sz="1200" kern="1200" baseline="0" dirty="0" smtClean="0">
                <a:solidFill>
                  <a:schemeClr val="tx1"/>
                </a:solidFill>
                <a:latin typeface="+mn-lt"/>
                <a:ea typeface="+mn-ea"/>
                <a:cs typeface="+mn-cs"/>
              </a:rPr>
              <a:t>• Entity-Body: The body of the message.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response message has the same structure as a request message, but substitutes</a:t>
            </a:r>
          </a:p>
          <a:p>
            <a:r>
              <a:rPr lang="en-US" sz="1200" kern="1200" baseline="0" dirty="0" smtClean="0">
                <a:solidFill>
                  <a:schemeClr val="tx1"/>
                </a:solidFill>
                <a:latin typeface="+mn-lt"/>
                <a:ea typeface="+mn-ea"/>
                <a:cs typeface="+mn-cs"/>
              </a:rPr>
              <a:t>the following headers for the request line and the request headers: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Status-Line: Indicates the version of HTTP used in this message and provides</a:t>
            </a:r>
          </a:p>
          <a:p>
            <a:r>
              <a:rPr lang="en-US" sz="1200" kern="1200" baseline="0" dirty="0" smtClean="0">
                <a:solidFill>
                  <a:schemeClr val="tx1"/>
                </a:solidFill>
                <a:latin typeface="+mn-lt"/>
                <a:ea typeface="+mn-ea"/>
                <a:cs typeface="+mn-cs"/>
              </a:rPr>
              <a:t>status information about this response. For example, “OK” means that the</a:t>
            </a:r>
          </a:p>
          <a:p>
            <a:r>
              <a:rPr lang="en-US" sz="1200" kern="1200" baseline="0" dirty="0" smtClean="0">
                <a:solidFill>
                  <a:schemeClr val="tx1"/>
                </a:solidFill>
                <a:latin typeface="+mn-lt"/>
                <a:ea typeface="+mn-ea"/>
                <a:cs typeface="+mn-cs"/>
              </a:rPr>
              <a:t>request was successfully completed.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Response-Headers: Provide additional data that expand on the status information</a:t>
            </a:r>
          </a:p>
          <a:p>
            <a:r>
              <a:rPr lang="en-US" sz="1200" kern="1200" baseline="0" dirty="0" smtClean="0">
                <a:solidFill>
                  <a:schemeClr val="tx1"/>
                </a:solidFill>
                <a:latin typeface="+mn-lt"/>
                <a:ea typeface="+mn-ea"/>
                <a:cs typeface="+mn-cs"/>
              </a:rPr>
              <a:t>in the status line.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the basic transaction mechanism is simple, there is a large number</a:t>
            </a:r>
          </a:p>
          <a:p>
            <a:r>
              <a:rPr lang="en-US" sz="1200" kern="1200" baseline="0" dirty="0" smtClean="0">
                <a:solidFill>
                  <a:schemeClr val="tx1"/>
                </a:solidFill>
                <a:latin typeface="+mn-lt"/>
                <a:ea typeface="+mn-ea"/>
                <a:cs typeface="+mn-cs"/>
              </a:rPr>
              <a:t>of fields and parameters defined in HTTP. In the remainder of this section, we look</a:t>
            </a:r>
          </a:p>
          <a:p>
            <a:r>
              <a:rPr lang="en-US" sz="1200" kern="1200" baseline="0" dirty="0" smtClean="0">
                <a:solidFill>
                  <a:schemeClr val="tx1"/>
                </a:solidFill>
                <a:latin typeface="+mn-lt"/>
                <a:ea typeface="+mn-ea"/>
                <a:cs typeface="+mn-cs"/>
              </a:rPr>
              <a:t>at the general header fields. Following sections describe request headers, response</a:t>
            </a:r>
          </a:p>
          <a:p>
            <a:r>
              <a:rPr lang="en-US" sz="1200" kern="1200" baseline="0" dirty="0" smtClean="0">
                <a:solidFill>
                  <a:schemeClr val="tx1"/>
                </a:solidFill>
                <a:latin typeface="+mn-lt"/>
                <a:ea typeface="+mn-ea"/>
                <a:cs typeface="+mn-cs"/>
              </a:rPr>
              <a:t>headers, and entities.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 General header fields can be used in both request and</a:t>
            </a:r>
          </a:p>
          <a:p>
            <a:r>
              <a:rPr lang="en-US" sz="1200" kern="1200" baseline="0" dirty="0" smtClean="0">
                <a:solidFill>
                  <a:schemeClr val="tx1"/>
                </a:solidFill>
                <a:latin typeface="+mn-lt"/>
                <a:ea typeface="+mn-ea"/>
                <a:cs typeface="+mn-cs"/>
              </a:rPr>
              <a:t>response messages. These fields are applicable in both types of messages and contain</a:t>
            </a:r>
          </a:p>
          <a:p>
            <a:r>
              <a:rPr lang="en-US" sz="1200" kern="1200" baseline="0" dirty="0" smtClean="0">
                <a:solidFill>
                  <a:schemeClr val="tx1"/>
                </a:solidFill>
                <a:latin typeface="+mn-lt"/>
                <a:ea typeface="+mn-ea"/>
                <a:cs typeface="+mn-cs"/>
              </a:rPr>
              <a:t>information that does not directly apply to the entity being transferred. The</a:t>
            </a:r>
          </a:p>
          <a:p>
            <a:r>
              <a:rPr lang="en-US" sz="1200" kern="1200" baseline="0" dirty="0" smtClean="0">
                <a:solidFill>
                  <a:schemeClr val="tx1"/>
                </a:solidFill>
                <a:latin typeface="+mn-lt"/>
                <a:ea typeface="+mn-ea"/>
                <a:cs typeface="+mn-cs"/>
              </a:rPr>
              <a:t>fields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Cache-Control:  Specifies directives that must be obeyed by any caching mechanisms</a:t>
            </a:r>
          </a:p>
          <a:p>
            <a:r>
              <a:rPr lang="en-US" sz="1200" kern="1200" baseline="0" dirty="0" smtClean="0">
                <a:solidFill>
                  <a:schemeClr val="tx1"/>
                </a:solidFill>
                <a:latin typeface="+mn-lt"/>
                <a:ea typeface="+mn-ea"/>
                <a:cs typeface="+mn-cs"/>
              </a:rPr>
              <a:t>along the request/response chain. The purpose is to prevent a cache</a:t>
            </a:r>
          </a:p>
          <a:p>
            <a:r>
              <a:rPr lang="en-US" sz="1200" kern="1200" baseline="0" dirty="0" smtClean="0">
                <a:solidFill>
                  <a:schemeClr val="tx1"/>
                </a:solidFill>
                <a:latin typeface="+mn-lt"/>
                <a:ea typeface="+mn-ea"/>
                <a:cs typeface="+mn-cs"/>
              </a:rPr>
              <a:t>from adversely interfering with this particular request or response.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Connection:  Contains a list of keywords and header field names that only</a:t>
            </a:r>
          </a:p>
          <a:p>
            <a:r>
              <a:rPr lang="en-US" sz="1200" kern="1200" baseline="0" dirty="0" smtClean="0">
                <a:solidFill>
                  <a:schemeClr val="tx1"/>
                </a:solidFill>
                <a:latin typeface="+mn-lt"/>
                <a:ea typeface="+mn-ea"/>
                <a:cs typeface="+mn-cs"/>
              </a:rPr>
              <a:t>apply to this TCP connection between the sender and the nearest </a:t>
            </a:r>
            <a:r>
              <a:rPr lang="en-US" sz="1200" kern="1200" baseline="0" dirty="0" err="1" smtClean="0">
                <a:solidFill>
                  <a:schemeClr val="tx1"/>
                </a:solidFill>
                <a:latin typeface="+mn-lt"/>
                <a:ea typeface="+mn-ea"/>
                <a:cs typeface="+mn-cs"/>
              </a:rPr>
              <a:t>nontunnel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recipient.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Date:  Date and time at which the message originated.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Forwarded:  Used by gateways and proxies to indicate intermediate steps</a:t>
            </a:r>
          </a:p>
          <a:p>
            <a:r>
              <a:rPr lang="en-US" sz="1200" kern="1200" baseline="0" dirty="0" smtClean="0">
                <a:solidFill>
                  <a:schemeClr val="tx1"/>
                </a:solidFill>
                <a:latin typeface="+mn-lt"/>
                <a:ea typeface="+mn-ea"/>
                <a:cs typeface="+mn-cs"/>
              </a:rPr>
              <a:t>along a request or response chain. Each gateway or proxy that handles a message</a:t>
            </a:r>
          </a:p>
          <a:p>
            <a:r>
              <a:rPr lang="en-US" sz="1200" kern="1200" baseline="0" dirty="0" smtClean="0">
                <a:solidFill>
                  <a:schemeClr val="tx1"/>
                </a:solidFill>
                <a:latin typeface="+mn-lt"/>
                <a:ea typeface="+mn-ea"/>
                <a:cs typeface="+mn-cs"/>
              </a:rPr>
              <a:t>may attach a Forwarded field that gives its URL.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Keep-Alive:  May be present if the keep-alive keyword is present in an incoming</a:t>
            </a:r>
          </a:p>
          <a:p>
            <a:r>
              <a:rPr lang="en-US" sz="1200" kern="1200" baseline="0" dirty="0" smtClean="0">
                <a:solidFill>
                  <a:schemeClr val="tx1"/>
                </a:solidFill>
                <a:latin typeface="+mn-lt"/>
                <a:ea typeface="+mn-ea"/>
                <a:cs typeface="+mn-cs"/>
              </a:rPr>
              <a:t>Connection field, to provide information to the requester of the persistent connection.</a:t>
            </a:r>
          </a:p>
          <a:p>
            <a:r>
              <a:rPr lang="en-US" sz="1200" kern="1200" baseline="0" dirty="0" smtClean="0">
                <a:solidFill>
                  <a:schemeClr val="tx1"/>
                </a:solidFill>
                <a:latin typeface="+mn-lt"/>
                <a:ea typeface="+mn-ea"/>
                <a:cs typeface="+mn-cs"/>
              </a:rPr>
              <a:t>This field may indicate a maximum time that the sender will keep the</a:t>
            </a:r>
          </a:p>
          <a:p>
            <a:r>
              <a:rPr lang="en-US" sz="1200" kern="1200" baseline="0" dirty="0" smtClean="0">
                <a:solidFill>
                  <a:schemeClr val="tx1"/>
                </a:solidFill>
                <a:latin typeface="+mn-lt"/>
                <a:ea typeface="+mn-ea"/>
                <a:cs typeface="+mn-cs"/>
              </a:rPr>
              <a:t>connection open waiting for the next request or the maximum number of additional</a:t>
            </a:r>
          </a:p>
          <a:p>
            <a:r>
              <a:rPr lang="en-US" sz="1200" kern="1200" baseline="0" dirty="0" smtClean="0">
                <a:solidFill>
                  <a:schemeClr val="tx1"/>
                </a:solidFill>
                <a:latin typeface="+mn-lt"/>
                <a:ea typeface="+mn-ea"/>
                <a:cs typeface="+mn-cs"/>
              </a:rPr>
              <a:t>requests that will be allowed on the current persistent connection.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MIME-Version:  Indicates that the message complies with the indicated</a:t>
            </a:r>
          </a:p>
          <a:p>
            <a:r>
              <a:rPr lang="en-US" sz="1200" kern="1200" baseline="0" dirty="0" smtClean="0">
                <a:solidFill>
                  <a:schemeClr val="tx1"/>
                </a:solidFill>
                <a:latin typeface="+mn-lt"/>
                <a:ea typeface="+mn-ea"/>
                <a:cs typeface="+mn-cs"/>
              </a:rPr>
              <a:t>version of MIME.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Pragma</a:t>
            </a:r>
            <a:r>
              <a:rPr lang="en-US" sz="1200" kern="1200" baseline="0" dirty="0" smtClean="0">
                <a:solidFill>
                  <a:schemeClr val="tx1"/>
                </a:solidFill>
                <a:latin typeface="+mn-lt"/>
                <a:ea typeface="+mn-ea"/>
                <a:cs typeface="+mn-cs"/>
              </a:rPr>
              <a:t>:  Contains implementation-specific directives that may apply to any</a:t>
            </a:r>
          </a:p>
          <a:p>
            <a:r>
              <a:rPr lang="en-US" sz="1200" kern="1200" baseline="0" dirty="0" smtClean="0">
                <a:solidFill>
                  <a:schemeClr val="tx1"/>
                </a:solidFill>
                <a:latin typeface="+mn-lt"/>
                <a:ea typeface="+mn-ea"/>
                <a:cs typeface="+mn-cs"/>
              </a:rPr>
              <a:t>recipient along the request/response chain.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Upgrade:  Used in a request to specify what additional protocols the client supports</a:t>
            </a:r>
          </a:p>
          <a:p>
            <a:r>
              <a:rPr lang="en-US" sz="1200" kern="1200" baseline="0" dirty="0" smtClean="0">
                <a:solidFill>
                  <a:schemeClr val="tx1"/>
                </a:solidFill>
                <a:latin typeface="+mn-lt"/>
                <a:ea typeface="+mn-ea"/>
                <a:cs typeface="+mn-cs"/>
              </a:rPr>
              <a:t>and would like to use; used in a response to indicate which protocol will</a:t>
            </a:r>
          </a:p>
          <a:p>
            <a:r>
              <a:rPr lang="en-US" sz="1200" kern="1200" baseline="0" dirty="0" smtClean="0">
                <a:solidFill>
                  <a:schemeClr val="tx1"/>
                </a:solidFill>
                <a:latin typeface="+mn-lt"/>
                <a:ea typeface="+mn-ea"/>
                <a:cs typeface="+mn-cs"/>
              </a:rPr>
              <a:t>be used.</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45</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24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understand the operation of an electronic mail system and its supporting protocols,</a:t>
            </a:r>
          </a:p>
          <a:p>
            <a:r>
              <a:rPr lang="en-US" sz="1200" kern="1200" baseline="0" dirty="0" smtClean="0">
                <a:solidFill>
                  <a:schemeClr val="tx1"/>
                </a:solidFill>
                <a:latin typeface="+mn-lt"/>
                <a:ea typeface="+mn-ea"/>
                <a:cs typeface="+mn-cs"/>
              </a:rPr>
              <a:t>it is useful to have a basic grasp of the Internet mail architecture, which is</a:t>
            </a:r>
          </a:p>
          <a:p>
            <a:r>
              <a:rPr lang="en-US" sz="1200" kern="1200" baseline="0" dirty="0" smtClean="0">
                <a:solidFill>
                  <a:schemeClr val="tx1"/>
                </a:solidFill>
                <a:latin typeface="+mn-lt"/>
                <a:ea typeface="+mn-ea"/>
                <a:cs typeface="+mn-cs"/>
              </a:rPr>
              <a:t>currently defined in RFC 5598 (Internet Mail Architecture ). At its most fundamental</a:t>
            </a:r>
          </a:p>
          <a:p>
            <a:r>
              <a:rPr lang="en-US" sz="1200" kern="1200" baseline="0" dirty="0" smtClean="0">
                <a:solidFill>
                  <a:schemeClr val="tx1"/>
                </a:solidFill>
                <a:latin typeface="+mn-lt"/>
                <a:ea typeface="+mn-ea"/>
                <a:cs typeface="+mn-cs"/>
              </a:rPr>
              <a:t>level, the Internet mail architecture consists of a user world, in the form of Message</a:t>
            </a:r>
          </a:p>
          <a:p>
            <a:r>
              <a:rPr lang="en-US" sz="1200" kern="1200" baseline="0" dirty="0" smtClean="0">
                <a:solidFill>
                  <a:schemeClr val="tx1"/>
                </a:solidFill>
                <a:latin typeface="+mn-lt"/>
                <a:ea typeface="+mn-ea"/>
                <a:cs typeface="+mn-cs"/>
              </a:rPr>
              <a:t>User Agents (MUA), and the transfer world, in the form of the Message Handling</a:t>
            </a:r>
          </a:p>
          <a:p>
            <a:r>
              <a:rPr lang="en-US" sz="1200" kern="1200" baseline="0" dirty="0" smtClean="0">
                <a:solidFill>
                  <a:schemeClr val="tx1"/>
                </a:solidFill>
                <a:latin typeface="+mn-lt"/>
                <a:ea typeface="+mn-ea"/>
                <a:cs typeface="+mn-cs"/>
              </a:rPr>
              <a:t>Service (MHS) , which is composed of Message Transfer Agents (MTA). The MHS</a:t>
            </a:r>
          </a:p>
          <a:p>
            <a:r>
              <a:rPr lang="en-US" sz="1200" kern="1200" baseline="0" dirty="0" smtClean="0">
                <a:solidFill>
                  <a:schemeClr val="tx1"/>
                </a:solidFill>
                <a:latin typeface="+mn-lt"/>
                <a:ea typeface="+mn-ea"/>
                <a:cs typeface="+mn-cs"/>
              </a:rPr>
              <a:t>accepts a message from one user and delivers it to one or more other users, creating</a:t>
            </a:r>
          </a:p>
          <a:p>
            <a:r>
              <a:rPr lang="en-US" sz="1200" kern="1200" baseline="0" dirty="0" smtClean="0">
                <a:solidFill>
                  <a:schemeClr val="tx1"/>
                </a:solidFill>
                <a:latin typeface="+mn-lt"/>
                <a:ea typeface="+mn-ea"/>
                <a:cs typeface="+mn-cs"/>
              </a:rPr>
              <a:t>a virtual MUA-to-MUA exchange environment. This architecture involves</a:t>
            </a:r>
          </a:p>
          <a:p>
            <a:r>
              <a:rPr lang="en-US" sz="1200" kern="1200" baseline="0" dirty="0" smtClean="0">
                <a:solidFill>
                  <a:schemeClr val="tx1"/>
                </a:solidFill>
                <a:latin typeface="+mn-lt"/>
                <a:ea typeface="+mn-ea"/>
                <a:cs typeface="+mn-cs"/>
              </a:rPr>
              <a:t>three types of interoperability. One is directly between users: Messages must be</a:t>
            </a:r>
          </a:p>
          <a:p>
            <a:r>
              <a:rPr lang="en-US" sz="1200" kern="1200" baseline="0" dirty="0" smtClean="0">
                <a:solidFill>
                  <a:schemeClr val="tx1"/>
                </a:solidFill>
                <a:latin typeface="+mn-lt"/>
                <a:ea typeface="+mn-ea"/>
                <a:cs typeface="+mn-cs"/>
              </a:rPr>
              <a:t>formatted by the MUA on behalf of the message author so that the message can be</a:t>
            </a:r>
          </a:p>
          <a:p>
            <a:r>
              <a:rPr lang="en-US" sz="1200" kern="1200" baseline="0" dirty="0" smtClean="0">
                <a:solidFill>
                  <a:schemeClr val="tx1"/>
                </a:solidFill>
                <a:latin typeface="+mn-lt"/>
                <a:ea typeface="+mn-ea"/>
                <a:cs typeface="+mn-cs"/>
              </a:rPr>
              <a:t>displayed to the message recipient by the destination MUA. There are also interoperability</a:t>
            </a:r>
          </a:p>
          <a:p>
            <a:r>
              <a:rPr lang="en-US" sz="1200" kern="1200" baseline="0" dirty="0" smtClean="0">
                <a:solidFill>
                  <a:schemeClr val="tx1"/>
                </a:solidFill>
                <a:latin typeface="+mn-lt"/>
                <a:ea typeface="+mn-ea"/>
                <a:cs typeface="+mn-cs"/>
              </a:rPr>
              <a:t>requirements between the MUA and the MHS—first when a message is</a:t>
            </a:r>
          </a:p>
          <a:p>
            <a:r>
              <a:rPr lang="en-US" sz="1200" kern="1200" baseline="0" dirty="0" smtClean="0">
                <a:solidFill>
                  <a:schemeClr val="tx1"/>
                </a:solidFill>
                <a:latin typeface="+mn-lt"/>
                <a:ea typeface="+mn-ea"/>
                <a:cs typeface="+mn-cs"/>
              </a:rPr>
              <a:t>posted from an MUA to the MHS and later when it is delivered from the MHS to</a:t>
            </a:r>
          </a:p>
          <a:p>
            <a:r>
              <a:rPr lang="en-US" sz="1200" kern="1200" baseline="0" dirty="0" smtClean="0">
                <a:solidFill>
                  <a:schemeClr val="tx1"/>
                </a:solidFill>
                <a:latin typeface="+mn-lt"/>
                <a:ea typeface="+mn-ea"/>
                <a:cs typeface="+mn-cs"/>
              </a:rPr>
              <a:t>the destination MUA. Interoperability is required among the MTA components</a:t>
            </a:r>
          </a:p>
          <a:p>
            <a:r>
              <a:rPr lang="en-US" sz="1200" kern="1200" baseline="0" dirty="0" smtClean="0">
                <a:solidFill>
                  <a:schemeClr val="tx1"/>
                </a:solidFill>
                <a:latin typeface="+mn-lt"/>
                <a:ea typeface="+mn-ea"/>
                <a:cs typeface="+mn-cs"/>
              </a:rPr>
              <a:t>along the transfer path through the MHS.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Figure 24.1 illustrates the key components of the Internet mail architecture,</a:t>
            </a:r>
          </a:p>
          <a:p>
            <a:r>
              <a:rPr lang="en-US" sz="1200" kern="1200" baseline="0" dirty="0" smtClean="0">
                <a:solidFill>
                  <a:schemeClr val="tx1"/>
                </a:solidFill>
                <a:latin typeface="+mn-lt"/>
                <a:ea typeface="+mn-ea"/>
                <a:cs typeface="+mn-cs"/>
              </a:rPr>
              <a:t>which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Message User Agent (MUA):  Works on behalf of user actors and user</a:t>
            </a:r>
          </a:p>
          <a:p>
            <a:r>
              <a:rPr lang="en-US" sz="1200" kern="1200" baseline="0" dirty="0" smtClean="0">
                <a:solidFill>
                  <a:schemeClr val="tx1"/>
                </a:solidFill>
                <a:latin typeface="+mn-lt"/>
                <a:ea typeface="+mn-ea"/>
                <a:cs typeface="+mn-cs"/>
              </a:rPr>
              <a:t>applications. It is their representative within the e-mail service. Typically,</a:t>
            </a:r>
          </a:p>
          <a:p>
            <a:r>
              <a:rPr lang="en-US" sz="1200" kern="1200" baseline="0" dirty="0" smtClean="0">
                <a:solidFill>
                  <a:schemeClr val="tx1"/>
                </a:solidFill>
                <a:latin typeface="+mn-lt"/>
                <a:ea typeface="+mn-ea"/>
                <a:cs typeface="+mn-cs"/>
              </a:rPr>
              <a:t>this function is housed in the user’s computer and is referred to as a client</a:t>
            </a:r>
          </a:p>
          <a:p>
            <a:r>
              <a:rPr lang="en-US" sz="1200" kern="1200" baseline="0" dirty="0" smtClean="0">
                <a:solidFill>
                  <a:schemeClr val="tx1"/>
                </a:solidFill>
                <a:latin typeface="+mn-lt"/>
                <a:ea typeface="+mn-ea"/>
                <a:cs typeface="+mn-cs"/>
              </a:rPr>
              <a:t>e-mail program or a local network e-mail server. The author MUA formats</a:t>
            </a:r>
          </a:p>
          <a:p>
            <a:r>
              <a:rPr lang="en-US" sz="1200" kern="1200" baseline="0" dirty="0" smtClean="0">
                <a:solidFill>
                  <a:schemeClr val="tx1"/>
                </a:solidFill>
                <a:latin typeface="+mn-lt"/>
                <a:ea typeface="+mn-ea"/>
                <a:cs typeface="+mn-cs"/>
              </a:rPr>
              <a:t>a message and performs initial submission into the MHS via an MSA. The</a:t>
            </a:r>
          </a:p>
          <a:p>
            <a:r>
              <a:rPr lang="en-US" sz="1200" kern="1200" baseline="0" dirty="0" smtClean="0">
                <a:solidFill>
                  <a:schemeClr val="tx1"/>
                </a:solidFill>
                <a:latin typeface="+mn-lt"/>
                <a:ea typeface="+mn-ea"/>
                <a:cs typeface="+mn-cs"/>
              </a:rPr>
              <a:t>recipient MUA processes receive mail for storage and/or display to the</a:t>
            </a:r>
          </a:p>
          <a:p>
            <a:r>
              <a:rPr lang="en-US" sz="1200" kern="1200" baseline="0" dirty="0" smtClean="0">
                <a:solidFill>
                  <a:schemeClr val="tx1"/>
                </a:solidFill>
                <a:latin typeface="+mn-lt"/>
                <a:ea typeface="+mn-ea"/>
                <a:cs typeface="+mn-cs"/>
              </a:rPr>
              <a:t>recipient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Mail Submission Agent (MSA):  Accepts the message submitted by an MUA</a:t>
            </a:r>
          </a:p>
          <a:p>
            <a:r>
              <a:rPr lang="en-US" sz="1200" kern="1200" baseline="0" dirty="0" smtClean="0">
                <a:solidFill>
                  <a:schemeClr val="tx1"/>
                </a:solidFill>
                <a:latin typeface="+mn-lt"/>
                <a:ea typeface="+mn-ea"/>
                <a:cs typeface="+mn-cs"/>
              </a:rPr>
              <a:t>and enforces the policies of the hosting domain and the requirements of</a:t>
            </a:r>
          </a:p>
          <a:p>
            <a:r>
              <a:rPr lang="en-US" sz="1200" kern="1200" baseline="0" dirty="0" smtClean="0">
                <a:solidFill>
                  <a:schemeClr val="tx1"/>
                </a:solidFill>
                <a:latin typeface="+mn-lt"/>
                <a:ea typeface="+mn-ea"/>
                <a:cs typeface="+mn-cs"/>
              </a:rPr>
              <a:t>Internet standards. This function may be located together with the MUA or</a:t>
            </a:r>
          </a:p>
          <a:p>
            <a:r>
              <a:rPr lang="en-US" sz="1200" kern="1200" baseline="0" dirty="0" smtClean="0">
                <a:solidFill>
                  <a:schemeClr val="tx1"/>
                </a:solidFill>
                <a:latin typeface="+mn-lt"/>
                <a:ea typeface="+mn-ea"/>
                <a:cs typeface="+mn-cs"/>
              </a:rPr>
              <a:t>as a separate functional model. In the latter case, the Simple Mail Transfer</a:t>
            </a:r>
          </a:p>
          <a:p>
            <a:r>
              <a:rPr lang="en-US" sz="1200" kern="1200" baseline="0" dirty="0" smtClean="0">
                <a:solidFill>
                  <a:schemeClr val="tx1"/>
                </a:solidFill>
                <a:latin typeface="+mn-lt"/>
                <a:ea typeface="+mn-ea"/>
                <a:cs typeface="+mn-cs"/>
              </a:rPr>
              <a:t>Protocol (SMTP) is used between the MUA and the MSA.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Message Transfer Agent (MTA):  Relays mail for one application-level hop. It</a:t>
            </a:r>
          </a:p>
          <a:p>
            <a:r>
              <a:rPr lang="en-US" sz="1200" kern="1200" baseline="0" dirty="0" smtClean="0">
                <a:solidFill>
                  <a:schemeClr val="tx1"/>
                </a:solidFill>
                <a:latin typeface="+mn-lt"/>
                <a:ea typeface="+mn-ea"/>
                <a:cs typeface="+mn-cs"/>
              </a:rPr>
              <a:t>is like a packet switch or IP router in that its job is to make routing assessments</a:t>
            </a:r>
          </a:p>
          <a:p>
            <a:r>
              <a:rPr lang="en-US" sz="1200" kern="1200" baseline="0" dirty="0" smtClean="0">
                <a:solidFill>
                  <a:schemeClr val="tx1"/>
                </a:solidFill>
                <a:latin typeface="+mn-lt"/>
                <a:ea typeface="+mn-ea"/>
                <a:cs typeface="+mn-cs"/>
              </a:rPr>
              <a:t>and to move the message closer to the recipients. Relaying is performed by a</a:t>
            </a:r>
          </a:p>
          <a:p>
            <a:r>
              <a:rPr lang="en-US" sz="1200" kern="1200" baseline="0" dirty="0" smtClean="0">
                <a:solidFill>
                  <a:schemeClr val="tx1"/>
                </a:solidFill>
                <a:latin typeface="+mn-lt"/>
                <a:ea typeface="+mn-ea"/>
                <a:cs typeface="+mn-cs"/>
              </a:rPr>
              <a:t>sequence of </a:t>
            </a:r>
            <a:r>
              <a:rPr lang="en-US" sz="1200" kern="1200" baseline="0" dirty="0" err="1" smtClean="0">
                <a:solidFill>
                  <a:schemeClr val="tx1"/>
                </a:solidFill>
                <a:latin typeface="+mn-lt"/>
                <a:ea typeface="+mn-ea"/>
                <a:cs typeface="+mn-cs"/>
              </a:rPr>
              <a:t>MTAs</a:t>
            </a:r>
            <a:r>
              <a:rPr lang="en-US" sz="1200" kern="1200" baseline="0" dirty="0" smtClean="0">
                <a:solidFill>
                  <a:schemeClr val="tx1"/>
                </a:solidFill>
                <a:latin typeface="+mn-lt"/>
                <a:ea typeface="+mn-ea"/>
                <a:cs typeface="+mn-cs"/>
              </a:rPr>
              <a:t> until the message reaches a destination MDA. An MTA</a:t>
            </a:r>
          </a:p>
          <a:p>
            <a:r>
              <a:rPr lang="en-US" sz="1200" kern="1200" baseline="0" dirty="0" smtClean="0">
                <a:solidFill>
                  <a:schemeClr val="tx1"/>
                </a:solidFill>
                <a:latin typeface="+mn-lt"/>
                <a:ea typeface="+mn-ea"/>
                <a:cs typeface="+mn-cs"/>
              </a:rPr>
              <a:t>also adds trace information to the message header. SMTP is used between</a:t>
            </a:r>
          </a:p>
          <a:p>
            <a:r>
              <a:rPr lang="en-US" sz="1200" kern="1200" baseline="0" dirty="0" err="1" smtClean="0">
                <a:solidFill>
                  <a:schemeClr val="tx1"/>
                </a:solidFill>
                <a:latin typeface="+mn-lt"/>
                <a:ea typeface="+mn-ea"/>
                <a:cs typeface="+mn-cs"/>
              </a:rPr>
              <a:t>MTAs</a:t>
            </a:r>
            <a:r>
              <a:rPr lang="en-US" sz="1200" kern="1200" baseline="0" dirty="0" smtClean="0">
                <a:solidFill>
                  <a:schemeClr val="tx1"/>
                </a:solidFill>
                <a:latin typeface="+mn-lt"/>
                <a:ea typeface="+mn-ea"/>
                <a:cs typeface="+mn-cs"/>
              </a:rPr>
              <a:t> and between an MTA and an MSA or MDA.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Mail Delivery Agent (MDA):  Responsible for transferring the message from</a:t>
            </a:r>
          </a:p>
          <a:p>
            <a:r>
              <a:rPr lang="en-US" sz="1200" kern="1200" baseline="0" dirty="0" smtClean="0">
                <a:solidFill>
                  <a:schemeClr val="tx1"/>
                </a:solidFill>
                <a:latin typeface="+mn-lt"/>
                <a:ea typeface="+mn-ea"/>
                <a:cs typeface="+mn-cs"/>
              </a:rPr>
              <a:t>the MHS to the 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Message Store (MS):  An MUA can employ a long-term MS. An MS can be</a:t>
            </a:r>
          </a:p>
          <a:p>
            <a:r>
              <a:rPr lang="en-US" sz="1200" kern="1200" baseline="0" dirty="0" smtClean="0">
                <a:solidFill>
                  <a:schemeClr val="tx1"/>
                </a:solidFill>
                <a:latin typeface="+mn-lt"/>
                <a:ea typeface="+mn-ea"/>
                <a:cs typeface="+mn-cs"/>
              </a:rPr>
              <a:t>located on a remote server or on the same machine as the MUA. Typically,</a:t>
            </a:r>
          </a:p>
          <a:p>
            <a:r>
              <a:rPr lang="en-US" sz="1200" kern="1200" baseline="0" dirty="0" smtClean="0">
                <a:solidFill>
                  <a:schemeClr val="tx1"/>
                </a:solidFill>
                <a:latin typeface="+mn-lt"/>
                <a:ea typeface="+mn-ea"/>
                <a:cs typeface="+mn-cs"/>
              </a:rPr>
              <a:t>an MUA retrieves messages from a remote server using POP (Post Office</a:t>
            </a:r>
          </a:p>
          <a:p>
            <a:r>
              <a:rPr lang="en-US" sz="1200" kern="1200" baseline="0" dirty="0" smtClean="0">
                <a:solidFill>
                  <a:schemeClr val="tx1"/>
                </a:solidFill>
                <a:latin typeface="+mn-lt"/>
                <a:ea typeface="+mn-ea"/>
                <a:cs typeface="+mn-cs"/>
              </a:rPr>
              <a:t>Protocol) or IMAP (Internet Message Access Protocol).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administrative management domain (ADMD)  is an Internet e-mail provider. Examples include a department</a:t>
            </a:r>
          </a:p>
          <a:p>
            <a:r>
              <a:rPr lang="en-US" sz="1200" kern="1200" baseline="0" dirty="0" smtClean="0">
                <a:solidFill>
                  <a:schemeClr val="tx1"/>
                </a:solidFill>
                <a:latin typeface="+mn-lt"/>
                <a:ea typeface="+mn-ea"/>
                <a:cs typeface="+mn-cs"/>
              </a:rPr>
              <a:t> that operates a local mail relay (MTA), an IT department that operates an enterprise</a:t>
            </a:r>
          </a:p>
          <a:p>
            <a:r>
              <a:rPr lang="en-US" sz="1200" kern="1200" baseline="0" dirty="0" smtClean="0">
                <a:solidFill>
                  <a:schemeClr val="tx1"/>
                </a:solidFill>
                <a:latin typeface="+mn-lt"/>
                <a:ea typeface="+mn-ea"/>
                <a:cs typeface="+mn-cs"/>
              </a:rPr>
              <a:t>mail relay, and an ISP that operates a public shared e-mail service. Each</a:t>
            </a:r>
          </a:p>
          <a:p>
            <a:r>
              <a:rPr lang="en-US" sz="1200" kern="1200" baseline="0" dirty="0" smtClean="0">
                <a:solidFill>
                  <a:schemeClr val="tx1"/>
                </a:solidFill>
                <a:latin typeface="+mn-lt"/>
                <a:ea typeface="+mn-ea"/>
                <a:cs typeface="+mn-cs"/>
              </a:rPr>
              <a:t>ADMD can have different operating policies and trust-based decision making. One</a:t>
            </a:r>
          </a:p>
          <a:p>
            <a:r>
              <a:rPr lang="en-US" sz="1200" kern="1200" baseline="0" dirty="0" smtClean="0">
                <a:solidFill>
                  <a:schemeClr val="tx1"/>
                </a:solidFill>
                <a:latin typeface="+mn-lt"/>
                <a:ea typeface="+mn-ea"/>
                <a:cs typeface="+mn-cs"/>
              </a:rPr>
              <a:t>obvious example is the distinction between mail that is exchanged within an organization</a:t>
            </a:r>
          </a:p>
          <a:p>
            <a:r>
              <a:rPr lang="en-US" sz="1200" kern="1200" baseline="0" dirty="0" smtClean="0">
                <a:solidFill>
                  <a:schemeClr val="tx1"/>
                </a:solidFill>
                <a:latin typeface="+mn-lt"/>
                <a:ea typeface="+mn-ea"/>
                <a:cs typeface="+mn-cs"/>
              </a:rPr>
              <a:t>and mail that is exchanged between independent organizations. The rules for</a:t>
            </a:r>
          </a:p>
          <a:p>
            <a:r>
              <a:rPr lang="en-US" sz="1200" kern="1200" baseline="0" dirty="0" smtClean="0">
                <a:solidFill>
                  <a:schemeClr val="tx1"/>
                </a:solidFill>
                <a:latin typeface="+mn-lt"/>
                <a:ea typeface="+mn-ea"/>
                <a:cs typeface="+mn-cs"/>
              </a:rPr>
              <a:t>handling the two types of traffic tend to be quite different.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Domain Name System (DNS)  is a directory lookup service that provides</a:t>
            </a:r>
          </a:p>
          <a:p>
            <a:r>
              <a:rPr lang="en-US" sz="1200" kern="1200" baseline="0" dirty="0" smtClean="0">
                <a:solidFill>
                  <a:schemeClr val="tx1"/>
                </a:solidFill>
                <a:latin typeface="+mn-lt"/>
                <a:ea typeface="+mn-ea"/>
                <a:cs typeface="+mn-cs"/>
              </a:rPr>
              <a:t>a mapping between the name of a host on the Internet and its numerical address.</a:t>
            </a:r>
          </a:p>
          <a:p>
            <a:r>
              <a:rPr lang="en-US" sz="1200" kern="1200" baseline="0" dirty="0" smtClean="0">
                <a:solidFill>
                  <a:schemeClr val="tx1"/>
                </a:solidFill>
                <a:latin typeface="+mn-lt"/>
                <a:ea typeface="+mn-ea"/>
                <a:cs typeface="+mn-cs"/>
              </a:rPr>
              <a:t>DNS is discussed in Chapter 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user agent functions are visible to the e-mail user. These include facilities</a:t>
            </a:r>
          </a:p>
          <a:p>
            <a:r>
              <a:rPr lang="en-US" sz="1200" kern="1200" baseline="0" dirty="0" smtClean="0">
                <a:solidFill>
                  <a:schemeClr val="tx1"/>
                </a:solidFill>
                <a:latin typeface="+mn-lt"/>
                <a:ea typeface="+mn-ea"/>
                <a:cs typeface="+mn-cs"/>
              </a:rPr>
              <a:t>for preparing and submitting messages for routing to the </a:t>
            </a:r>
            <a:r>
              <a:rPr lang="en-US" sz="1200" kern="1200" baseline="0" dirty="0" err="1" smtClean="0">
                <a:solidFill>
                  <a:schemeClr val="tx1"/>
                </a:solidFill>
                <a:latin typeface="+mn-lt"/>
                <a:ea typeface="+mn-ea"/>
                <a:cs typeface="+mn-cs"/>
              </a:rPr>
              <a:t>destination(s</a:t>
            </a:r>
            <a:r>
              <a:rPr lang="en-US" sz="1200" kern="1200" baseline="0" dirty="0" smtClean="0">
                <a:solidFill>
                  <a:schemeClr val="tx1"/>
                </a:solidFill>
                <a:latin typeface="+mn-lt"/>
                <a:ea typeface="+mn-ea"/>
                <a:cs typeface="+mn-cs"/>
              </a:rPr>
              <a:t>), as well as</a:t>
            </a:r>
          </a:p>
          <a:p>
            <a:r>
              <a:rPr lang="en-US" sz="1200" kern="1200" baseline="0" dirty="0" smtClean="0">
                <a:solidFill>
                  <a:schemeClr val="tx1"/>
                </a:solidFill>
                <a:latin typeface="+mn-lt"/>
                <a:ea typeface="+mn-ea"/>
                <a:cs typeface="+mn-cs"/>
              </a:rPr>
              <a:t>utility functions to assist the user in filing, retrieving, replying, and forwarding. The</a:t>
            </a:r>
          </a:p>
          <a:p>
            <a:r>
              <a:rPr lang="en-US" sz="1200" kern="1200" baseline="0" dirty="0" smtClean="0">
                <a:solidFill>
                  <a:schemeClr val="tx1"/>
                </a:solidFill>
                <a:latin typeface="+mn-lt"/>
                <a:ea typeface="+mn-ea"/>
                <a:cs typeface="+mn-cs"/>
              </a:rPr>
              <a:t>MHS accepts messages from the user agent for transmission across a network or</a:t>
            </a:r>
          </a:p>
          <a:p>
            <a:r>
              <a:rPr lang="en-US" sz="1200" kern="1200" baseline="0" dirty="0" smtClean="0">
                <a:solidFill>
                  <a:schemeClr val="tx1"/>
                </a:solidFill>
                <a:latin typeface="+mn-lt"/>
                <a:ea typeface="+mn-ea"/>
                <a:cs typeface="+mn-cs"/>
              </a:rPr>
              <a:t>internetwork. The MHS is concerned with the protocol operation needed to transmit</a:t>
            </a:r>
          </a:p>
          <a:p>
            <a:r>
              <a:rPr lang="en-US" sz="1200" kern="1200" baseline="0" dirty="0" smtClean="0">
                <a:solidFill>
                  <a:schemeClr val="tx1"/>
                </a:solidFill>
                <a:latin typeface="+mn-lt"/>
                <a:ea typeface="+mn-ea"/>
                <a:cs typeface="+mn-cs"/>
              </a:rPr>
              <a:t>and deliver messages.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user does not directly interact with the MHS. If the user designates a</a:t>
            </a:r>
          </a:p>
          <a:p>
            <a:r>
              <a:rPr lang="en-US" sz="1200" kern="1200" baseline="0" dirty="0" smtClean="0">
                <a:solidFill>
                  <a:schemeClr val="tx1"/>
                </a:solidFill>
                <a:latin typeface="+mn-lt"/>
                <a:ea typeface="+mn-ea"/>
                <a:cs typeface="+mn-cs"/>
              </a:rPr>
              <a:t>local recipient for a message, the MUA stores the message in the local recipient’s</a:t>
            </a:r>
          </a:p>
          <a:p>
            <a:r>
              <a:rPr lang="en-US" sz="1200" kern="1200" baseline="0" dirty="0" smtClean="0">
                <a:solidFill>
                  <a:schemeClr val="tx1"/>
                </a:solidFill>
                <a:latin typeface="+mn-lt"/>
                <a:ea typeface="+mn-ea"/>
                <a:cs typeface="+mn-cs"/>
              </a:rPr>
              <a:t> mailbox. If a remote recipient is designated, the MUA passes the message to the</a:t>
            </a:r>
          </a:p>
          <a:p>
            <a:r>
              <a:rPr lang="en-US" sz="1200" kern="1200" baseline="0" dirty="0" smtClean="0">
                <a:solidFill>
                  <a:schemeClr val="tx1"/>
                </a:solidFill>
                <a:latin typeface="+mn-lt"/>
                <a:ea typeface="+mn-ea"/>
                <a:cs typeface="+mn-cs"/>
              </a:rPr>
              <a:t>MHS for transmission to a remote MTA and ultimately to a remote mailbox.</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To implement the Internet mail architecture, a set of standards is needed.</a:t>
            </a:r>
          </a:p>
          <a:p>
            <a:r>
              <a:rPr lang="en-US" sz="1200" kern="1200" baseline="0" dirty="0" smtClean="0">
                <a:solidFill>
                  <a:schemeClr val="tx1"/>
                </a:solidFill>
                <a:latin typeface="+mn-lt"/>
                <a:ea typeface="+mn-ea"/>
                <a:cs typeface="+mn-cs"/>
              </a:rPr>
              <a:t>Four standards are noteworthy:</a:t>
            </a:r>
          </a:p>
          <a:p>
            <a:r>
              <a:rPr lang="en-US" sz="1200" kern="1200" baseline="0" dirty="0" smtClean="0">
                <a:solidFill>
                  <a:schemeClr val="tx1"/>
                </a:solidFill>
                <a:latin typeface="+mn-lt"/>
                <a:ea typeface="+mn-ea"/>
                <a:cs typeface="+mn-cs"/>
              </a:rPr>
              <a:t>• Post Office Protocol (POP3):  POP3 allows an e-mail client (user agent) to</a:t>
            </a:r>
          </a:p>
          <a:p>
            <a:r>
              <a:rPr lang="en-US" sz="1200" kern="1200" baseline="0" dirty="0" smtClean="0">
                <a:solidFill>
                  <a:schemeClr val="tx1"/>
                </a:solidFill>
                <a:latin typeface="+mn-lt"/>
                <a:ea typeface="+mn-ea"/>
                <a:cs typeface="+mn-cs"/>
              </a:rPr>
              <a:t>download an e-mail from an e-mail server (MTA). POP3 user agents connect</a:t>
            </a:r>
          </a:p>
          <a:p>
            <a:r>
              <a:rPr lang="en-US" sz="1200" kern="1200" baseline="0" dirty="0" smtClean="0">
                <a:solidFill>
                  <a:schemeClr val="tx1"/>
                </a:solidFill>
                <a:latin typeface="+mn-lt"/>
                <a:ea typeface="+mn-ea"/>
                <a:cs typeface="+mn-cs"/>
              </a:rPr>
              <a:t>via TCP/IP to the server (typically port 110). The user agent enters a username</a:t>
            </a:r>
          </a:p>
          <a:p>
            <a:r>
              <a:rPr lang="en-US" sz="1200" kern="1200" baseline="0" dirty="0" smtClean="0">
                <a:solidFill>
                  <a:schemeClr val="tx1"/>
                </a:solidFill>
                <a:latin typeface="+mn-lt"/>
                <a:ea typeface="+mn-ea"/>
                <a:cs typeface="+mn-cs"/>
              </a:rPr>
              <a:t>and password (either stored internally for convenience or entered each</a:t>
            </a:r>
          </a:p>
          <a:p>
            <a:r>
              <a:rPr lang="en-US" sz="1200" kern="1200" baseline="0" dirty="0" smtClean="0">
                <a:solidFill>
                  <a:schemeClr val="tx1"/>
                </a:solidFill>
                <a:latin typeface="+mn-lt"/>
                <a:ea typeface="+mn-ea"/>
                <a:cs typeface="+mn-cs"/>
              </a:rPr>
              <a:t>time by the user for stronger security). After authorization, the UA can issue</a:t>
            </a:r>
          </a:p>
          <a:p>
            <a:r>
              <a:rPr lang="en-US" sz="1200" kern="1200" baseline="0" dirty="0" smtClean="0">
                <a:solidFill>
                  <a:schemeClr val="tx1"/>
                </a:solidFill>
                <a:latin typeface="+mn-lt"/>
                <a:ea typeface="+mn-ea"/>
                <a:cs typeface="+mn-cs"/>
              </a:rPr>
              <a:t>POP3 commands to retrieve and delete mail.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Internet Mail Access Protocol (IMAP):  As with POP3, IMAP also enables</a:t>
            </a:r>
          </a:p>
          <a:p>
            <a:r>
              <a:rPr lang="en-US" sz="1200" kern="1200" baseline="0" dirty="0" smtClean="0">
                <a:solidFill>
                  <a:schemeClr val="tx1"/>
                </a:solidFill>
                <a:latin typeface="+mn-lt"/>
                <a:ea typeface="+mn-ea"/>
                <a:cs typeface="+mn-cs"/>
              </a:rPr>
              <a:t>an e-mail client to access mail on an e-mail server. IMAP also uses TCP/IP,</a:t>
            </a:r>
          </a:p>
          <a:p>
            <a:r>
              <a:rPr lang="en-US" sz="1200" kern="1200" baseline="0" dirty="0" smtClean="0">
                <a:solidFill>
                  <a:schemeClr val="tx1"/>
                </a:solidFill>
                <a:latin typeface="+mn-lt"/>
                <a:ea typeface="+mn-ea"/>
                <a:cs typeface="+mn-cs"/>
              </a:rPr>
              <a:t>with server TCP port 143. IMAP is more complex than POP3. IMAP provides</a:t>
            </a:r>
          </a:p>
          <a:p>
            <a:r>
              <a:rPr lang="en-US" sz="1200" kern="1200" baseline="0" dirty="0" smtClean="0">
                <a:solidFill>
                  <a:schemeClr val="tx1"/>
                </a:solidFill>
                <a:latin typeface="+mn-lt"/>
                <a:ea typeface="+mn-ea"/>
                <a:cs typeface="+mn-cs"/>
              </a:rPr>
              <a:t>stronger authentication than POP3 and provides other functions not supported</a:t>
            </a:r>
          </a:p>
          <a:p>
            <a:r>
              <a:rPr lang="en-US" sz="1200" kern="1200" baseline="0" dirty="0" smtClean="0">
                <a:solidFill>
                  <a:schemeClr val="tx1"/>
                </a:solidFill>
                <a:latin typeface="+mn-lt"/>
                <a:ea typeface="+mn-ea"/>
                <a:cs typeface="+mn-cs"/>
              </a:rPr>
              <a:t>by POP3.</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Simple Mail Transfer Protocol (SMTP):  This protocol is used for transfer of</a:t>
            </a:r>
          </a:p>
          <a:p>
            <a:r>
              <a:rPr lang="en-US" sz="1200" kern="1200" baseline="0" dirty="0" smtClean="0">
                <a:solidFill>
                  <a:schemeClr val="tx1"/>
                </a:solidFill>
                <a:latin typeface="+mn-lt"/>
                <a:ea typeface="+mn-ea"/>
                <a:cs typeface="+mn-cs"/>
              </a:rPr>
              <a:t>mail from a user agent to an MTA and from one MTA to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Multipurpose Internet Mail Extensions (MIME):  MIME supplements SMTP</a:t>
            </a:r>
          </a:p>
          <a:p>
            <a:r>
              <a:rPr lang="en-US" sz="1200" kern="1200" baseline="0" dirty="0" smtClean="0">
                <a:solidFill>
                  <a:schemeClr val="tx1"/>
                </a:solidFill>
                <a:latin typeface="+mn-lt"/>
                <a:ea typeface="+mn-ea"/>
                <a:cs typeface="+mn-cs"/>
              </a:rPr>
              <a:t>and allows the encapsulation of multimedia (</a:t>
            </a:r>
            <a:r>
              <a:rPr lang="en-US" sz="1200" kern="1200" baseline="0" dirty="0" err="1" smtClean="0">
                <a:solidFill>
                  <a:schemeClr val="tx1"/>
                </a:solidFill>
                <a:latin typeface="+mn-lt"/>
                <a:ea typeface="+mn-ea"/>
                <a:cs typeface="+mn-cs"/>
              </a:rPr>
              <a:t>nontext</a:t>
            </a:r>
            <a:r>
              <a:rPr lang="en-US" sz="1200" kern="1200" baseline="0" dirty="0" smtClean="0">
                <a:solidFill>
                  <a:schemeClr val="tx1"/>
                </a:solidFill>
                <a:latin typeface="+mn-lt"/>
                <a:ea typeface="+mn-ea"/>
                <a:cs typeface="+mn-cs"/>
              </a:rPr>
              <a:t>) messages inside of a</a:t>
            </a:r>
          </a:p>
          <a:p>
            <a:r>
              <a:rPr lang="en-US" sz="1200" kern="1200" baseline="0" dirty="0" smtClean="0">
                <a:solidFill>
                  <a:schemeClr val="tx1"/>
                </a:solidFill>
                <a:latin typeface="+mn-lt"/>
                <a:ea typeface="+mn-ea"/>
                <a:cs typeface="+mn-cs"/>
              </a:rPr>
              <a:t>standard SMTP message.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a:t>
            </a:r>
            <a:r>
              <a:rPr lang="en-US" dirty="0"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SMTP</a:t>
            </a:r>
            <a:endParaRPr lang="en-US" dirty="0"/>
          </a:p>
        </p:txBody>
      </p:sp>
      <p:sp>
        <p:nvSpPr>
          <p:cNvPr id="5" name="Content Placeholder 4"/>
          <p:cNvSpPr>
            <a:spLocks noGrp="1"/>
          </p:cNvSpPr>
          <p:nvPr>
            <p:ph idx="1"/>
          </p:nvPr>
        </p:nvSpPr>
        <p:spPr>
          <a:xfrm>
            <a:off x="457200" y="1676400"/>
            <a:ext cx="8229600" cy="4651062"/>
          </a:xfrm>
        </p:spPr>
        <p:txBody>
          <a:bodyPr>
            <a:normAutofit fontScale="92500"/>
          </a:bodyPr>
          <a:lstStyle/>
          <a:p>
            <a:r>
              <a:rPr lang="en-US" dirty="0" smtClean="0"/>
              <a:t>Defined in RFC 821</a:t>
            </a:r>
          </a:p>
          <a:p>
            <a:r>
              <a:rPr lang="en-US" dirty="0" smtClean="0"/>
              <a:t>The standard protocol for transferring mail between hosts in the TCP/IP suite</a:t>
            </a:r>
          </a:p>
          <a:p>
            <a:r>
              <a:rPr lang="en-US" dirty="0" smtClean="0"/>
              <a:t>Is not concerned with the format or content of messages themselves</a:t>
            </a:r>
          </a:p>
          <a:p>
            <a:pPr lvl="1"/>
            <a:r>
              <a:rPr lang="en-US" dirty="0" smtClean="0"/>
              <a:t>Exceptions:</a:t>
            </a:r>
          </a:p>
          <a:p>
            <a:pPr lvl="2"/>
            <a:r>
              <a:rPr lang="en-US" dirty="0" smtClean="0"/>
              <a:t>SMTP standardizes the message character set as 7-bit ASCII</a:t>
            </a:r>
          </a:p>
          <a:p>
            <a:pPr lvl="2"/>
            <a:r>
              <a:rPr lang="en-US" dirty="0" smtClean="0"/>
              <a:t>SMTP adds log information to the start of the delivered message that indicates the path the message took</a:t>
            </a:r>
            <a:endParaRPr lang="en-US" dirty="0"/>
          </a:p>
        </p:txBody>
      </p:sp>
      <p:pic>
        <p:nvPicPr>
          <p:cNvPr id="6" name="Picture 5"/>
          <p:cNvPicPr>
            <a:picLocks noChangeAspect="1"/>
          </p:cNvPicPr>
          <p:nvPr/>
        </p:nvPicPr>
        <p:blipFill>
          <a:blip r:embed="rId3"/>
          <a:stretch>
            <a:fillRect/>
          </a:stretch>
        </p:blipFill>
        <p:spPr>
          <a:xfrm rot="1622964">
            <a:off x="7273582" y="555607"/>
            <a:ext cx="1452268" cy="958497"/>
          </a:xfrm>
          <a:prstGeom prst="rect">
            <a:avLst/>
          </a:prstGeom>
          <a:effectLst>
            <a:softEdge rad="762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t="2727" b="8182"/>
          <a:stretch>
            <a:fillRect/>
          </a:stretch>
        </p:blipFill>
        <p:spPr>
          <a:xfrm>
            <a:off x="1634914" y="187053"/>
            <a:ext cx="5586768" cy="6441187"/>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90"/>
            <a:ext cx="8229600" cy="1139825"/>
          </a:xfrm>
        </p:spPr>
        <p:txBody>
          <a:bodyPr/>
          <a:lstStyle/>
          <a:p>
            <a:r>
              <a:rPr lang="en-US" dirty="0" smtClean="0"/>
              <a:t>RFC 822</a:t>
            </a:r>
            <a:endParaRPr lang="en-US" dirty="0"/>
          </a:p>
        </p:txBody>
      </p:sp>
      <p:sp>
        <p:nvSpPr>
          <p:cNvPr id="3" name="Content Placeholder 2"/>
          <p:cNvSpPr>
            <a:spLocks noGrp="1"/>
          </p:cNvSpPr>
          <p:nvPr>
            <p:ph idx="1"/>
          </p:nvPr>
        </p:nvSpPr>
        <p:spPr>
          <a:xfrm>
            <a:off x="605828" y="1017325"/>
            <a:ext cx="8229600" cy="5710641"/>
          </a:xfrm>
        </p:spPr>
        <p:txBody>
          <a:bodyPr>
            <a:normAutofit fontScale="70000" lnSpcReduction="20000"/>
          </a:bodyPr>
          <a:lstStyle/>
          <a:p>
            <a:r>
              <a:rPr lang="en-US" dirty="0" smtClean="0"/>
              <a:t>Defines a format for text messages that are sent using electronic mail</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Adopted by the SMTP standard as the format for use in constructing messages for transmission via SMTP</a:t>
            </a:r>
          </a:p>
          <a:p>
            <a:r>
              <a:rPr lang="en-US" dirty="0" smtClean="0"/>
              <a:t>Message consists of a sequence of lines of text and uses a general “memo” framework</a:t>
            </a:r>
          </a:p>
          <a:p>
            <a:pPr lvl="1"/>
            <a:r>
              <a:rPr lang="en-US" dirty="0" smtClean="0"/>
              <a:t>A number of header lines, which follow a rigid format, followed by a body portion consisting of arbitrary text</a:t>
            </a:r>
          </a:p>
          <a:p>
            <a:pPr lvl="1"/>
            <a:r>
              <a:rPr lang="en-US" dirty="0" smtClean="0"/>
              <a:t>Most frequently used header keywords are From, To, Subject, and Date</a:t>
            </a:r>
            <a:endParaRPr lang="en-US" dirty="0"/>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701349298"/>
              </p:ext>
            </p:extLst>
          </p:nvPr>
        </p:nvGraphicFramePr>
        <p:xfrm>
          <a:off x="605828" y="1675237"/>
          <a:ext cx="7771387" cy="251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4"/>
            <a:ext cx="8229600" cy="1139825"/>
          </a:xfrm>
        </p:spPr>
        <p:txBody>
          <a:bodyPr/>
          <a:lstStyle/>
          <a:p>
            <a:r>
              <a:rPr lang="en-US" dirty="0" smtClean="0"/>
              <a:t>Limitations of SMTP/822</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3450001657"/>
              </p:ext>
            </p:extLst>
          </p:nvPr>
        </p:nvGraphicFramePr>
        <p:xfrm>
          <a:off x="457200" y="1121328"/>
          <a:ext cx="8229600" cy="5495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a:stretch>
            <a:fillRect/>
          </a:stretch>
        </p:blipFill>
        <p:spPr>
          <a:xfrm>
            <a:off x="3719616" y="2940821"/>
            <a:ext cx="1704768" cy="18567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a:t>
            </a:r>
            <a:endParaRPr lang="en-US" dirty="0"/>
          </a:p>
        </p:txBody>
      </p:sp>
      <p:sp>
        <p:nvSpPr>
          <p:cNvPr id="3" name="Content Placeholder 2"/>
          <p:cNvSpPr>
            <a:spLocks noGrp="1"/>
          </p:cNvSpPr>
          <p:nvPr>
            <p:ph idx="1"/>
          </p:nvPr>
        </p:nvSpPr>
        <p:spPr>
          <a:xfrm>
            <a:off x="457200" y="1676400"/>
            <a:ext cx="8229600" cy="4639922"/>
          </a:xfrm>
        </p:spPr>
        <p:txBody>
          <a:bodyPr>
            <a:normAutofit fontScale="85000" lnSpcReduction="20000"/>
          </a:bodyPr>
          <a:lstStyle/>
          <a:p>
            <a:r>
              <a:rPr lang="en-US" dirty="0" smtClean="0"/>
              <a:t>Extension to the RFC 822 framework that is intended to address some of the problems and limitations of the use of SMTP and RFC 822 for electronic mail</a:t>
            </a:r>
          </a:p>
          <a:p>
            <a:r>
              <a:rPr lang="en-US" dirty="0" smtClean="0"/>
              <a:t>Includes the following elements:</a:t>
            </a:r>
          </a:p>
          <a:p>
            <a:pPr lvl="1"/>
            <a:r>
              <a:rPr lang="en-US" dirty="0" smtClean="0"/>
              <a:t>Five new message header fields are defined, which may be included in an RFC 822 header</a:t>
            </a:r>
          </a:p>
          <a:p>
            <a:pPr lvl="1"/>
            <a:r>
              <a:rPr lang="en-US" dirty="0" smtClean="0"/>
              <a:t>A number of content formats are defined, thus standardizing representations that support multimedia electronic mail</a:t>
            </a:r>
          </a:p>
          <a:p>
            <a:pPr lvl="1"/>
            <a:r>
              <a:rPr lang="en-US" dirty="0" smtClean="0"/>
              <a:t>Transfer encodings are defined that enable the conversion of any content format into a form that is protected from alteration by the mail system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MIME Header Fields</a:t>
            </a:r>
            <a:endParaRPr lang="en-US" dirty="0"/>
          </a:p>
        </p:txBody>
      </p:sp>
      <p:sp>
        <p:nvSpPr>
          <p:cNvPr id="3" name="Content Placeholder 2"/>
          <p:cNvSpPr>
            <a:spLocks noGrp="1"/>
          </p:cNvSpPr>
          <p:nvPr>
            <p:ph idx="1"/>
          </p:nvPr>
        </p:nvSpPr>
        <p:spPr/>
        <p:txBody>
          <a:bodyPr/>
          <a:lstStyle/>
          <a:p>
            <a:r>
              <a:rPr lang="en-US" dirty="0" smtClean="0"/>
              <a:t>MIME-version</a:t>
            </a:r>
          </a:p>
          <a:p>
            <a:r>
              <a:rPr lang="en-US" dirty="0" smtClean="0"/>
              <a:t>Content-type</a:t>
            </a:r>
          </a:p>
          <a:p>
            <a:r>
              <a:rPr lang="en-US" dirty="0" smtClean="0"/>
              <a:t>Content-transfer-encoding</a:t>
            </a:r>
          </a:p>
          <a:p>
            <a:r>
              <a:rPr lang="en-US" dirty="0" smtClean="0"/>
              <a:t>Content-ID</a:t>
            </a:r>
          </a:p>
          <a:p>
            <a:r>
              <a:rPr lang="en-US" dirty="0" smtClean="0"/>
              <a:t>Content-description</a:t>
            </a:r>
            <a:endParaRPr lang="en-US"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57798" y="3748409"/>
            <a:ext cx="1926859" cy="221974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464" y="-356477"/>
            <a:ext cx="1523536" cy="5436955"/>
          </a:xfrm>
        </p:spPr>
        <p:txBody>
          <a:bodyPr/>
          <a:lstStyle/>
          <a:p>
            <a:r>
              <a:rPr lang="en-US" sz="2800" dirty="0" smtClean="0"/>
              <a:t>Table 24.1</a:t>
            </a:r>
            <a:br>
              <a:rPr lang="en-US" sz="2800" dirty="0" smtClean="0"/>
            </a:br>
            <a:r>
              <a:rPr lang="en-US" sz="2800" dirty="0" smtClean="0"/>
              <a:t/>
            </a:r>
            <a:br>
              <a:rPr lang="en-US" sz="2800" dirty="0" smtClean="0"/>
            </a:br>
            <a:r>
              <a:rPr lang="en-US" sz="2800" dirty="0" smtClean="0"/>
              <a:t>MIME Content Types </a:t>
            </a:r>
            <a:endParaRPr lang="en-US" sz="2800" dirty="0"/>
          </a:p>
        </p:txBody>
      </p:sp>
      <p:pic>
        <p:nvPicPr>
          <p:cNvPr id="4" name="Picture 3"/>
          <p:cNvPicPr>
            <a:picLocks noChangeAspect="1"/>
          </p:cNvPicPr>
          <p:nvPr/>
        </p:nvPicPr>
        <p:blipFill>
          <a:blip r:embed="rId3"/>
          <a:stretch>
            <a:fillRect/>
          </a:stretch>
        </p:blipFill>
        <p:spPr>
          <a:xfrm>
            <a:off x="72278" y="95397"/>
            <a:ext cx="7693019" cy="6904404"/>
          </a:xfrm>
          <a:prstGeom prst="rect">
            <a:avLst/>
          </a:prstGeom>
        </p:spPr>
      </p:pic>
      <p:sp>
        <p:nvSpPr>
          <p:cNvPr id="5" name="TextBox 4"/>
          <p:cNvSpPr txBox="1"/>
          <p:nvPr/>
        </p:nvSpPr>
        <p:spPr>
          <a:xfrm>
            <a:off x="7765296" y="5970987"/>
            <a:ext cx="1378703" cy="646331"/>
          </a:xfrm>
          <a:prstGeom prst="rect">
            <a:avLst/>
          </a:prstGeom>
          <a:noFill/>
        </p:spPr>
        <p:txBody>
          <a:bodyPr wrap="square" rtlCol="0">
            <a:spAutoFit/>
          </a:bodyPr>
          <a:lstStyle/>
          <a:p>
            <a:r>
              <a:rPr lang="en-US" sz="1200" dirty="0" smtClean="0"/>
              <a:t>(Table can be found on page </a:t>
            </a:r>
            <a:r>
              <a:rPr lang="en-US" sz="1200" dirty="0" smtClean="0"/>
              <a:t>812 </a:t>
            </a:r>
            <a:r>
              <a:rPr lang="en-US" sz="1200" dirty="0" smtClean="0"/>
              <a:t>in </a:t>
            </a:r>
            <a:r>
              <a:rPr lang="en-US" sz="1200" dirty="0" smtClean="0"/>
              <a:t>textbook)</a:t>
            </a:r>
            <a:endParaRPr lang="en-US" sz="12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426591"/>
          </a:xfrm>
        </p:spPr>
        <p:txBody>
          <a:bodyPr/>
          <a:lstStyle/>
          <a:p>
            <a:r>
              <a:rPr lang="en-US" dirty="0" smtClean="0"/>
              <a:t>Table 24.2 </a:t>
            </a:r>
            <a:br>
              <a:rPr lang="en-US" dirty="0" smtClean="0"/>
            </a:br>
            <a:r>
              <a:rPr lang="en-US" dirty="0" smtClean="0"/>
              <a:t>MIME Transfer Encodings </a:t>
            </a:r>
            <a:endParaRPr lang="en-US" dirty="0"/>
          </a:p>
        </p:txBody>
      </p:sp>
      <p:pic>
        <p:nvPicPr>
          <p:cNvPr id="4" name="Picture 3"/>
          <p:cNvPicPr>
            <a:picLocks noChangeAspect="1"/>
          </p:cNvPicPr>
          <p:nvPr/>
        </p:nvPicPr>
        <p:blipFill>
          <a:blip r:embed="rId3"/>
          <a:stretch>
            <a:fillRect/>
          </a:stretch>
        </p:blipFill>
        <p:spPr>
          <a:xfrm>
            <a:off x="151384" y="2338908"/>
            <a:ext cx="8858568" cy="3799177"/>
          </a:xfrm>
          <a:prstGeom prst="rect">
            <a:avLst/>
          </a:prstGeom>
        </p:spPr>
      </p:pic>
      <p:sp>
        <p:nvSpPr>
          <p:cNvPr id="5" name="TextBox 4"/>
          <p:cNvSpPr txBox="1"/>
          <p:nvPr/>
        </p:nvSpPr>
        <p:spPr>
          <a:xfrm>
            <a:off x="-1" y="6399014"/>
            <a:ext cx="3955065" cy="307777"/>
          </a:xfrm>
          <a:prstGeom prst="rect">
            <a:avLst/>
          </a:prstGeom>
          <a:noFill/>
        </p:spPr>
        <p:txBody>
          <a:bodyPr wrap="square" rtlCol="0">
            <a:spAutoFit/>
          </a:bodyPr>
          <a:lstStyle/>
          <a:p>
            <a:r>
              <a:rPr lang="en-US" sz="1400" dirty="0" smtClean="0"/>
              <a:t>(Table can be found on page </a:t>
            </a:r>
            <a:r>
              <a:rPr lang="en-US" sz="1400" dirty="0" smtClean="0"/>
              <a:t> </a:t>
            </a:r>
            <a:r>
              <a:rPr lang="en-US" sz="1400" dirty="0" smtClean="0"/>
              <a:t>813 </a:t>
            </a:r>
            <a:r>
              <a:rPr lang="en-US" sz="1400" dirty="0" smtClean="0"/>
              <a:t>in </a:t>
            </a:r>
            <a:r>
              <a:rPr lang="en-US" sz="1400" dirty="0" smtClean="0"/>
              <a:t>textbook)</a:t>
            </a:r>
            <a:endParaRPr lang="en-US"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349" y="1385377"/>
            <a:ext cx="1690651" cy="1139825"/>
          </a:xfrm>
        </p:spPr>
        <p:txBody>
          <a:bodyPr/>
          <a:lstStyle/>
          <a:p>
            <a:r>
              <a:rPr lang="en-US" sz="3200" dirty="0" smtClean="0"/>
              <a:t>Table 24.3</a:t>
            </a:r>
            <a:br>
              <a:rPr lang="en-US" sz="3200" dirty="0" smtClean="0"/>
            </a:br>
            <a:r>
              <a:rPr lang="en-US" sz="3200" dirty="0" smtClean="0"/>
              <a:t/>
            </a:r>
            <a:br>
              <a:rPr lang="en-US" sz="3200" dirty="0" smtClean="0"/>
            </a:br>
            <a:r>
              <a:rPr lang="en-US" sz="2400" dirty="0" smtClean="0"/>
              <a:t>Radix-64  Encoding </a:t>
            </a:r>
            <a:endParaRPr lang="en-US" sz="3200" dirty="0"/>
          </a:p>
        </p:txBody>
      </p:sp>
      <p:pic>
        <p:nvPicPr>
          <p:cNvPr id="4" name="Picture 3"/>
          <p:cNvPicPr>
            <a:picLocks noChangeAspect="1"/>
          </p:cNvPicPr>
          <p:nvPr/>
        </p:nvPicPr>
        <p:blipFill>
          <a:blip r:embed="rId3"/>
          <a:stretch>
            <a:fillRect/>
          </a:stretch>
        </p:blipFill>
        <p:spPr>
          <a:xfrm>
            <a:off x="132047" y="540324"/>
            <a:ext cx="7475253" cy="6099056"/>
          </a:xfrm>
          <a:prstGeom prst="rect">
            <a:avLst/>
          </a:prstGeom>
        </p:spPr>
      </p:pic>
      <p:sp>
        <p:nvSpPr>
          <p:cNvPr id="5" name="TextBox 4"/>
          <p:cNvSpPr txBox="1"/>
          <p:nvPr/>
        </p:nvSpPr>
        <p:spPr>
          <a:xfrm>
            <a:off x="7453350" y="5716050"/>
            <a:ext cx="1844602" cy="738664"/>
          </a:xfrm>
          <a:prstGeom prst="rect">
            <a:avLst/>
          </a:prstGeom>
          <a:noFill/>
        </p:spPr>
        <p:txBody>
          <a:bodyPr wrap="square" rtlCol="0">
            <a:spAutoFit/>
          </a:bodyPr>
          <a:lstStyle/>
          <a:p>
            <a:r>
              <a:rPr lang="en-US" sz="1200" dirty="0" smtClean="0"/>
              <a:t>(Table can be found on page </a:t>
            </a:r>
            <a:r>
              <a:rPr lang="en-US" sz="1200" dirty="0" smtClean="0"/>
              <a:t>815</a:t>
            </a:r>
            <a:r>
              <a:rPr lang="en-US" sz="1200" dirty="0" smtClean="0"/>
              <a:t> </a:t>
            </a:r>
            <a:r>
              <a:rPr lang="en-US" sz="1200" dirty="0" smtClean="0"/>
              <a:t>in textbook)</a:t>
            </a:r>
          </a:p>
          <a:p>
            <a:endParaRPr lang="en-US"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3.pdf"/>
          <p:cNvPicPr>
            <a:picLocks noChangeAspect="1"/>
          </p:cNvPicPr>
          <p:nvPr/>
        </p:nvPicPr>
        <p:blipFill>
          <a:blip r:embed="rId3"/>
          <a:srcRect l="9091" t="7059" r="10909" b="10588"/>
          <a:stretch>
            <a:fillRect/>
          </a:stretch>
        </p:blipFill>
        <p:spPr>
          <a:xfrm>
            <a:off x="941294" y="484160"/>
            <a:ext cx="7525888" cy="5986374"/>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Electronic Mail, DNS, and HTTP</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24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
            <a:ext cx="8229600" cy="1139825"/>
          </a:xfrm>
        </p:spPr>
        <p:txBody>
          <a:bodyPr/>
          <a:lstStyle/>
          <a:p>
            <a:r>
              <a:rPr lang="en-US" dirty="0" smtClean="0"/>
              <a:t>POP</a:t>
            </a:r>
            <a:endParaRPr lang="en-US" dirty="0"/>
          </a:p>
        </p:txBody>
      </p:sp>
      <p:sp>
        <p:nvSpPr>
          <p:cNvPr id="3" name="Content Placeholder 2"/>
          <p:cNvSpPr>
            <a:spLocks noGrp="1"/>
          </p:cNvSpPr>
          <p:nvPr>
            <p:ph idx="1"/>
          </p:nvPr>
        </p:nvSpPr>
        <p:spPr>
          <a:xfrm>
            <a:off x="457200" y="1298120"/>
            <a:ext cx="8229600" cy="1957783"/>
          </a:xfrm>
        </p:spPr>
        <p:txBody>
          <a:bodyPr>
            <a:normAutofit fontScale="92500" lnSpcReduction="10000"/>
          </a:bodyPr>
          <a:lstStyle/>
          <a:p>
            <a:r>
              <a:rPr lang="en-US" dirty="0" smtClean="0"/>
              <a:t>Internet standard defined in RFC 1939</a:t>
            </a:r>
          </a:p>
          <a:p>
            <a:r>
              <a:rPr lang="en-US" dirty="0" smtClean="0"/>
              <a:t>Supports the basic functions of download and delete for e-mail retrieval</a:t>
            </a:r>
          </a:p>
          <a:p>
            <a:r>
              <a:rPr lang="en-US" dirty="0" smtClean="0"/>
              <a:t>States: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1090030716"/>
              </p:ext>
            </p:extLst>
          </p:nvPr>
        </p:nvGraphicFramePr>
        <p:xfrm>
          <a:off x="810698" y="3377494"/>
          <a:ext cx="7363279" cy="3299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IMAP</a:t>
            </a:r>
            <a:endParaRPr lang="en-US" dirty="0"/>
          </a:p>
        </p:txBody>
      </p:sp>
      <p:sp>
        <p:nvSpPr>
          <p:cNvPr id="3" name="Content Placeholder 2"/>
          <p:cNvSpPr>
            <a:spLocks noGrp="1"/>
          </p:cNvSpPr>
          <p:nvPr>
            <p:ph idx="1"/>
          </p:nvPr>
        </p:nvSpPr>
        <p:spPr>
          <a:xfrm>
            <a:off x="457200" y="1676400"/>
            <a:ext cx="8229600" cy="4695622"/>
          </a:xfrm>
        </p:spPr>
        <p:txBody>
          <a:bodyPr>
            <a:normAutofit fontScale="85000" lnSpcReduction="20000"/>
          </a:bodyPr>
          <a:lstStyle/>
          <a:p>
            <a:r>
              <a:rPr lang="en-US" dirty="0" smtClean="0"/>
              <a:t>Defined by RFC 3501</a:t>
            </a:r>
          </a:p>
          <a:p>
            <a:r>
              <a:rPr lang="en-US" dirty="0" smtClean="0"/>
              <a:t>Servers store messages for multiple users to be retrieved upon client requests</a:t>
            </a:r>
          </a:p>
          <a:p>
            <a:r>
              <a:rPr lang="en-US" dirty="0" smtClean="0"/>
              <a:t>Features:</a:t>
            </a:r>
          </a:p>
          <a:p>
            <a:pPr lvl="1"/>
            <a:r>
              <a:rPr lang="en-US" dirty="0" smtClean="0"/>
              <a:t>Clients can have multiple remote mailboxes from which messages can be retrieved</a:t>
            </a:r>
          </a:p>
          <a:p>
            <a:pPr lvl="1"/>
            <a:r>
              <a:rPr lang="en-US" dirty="0" smtClean="0"/>
              <a:t>Clients can also specify criteria for downloading messages, such as not transferring large messages over slow links</a:t>
            </a:r>
          </a:p>
          <a:p>
            <a:pPr lvl="1"/>
            <a:r>
              <a:rPr lang="en-US" dirty="0" smtClean="0"/>
              <a:t>IMAP always keeps messages on the server and replicates copies to the clients</a:t>
            </a:r>
          </a:p>
          <a:p>
            <a:pPr lvl="1"/>
            <a:r>
              <a:rPr lang="en-US" dirty="0" smtClean="0"/>
              <a:t>IMAP4 allows clients to make changes both when connected and when disconnected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224"/>
            <a:ext cx="8229600" cy="1139825"/>
          </a:xfrm>
        </p:spPr>
        <p:txBody>
          <a:bodyPr/>
          <a:lstStyle/>
          <a:p>
            <a:r>
              <a:rPr lang="en-US" dirty="0" smtClean="0"/>
              <a:t>Internet Directory Service (DNS)</a:t>
            </a:r>
            <a:endParaRPr lang="en-US" dirty="0"/>
          </a:p>
        </p:txBody>
      </p:sp>
      <p:sp>
        <p:nvSpPr>
          <p:cNvPr id="3" name="Content Placeholder 2"/>
          <p:cNvSpPr>
            <a:spLocks noGrp="1"/>
          </p:cNvSpPr>
          <p:nvPr>
            <p:ph idx="1"/>
          </p:nvPr>
        </p:nvSpPr>
        <p:spPr>
          <a:xfrm>
            <a:off x="457200" y="1445822"/>
            <a:ext cx="8229600" cy="3065600"/>
          </a:xfrm>
        </p:spPr>
        <p:txBody>
          <a:bodyPr>
            <a:normAutofit lnSpcReduction="10000"/>
          </a:bodyPr>
          <a:lstStyle/>
          <a:p>
            <a:r>
              <a:rPr lang="en-US" dirty="0" smtClean="0"/>
              <a:t>A directory lookup service that provides a mapping between the name of a host on the Internet and its numerical address</a:t>
            </a:r>
          </a:p>
          <a:p>
            <a:r>
              <a:rPr lang="en-US" dirty="0" smtClean="0"/>
              <a:t>Essential to the functioning of the Internet</a:t>
            </a:r>
          </a:p>
          <a:p>
            <a:r>
              <a:rPr lang="en-US" dirty="0" smtClean="0"/>
              <a:t>Defined in </a:t>
            </a:r>
            <a:r>
              <a:rPr lang="en-US" dirty="0" err="1" smtClean="0"/>
              <a:t>RFCs</a:t>
            </a:r>
            <a:r>
              <a:rPr lang="en-US" dirty="0" smtClean="0"/>
              <a:t> 1034 and 1035</a:t>
            </a:r>
          </a:p>
          <a:p>
            <a:r>
              <a:rPr lang="en-US" dirty="0" smtClean="0"/>
              <a:t>Four elements comprise the DNS: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844228409"/>
              </p:ext>
            </p:extLst>
          </p:nvPr>
        </p:nvGraphicFramePr>
        <p:xfrm>
          <a:off x="1524000" y="4215112"/>
          <a:ext cx="6096000" cy="246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t>
            </a:r>
            <a:endParaRPr lang="en-US" dirty="0"/>
          </a:p>
        </p:txBody>
      </p:sp>
      <p:sp>
        <p:nvSpPr>
          <p:cNvPr id="3" name="Content Placeholder 2"/>
          <p:cNvSpPr>
            <a:spLocks noGrp="1"/>
          </p:cNvSpPr>
          <p:nvPr>
            <p:ph idx="1"/>
          </p:nvPr>
        </p:nvSpPr>
        <p:spPr/>
        <p:txBody>
          <a:bodyPr/>
          <a:lstStyle/>
          <a:p>
            <a:r>
              <a:rPr lang="en-US" dirty="0" smtClean="0"/>
              <a:t>Refers to a group of hosts that are under the administrative control of a single entity</a:t>
            </a:r>
          </a:p>
          <a:p>
            <a:r>
              <a:rPr lang="en-US" dirty="0" smtClean="0"/>
              <a:t>Organized hierarchically, so that a given domain may consist of a number of subordinate domains</a:t>
            </a:r>
          </a:p>
          <a:p>
            <a:r>
              <a:rPr lang="en-US" dirty="0" smtClean="0"/>
              <a:t>Names are assigned and reflect the hierarchical organization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a:blip r:embed="rId3"/>
          <a:srcRect t="20000" b="29091"/>
          <a:stretch>
            <a:fillRect/>
          </a:stretch>
        </p:blipFill>
        <p:spPr>
          <a:xfrm>
            <a:off x="289668" y="835493"/>
            <a:ext cx="8545576" cy="5630078"/>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596" y="2551037"/>
            <a:ext cx="1313404" cy="1139825"/>
          </a:xfrm>
        </p:spPr>
        <p:txBody>
          <a:bodyPr/>
          <a:lstStyle/>
          <a:p>
            <a:r>
              <a:rPr lang="en-US" sz="3200" dirty="0" smtClean="0"/>
              <a:t>Table 24.4 </a:t>
            </a:r>
            <a:br>
              <a:rPr lang="en-US" sz="3200" dirty="0" smtClean="0"/>
            </a:br>
            <a:r>
              <a:rPr lang="en-US" sz="3200" dirty="0" smtClean="0"/>
              <a:t/>
            </a:r>
            <a:br>
              <a:rPr lang="en-US" sz="3200" dirty="0" smtClean="0"/>
            </a:br>
            <a:r>
              <a:rPr lang="en-US" sz="2000" dirty="0" smtClean="0"/>
              <a:t/>
            </a:r>
            <a:br>
              <a:rPr lang="en-US" sz="2000" dirty="0" smtClean="0"/>
            </a:br>
            <a:r>
              <a:rPr lang="en-US" sz="2000" dirty="0" smtClean="0"/>
              <a:t>Top-Level Internet Domains </a:t>
            </a:r>
            <a:endParaRPr lang="en-US" sz="3200" dirty="0"/>
          </a:p>
        </p:txBody>
      </p:sp>
      <p:pic>
        <p:nvPicPr>
          <p:cNvPr id="4" name="Picture 3"/>
          <p:cNvPicPr>
            <a:picLocks noChangeAspect="1"/>
          </p:cNvPicPr>
          <p:nvPr/>
        </p:nvPicPr>
        <p:blipFill>
          <a:blip r:embed="rId3"/>
          <a:stretch>
            <a:fillRect/>
          </a:stretch>
        </p:blipFill>
        <p:spPr>
          <a:xfrm>
            <a:off x="0" y="0"/>
            <a:ext cx="7830596" cy="7045902"/>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Database</a:t>
            </a:r>
            <a:endParaRPr lang="en-US" dirty="0"/>
          </a:p>
        </p:txBody>
      </p:sp>
      <p:sp>
        <p:nvSpPr>
          <p:cNvPr id="3" name="Content Placeholder 2"/>
          <p:cNvSpPr>
            <a:spLocks noGrp="1"/>
          </p:cNvSpPr>
          <p:nvPr>
            <p:ph idx="1"/>
          </p:nvPr>
        </p:nvSpPr>
        <p:spPr/>
        <p:txBody>
          <a:bodyPr/>
          <a:lstStyle/>
          <a:p>
            <a:r>
              <a:rPr lang="en-US" dirty="0" smtClean="0"/>
              <a:t>Based on a hierarchical database containing resource records (</a:t>
            </a:r>
            <a:r>
              <a:rPr lang="en-US" dirty="0" err="1" smtClean="0"/>
              <a:t>RRs</a:t>
            </a:r>
            <a:r>
              <a:rPr lang="en-US" dirty="0" smtClean="0"/>
              <a:t>) that include the name, IP address, and other information about hosts</a:t>
            </a:r>
          </a:p>
          <a:p>
            <a:r>
              <a:rPr lang="en-US" dirty="0" smtClean="0"/>
              <a:t>Key features:</a:t>
            </a:r>
          </a:p>
          <a:p>
            <a:pPr lvl="1"/>
            <a:r>
              <a:rPr lang="en-US" dirty="0" smtClean="0"/>
              <a:t>Variable-depth hierarchy for names</a:t>
            </a:r>
          </a:p>
          <a:p>
            <a:pPr lvl="1"/>
            <a:r>
              <a:rPr lang="en-US" dirty="0" smtClean="0"/>
              <a:t>Distributed database</a:t>
            </a:r>
          </a:p>
          <a:p>
            <a:pPr lvl="1"/>
            <a:r>
              <a:rPr lang="en-US" dirty="0" smtClean="0"/>
              <a:t>Distribution controlled by the database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t="19091" b="40000"/>
          <a:stretch>
            <a:fillRect/>
          </a:stretch>
        </p:blipFill>
        <p:spPr>
          <a:xfrm>
            <a:off x="457335" y="1309243"/>
            <a:ext cx="8076693" cy="4275952"/>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4000" dirty="0" smtClean="0"/>
              <a:t>Table 24.5   </a:t>
            </a:r>
            <a:br>
              <a:rPr lang="en-US" sz="4000" dirty="0" smtClean="0"/>
            </a:br>
            <a:r>
              <a:rPr lang="en-US" sz="4000" dirty="0" smtClean="0"/>
              <a:t>Resource Record Types </a:t>
            </a:r>
            <a:endParaRPr lang="en-US" sz="4000" dirty="0"/>
          </a:p>
        </p:txBody>
      </p:sp>
      <p:pic>
        <p:nvPicPr>
          <p:cNvPr id="4" name="Picture 3"/>
          <p:cNvPicPr>
            <a:picLocks noChangeAspect="1"/>
          </p:cNvPicPr>
          <p:nvPr/>
        </p:nvPicPr>
        <p:blipFill>
          <a:blip r:embed="rId3"/>
          <a:stretch>
            <a:fillRect/>
          </a:stretch>
        </p:blipFill>
        <p:spPr>
          <a:xfrm>
            <a:off x="914749" y="1300719"/>
            <a:ext cx="7117933" cy="5795395"/>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flas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srcRect l="14545" t="14118" r="11818" b="22353"/>
          <a:stretch>
            <a:fillRect/>
          </a:stretch>
        </p:blipFill>
        <p:spPr>
          <a:xfrm>
            <a:off x="339574" y="678608"/>
            <a:ext cx="8272817" cy="5515175"/>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7802" y="267358"/>
            <a:ext cx="8622739" cy="6249483"/>
          </a:xfrm>
        </p:spPr>
        <p:txBody>
          <a:bodyPr/>
          <a:lstStyle/>
          <a:p>
            <a:pPr>
              <a:buNone/>
            </a:pPr>
            <a:r>
              <a:rPr lang="en-US" sz="2400" i="1" dirty="0" smtClean="0">
                <a:effectLst/>
              </a:rPr>
              <a:t>“Consider a future device for individual use, which is a sort of mechanized private file and library. It needs a name, and, to coin one at random, “</a:t>
            </a:r>
            <a:r>
              <a:rPr lang="en-US" sz="2400" i="1" dirty="0" err="1" smtClean="0">
                <a:effectLst/>
              </a:rPr>
              <a:t>memex</a:t>
            </a:r>
            <a:r>
              <a:rPr lang="en-US" sz="2400" i="1" dirty="0" smtClean="0">
                <a:effectLst/>
              </a:rPr>
              <a:t>” will do. A </a:t>
            </a:r>
            <a:r>
              <a:rPr lang="en-US" sz="2400" i="1" dirty="0" err="1" smtClean="0">
                <a:effectLst/>
              </a:rPr>
              <a:t>memex</a:t>
            </a:r>
            <a:r>
              <a:rPr lang="en-US" sz="2400" i="1" dirty="0" smtClean="0">
                <a:effectLst/>
              </a:rPr>
              <a:t> is a device in which an individual stores all his books, records, and communications, and which is mechanized so that it may be consulted with exceeding speed and flexibility. It is an enlarged intimate supplement to his memory. All this is conventional, except for the projection forward of present-day mechanisms and gadgetry. It affords an immediate step, however, to associative indexing, the basic idea of which is a provision whereby any item may be caused at will to select immediately and automatically another. This is the essential feature of the </a:t>
            </a:r>
            <a:r>
              <a:rPr lang="en-US" sz="2400" i="1" dirty="0" err="1" smtClean="0">
                <a:effectLst/>
              </a:rPr>
              <a:t>memex</a:t>
            </a:r>
            <a:r>
              <a:rPr lang="en-US" sz="2400" i="1" dirty="0" smtClean="0">
                <a:effectLst/>
              </a:rPr>
              <a:t>. The process of tying two items together is the important thing.”</a:t>
            </a:r>
            <a:endParaRPr lang="en-US" sz="2400" i="1" dirty="0">
              <a:effectLst/>
            </a:endParaRPr>
          </a:p>
        </p:txBody>
      </p:sp>
      <p:sp>
        <p:nvSpPr>
          <p:cNvPr id="6" name="Rectangle 5"/>
          <p:cNvSpPr/>
          <p:nvPr/>
        </p:nvSpPr>
        <p:spPr>
          <a:xfrm>
            <a:off x="4318541" y="5870510"/>
            <a:ext cx="4572000" cy="646331"/>
          </a:xfrm>
          <a:prstGeom prst="rect">
            <a:avLst/>
          </a:prstGeom>
        </p:spPr>
        <p:txBody>
          <a:bodyPr>
            <a:spAutoFit/>
          </a:bodyPr>
          <a:lstStyle/>
          <a:p>
            <a:pPr algn="r"/>
            <a:r>
              <a:rPr lang="en-US" b="1" i="1" dirty="0">
                <a:effectLst>
                  <a:outerShdw blurRad="38100" dist="38100" dir="2700000" algn="tl">
                    <a:srgbClr val="000000">
                      <a:alpha val="43137"/>
                    </a:srgbClr>
                  </a:outerShdw>
                </a:effectLst>
              </a:rPr>
              <a:t>—As We May Think,</a:t>
            </a:r>
            <a:r>
              <a:rPr lang="en-US" b="1" dirty="0" err="1" smtClean="0">
                <a:effectLst>
                  <a:outerShdw blurRad="38100" dist="38100" dir="2700000" algn="tl">
                    <a:srgbClr val="000000">
                      <a:alpha val="43137"/>
                    </a:srgbClr>
                  </a:outerShdw>
                </a:effectLst>
              </a:rPr>
              <a:t>Vannevar</a:t>
            </a:r>
            <a:r>
              <a:rPr lang="en-US" b="1" dirty="0">
                <a:effectLst>
                  <a:outerShdw blurRad="38100" dist="38100" dir="2700000" algn="tl">
                    <a:srgbClr val="000000">
                      <a:alpha val="43137"/>
                    </a:srgbClr>
                  </a:outerShdw>
                </a:effectLst>
              </a:rPr>
              <a:t>Bush, </a:t>
            </a:r>
            <a:r>
              <a:rPr lang="en-US" b="1" i="1" dirty="0">
                <a:effectLst>
                  <a:outerShdw blurRad="38100" dist="38100" dir="2700000" algn="tl">
                    <a:srgbClr val="000000">
                      <a:alpha val="43137"/>
                    </a:srgbClr>
                  </a:outerShdw>
                </a:effectLst>
              </a:rPr>
              <a:t>The Atlantic</a:t>
            </a:r>
            <a:r>
              <a:rPr lang="en-US" b="1" dirty="0">
                <a:effectLst>
                  <a:outerShdw blurRad="38100" dist="38100" dir="2700000" algn="tl">
                    <a:srgbClr val="000000">
                      <a:alpha val="43137"/>
                    </a:srgbClr>
                  </a:outerShdw>
                </a:effectLst>
              </a:rPr>
              <a:t>, July 1945</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11765" t="7273" r="11765" b="21818"/>
          <a:stretch>
            <a:fillRect/>
          </a:stretch>
        </p:blipFill>
        <p:spPr>
          <a:xfrm>
            <a:off x="1956274" y="253684"/>
            <a:ext cx="5299228" cy="635923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5219" y="-345337"/>
            <a:ext cx="2428745" cy="5715452"/>
          </a:xfrm>
        </p:spPr>
        <p:txBody>
          <a:bodyPr/>
          <a:lstStyle/>
          <a:p>
            <a:r>
              <a:rPr lang="en-US" dirty="0" smtClean="0"/>
              <a:t>Table 24.6 </a:t>
            </a:r>
            <a:br>
              <a:rPr lang="en-US" dirty="0" smtClean="0"/>
            </a:br>
            <a:r>
              <a:rPr lang="en-US" dirty="0" smtClean="0"/>
              <a:t>  Internet Root Servers </a:t>
            </a:r>
            <a:endParaRPr lang="en-US" dirty="0"/>
          </a:p>
        </p:txBody>
      </p:sp>
      <p:pic>
        <p:nvPicPr>
          <p:cNvPr id="4" name="Picture 3"/>
          <p:cNvPicPr>
            <a:picLocks noChangeAspect="1"/>
          </p:cNvPicPr>
          <p:nvPr/>
        </p:nvPicPr>
        <p:blipFill>
          <a:blip r:embed="rId3"/>
          <a:srcRect b="1348"/>
          <a:stretch>
            <a:fillRect/>
          </a:stretch>
        </p:blipFill>
        <p:spPr>
          <a:xfrm>
            <a:off x="0" y="0"/>
            <a:ext cx="6241133" cy="6863949"/>
          </a:xfrm>
          <a:prstGeom prst="rect">
            <a:avLst/>
          </a:prstGeom>
          <a:solidFill>
            <a:schemeClr val="accent3">
              <a:lumMod val="20000"/>
              <a:lumOff val="80000"/>
            </a:schemeClr>
          </a:solidFill>
        </p:spPr>
      </p:pic>
      <p:sp>
        <p:nvSpPr>
          <p:cNvPr id="5" name="TextBox 4"/>
          <p:cNvSpPr txBox="1"/>
          <p:nvPr/>
        </p:nvSpPr>
        <p:spPr>
          <a:xfrm>
            <a:off x="6428375" y="6160365"/>
            <a:ext cx="2715626" cy="461665"/>
          </a:xfrm>
          <a:prstGeom prst="rect">
            <a:avLst/>
          </a:prstGeom>
          <a:noFill/>
        </p:spPr>
        <p:txBody>
          <a:bodyPr wrap="square" rtlCol="0">
            <a:spAutoFit/>
          </a:bodyPr>
          <a:lstStyle/>
          <a:p>
            <a:r>
              <a:rPr lang="en-US" sz="1200" dirty="0" smtClean="0"/>
              <a:t>(Table can be found on page </a:t>
            </a:r>
            <a:r>
              <a:rPr lang="en-US" sz="1200" dirty="0" smtClean="0"/>
              <a:t>824 in </a:t>
            </a:r>
            <a:r>
              <a:rPr lang="en-US" sz="1200" dirty="0" smtClean="0"/>
              <a:t>textbook)</a:t>
            </a:r>
            <a:endParaRPr lang="en-US" sz="12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3000">
        <p14:shre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Name Resolution</a:t>
            </a:r>
            <a:endParaRPr lang="en-US" dirty="0"/>
          </a:p>
        </p:txBody>
      </p:sp>
      <p:sp>
        <p:nvSpPr>
          <p:cNvPr id="3" name="Content Placeholder 2"/>
          <p:cNvSpPr>
            <a:spLocks noGrp="1"/>
          </p:cNvSpPr>
          <p:nvPr>
            <p:ph idx="1"/>
          </p:nvPr>
        </p:nvSpPr>
        <p:spPr>
          <a:xfrm>
            <a:off x="457200" y="1139825"/>
            <a:ext cx="8229600" cy="2101501"/>
          </a:xfrm>
        </p:spPr>
        <p:txBody>
          <a:bodyPr>
            <a:normAutofit fontScale="77500" lnSpcReduction="20000"/>
          </a:bodyPr>
          <a:lstStyle/>
          <a:p>
            <a:r>
              <a:rPr lang="en-US" dirty="0" smtClean="0"/>
              <a:t>Each query begins at a name resolver located in the user host system</a:t>
            </a:r>
          </a:p>
          <a:p>
            <a:r>
              <a:rPr lang="en-US" dirty="0" smtClean="0"/>
              <a:t>If the resolver does not have the requested name in its cache, it sends a DNS query to the local DNS server</a:t>
            </a:r>
          </a:p>
          <a:p>
            <a:r>
              <a:rPr lang="en-US" dirty="0" smtClean="0"/>
              <a:t>Resolvers use UDP for single queries and TCP for group queries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820823190"/>
              </p:ext>
            </p:extLst>
          </p:nvPr>
        </p:nvGraphicFramePr>
        <p:xfrm>
          <a:off x="797186" y="2572368"/>
          <a:ext cx="729628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rcRect t="17273" b="14545"/>
          <a:stretch>
            <a:fillRect/>
          </a:stretch>
        </p:blipFill>
        <p:spPr>
          <a:xfrm>
            <a:off x="936283" y="222797"/>
            <a:ext cx="7252374" cy="639905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6725"/>
            <a:ext cx="3060700" cy="4768561"/>
          </a:xfrm>
        </p:spPr>
        <p:txBody>
          <a:bodyPr/>
          <a:lstStyle/>
          <a:p>
            <a:r>
              <a:rPr lang="en-US" dirty="0" smtClean="0"/>
              <a:t>Table 24.7  </a:t>
            </a:r>
            <a:br>
              <a:rPr lang="en-US" dirty="0" smtClean="0"/>
            </a:br>
            <a:r>
              <a:rPr lang="en-US" dirty="0" smtClean="0"/>
              <a:t/>
            </a:r>
            <a:br>
              <a:rPr lang="en-US" dirty="0" smtClean="0"/>
            </a:br>
            <a:r>
              <a:rPr lang="en-US" dirty="0" smtClean="0"/>
              <a:t>Key Terms Related to HTTP</a:t>
            </a:r>
            <a:br>
              <a:rPr lang="en-US" dirty="0" smtClean="0"/>
            </a:br>
            <a:endParaRPr lang="en-US" dirty="0"/>
          </a:p>
        </p:txBody>
      </p:sp>
      <p:pic>
        <p:nvPicPr>
          <p:cNvPr id="4" name="Picture 3"/>
          <p:cNvPicPr>
            <a:picLocks noChangeAspect="1"/>
          </p:cNvPicPr>
          <p:nvPr/>
        </p:nvPicPr>
        <p:blipFill>
          <a:blip r:embed="rId3"/>
          <a:stretch>
            <a:fillRect/>
          </a:stretch>
        </p:blipFill>
        <p:spPr>
          <a:xfrm>
            <a:off x="0" y="0"/>
            <a:ext cx="6083300" cy="6959600"/>
          </a:xfrm>
          <a:prstGeom prst="rect">
            <a:avLst/>
          </a:prstGeom>
        </p:spPr>
      </p:pic>
      <p:sp>
        <p:nvSpPr>
          <p:cNvPr id="5" name="TextBox 4"/>
          <p:cNvSpPr txBox="1"/>
          <p:nvPr/>
        </p:nvSpPr>
        <p:spPr>
          <a:xfrm>
            <a:off x="6272400" y="6155543"/>
            <a:ext cx="2871600" cy="461665"/>
          </a:xfrm>
          <a:prstGeom prst="rect">
            <a:avLst/>
          </a:prstGeom>
          <a:noFill/>
        </p:spPr>
        <p:txBody>
          <a:bodyPr wrap="square" rtlCol="0">
            <a:spAutoFit/>
          </a:bodyPr>
          <a:lstStyle/>
          <a:p>
            <a:r>
              <a:rPr lang="en-US" sz="1200" dirty="0" smtClean="0"/>
              <a:t>(Table can be found on page </a:t>
            </a:r>
            <a:r>
              <a:rPr lang="en-US" sz="1200" dirty="0" smtClean="0"/>
              <a:t>827 in </a:t>
            </a:r>
            <a:r>
              <a:rPr lang="en-US" sz="1200" dirty="0" smtClean="0"/>
              <a:t>textbook)</a:t>
            </a:r>
            <a:endParaRPr lang="en-US" sz="12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Content Placeholder 2"/>
          <p:cNvSpPr>
            <a:spLocks noGrp="1"/>
          </p:cNvSpPr>
          <p:nvPr>
            <p:ph idx="1"/>
          </p:nvPr>
        </p:nvSpPr>
        <p:spPr/>
        <p:txBody>
          <a:bodyPr/>
          <a:lstStyle/>
          <a:p>
            <a:r>
              <a:rPr lang="en-US" dirty="0" smtClean="0"/>
              <a:t>Transaction-oriented client/server protocol</a:t>
            </a:r>
          </a:p>
          <a:p>
            <a:r>
              <a:rPr lang="en-US" dirty="0" smtClean="0"/>
              <a:t>Most typical use is between a Web browser and a Web server</a:t>
            </a:r>
          </a:p>
          <a:p>
            <a:r>
              <a:rPr lang="en-US" dirty="0" smtClean="0"/>
              <a:t>Makes use of TCP to provide reliability</a:t>
            </a:r>
          </a:p>
          <a:p>
            <a:r>
              <a:rPr lang="en-US" dirty="0" smtClean="0"/>
              <a:t>Is a stateless protocol</a:t>
            </a:r>
          </a:p>
          <a:p>
            <a:r>
              <a:rPr lang="en-US" dirty="0" smtClean="0"/>
              <a:t>Each transaction is treated independently</a:t>
            </a:r>
          </a:p>
          <a:p>
            <a:r>
              <a:rPr lang="en-US" dirty="0" smtClean="0"/>
              <a:t>Flexible in the formats that it can handle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23636" b="13636"/>
          <a:stretch>
            <a:fillRect/>
          </a:stretch>
        </p:blipFill>
        <p:spPr>
          <a:xfrm>
            <a:off x="860190" y="364436"/>
            <a:ext cx="7654332" cy="6213396"/>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20909" b="13636"/>
          <a:stretch>
            <a:fillRect/>
          </a:stretch>
        </p:blipFill>
        <p:spPr>
          <a:xfrm>
            <a:off x="899733" y="287129"/>
            <a:ext cx="7327657" cy="620692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a:t>
            </a:r>
            <a:endParaRPr lang="en-US" dirty="0"/>
          </a:p>
        </p:txBody>
      </p:sp>
      <p:sp>
        <p:nvSpPr>
          <p:cNvPr id="3" name="Content Placeholder 2"/>
          <p:cNvSpPr>
            <a:spLocks noGrp="1"/>
          </p:cNvSpPr>
          <p:nvPr>
            <p:ph sz="half" idx="1"/>
          </p:nvPr>
        </p:nvSpPr>
        <p:spPr>
          <a:xfrm>
            <a:off x="200479" y="1676400"/>
            <a:ext cx="3488198" cy="4454525"/>
          </a:xfrm>
        </p:spPr>
        <p:txBody>
          <a:bodyPr>
            <a:normAutofit fontScale="85000" lnSpcReduction="20000"/>
          </a:bodyPr>
          <a:lstStyle/>
          <a:p>
            <a:r>
              <a:rPr lang="en-US" dirty="0" smtClean="0"/>
              <a:t>A forwarding agent, receiving a request for a URL object, modifying the request, and forwarding the request toward the server identified in the URL</a:t>
            </a:r>
          </a:p>
          <a:p>
            <a:r>
              <a:rPr lang="en-US" dirty="0" smtClean="0"/>
              <a:t>Acts as a server in interacting with a client and as a client in interacting with a server</a:t>
            </a:r>
          </a:p>
        </p:txBody>
      </p:sp>
      <p:sp>
        <p:nvSpPr>
          <p:cNvPr id="4" name="Content Placeholder 3"/>
          <p:cNvSpPr>
            <a:spLocks noGrp="1"/>
          </p:cNvSpPr>
          <p:nvPr>
            <p:ph sz="half" idx="2"/>
          </p:nvPr>
        </p:nvSpPr>
        <p:spPr>
          <a:xfrm>
            <a:off x="4146168" y="1676400"/>
            <a:ext cx="4540632" cy="4943487"/>
          </a:xfrm>
        </p:spPr>
        <p:txBody>
          <a:bodyPr>
            <a:normAutofit lnSpcReduction="10000"/>
          </a:bodyPr>
          <a:lstStyle/>
          <a:p>
            <a:r>
              <a:rPr lang="en-US" dirty="0"/>
              <a:t>Scenarios that call for the use of a proxy:</a:t>
            </a:r>
          </a:p>
          <a:p>
            <a:pPr lvl="1"/>
            <a:r>
              <a:rPr lang="en-US" dirty="0"/>
              <a:t>Security intermediary</a:t>
            </a:r>
          </a:p>
          <a:p>
            <a:pPr lvl="2"/>
            <a:r>
              <a:rPr lang="en-US" dirty="0"/>
              <a:t>Client and server may be separated by a security intermediary such as a firewall, with the proxy on the client side of the firewall</a:t>
            </a:r>
          </a:p>
          <a:p>
            <a:pPr lvl="1"/>
            <a:r>
              <a:rPr lang="en-US" dirty="0"/>
              <a:t>Different versions of HTTP</a:t>
            </a:r>
          </a:p>
          <a:p>
            <a:pPr lvl="2"/>
            <a:r>
              <a:rPr lang="en-US" dirty="0"/>
              <a:t>If the client and server are running different versions of HTTP, the proxy can implement both versions and perform the required mapping</a:t>
            </a:r>
          </a:p>
          <a:p>
            <a:endParaRPr lang="en-US" dirty="0"/>
          </a:p>
        </p:txBody>
      </p:sp>
      <p:cxnSp>
        <p:nvCxnSpPr>
          <p:cNvPr id="6" name="Straight Connector 5"/>
          <p:cNvCxnSpPr/>
          <p:nvPr/>
        </p:nvCxnSpPr>
        <p:spPr bwMode="auto">
          <a:xfrm rot="5400000">
            <a:off x="1715428" y="4071415"/>
            <a:ext cx="4433803" cy="1588"/>
          </a:xfrm>
          <a:prstGeom prst="line">
            <a:avLst/>
          </a:prstGeom>
          <a:noFill/>
          <a:ln w="25400"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99"/>
            <a:ext cx="8229600" cy="1139825"/>
          </a:xfrm>
        </p:spPr>
        <p:txBody>
          <a:bodyPr/>
          <a:lstStyle/>
          <a:p>
            <a:r>
              <a:rPr lang="en-US" dirty="0" smtClean="0"/>
              <a:t>Gateway</a:t>
            </a:r>
            <a:endParaRPr lang="en-US" dirty="0"/>
          </a:p>
        </p:txBody>
      </p:sp>
      <p:sp>
        <p:nvSpPr>
          <p:cNvPr id="3" name="Content Placeholder 2"/>
          <p:cNvSpPr>
            <a:spLocks noGrp="1"/>
          </p:cNvSpPr>
          <p:nvPr>
            <p:ph idx="1"/>
          </p:nvPr>
        </p:nvSpPr>
        <p:spPr>
          <a:xfrm>
            <a:off x="457200" y="1417638"/>
            <a:ext cx="8229600" cy="4454525"/>
          </a:xfrm>
        </p:spPr>
        <p:txBody>
          <a:bodyPr/>
          <a:lstStyle/>
          <a:p>
            <a:r>
              <a:rPr lang="en-US" dirty="0" smtClean="0"/>
              <a:t>A server that appears to the client as if it were an origin server</a:t>
            </a:r>
          </a:p>
          <a:p>
            <a:r>
              <a:rPr lang="en-US" dirty="0" smtClean="0"/>
              <a:t>Acts on behalf of other servers that may not be able to communicate directly with a client</a:t>
            </a:r>
          </a:p>
          <a:p>
            <a:r>
              <a:rPr lang="en-US" dirty="0" smtClean="0"/>
              <a:t>Scenarios in which gateways can            be used:</a:t>
            </a:r>
          </a:p>
          <a:p>
            <a:pPr lvl="1"/>
            <a:r>
              <a:rPr lang="en-US" dirty="0" smtClean="0"/>
              <a:t>Security intermediary</a:t>
            </a:r>
          </a:p>
          <a:p>
            <a:pPr lvl="1"/>
            <a:r>
              <a:rPr lang="en-US" dirty="0" smtClean="0"/>
              <a:t>Non-HTTP server</a:t>
            </a:r>
            <a:endParaRPr lang="en-US" dirty="0"/>
          </a:p>
        </p:txBody>
      </p:sp>
      <p:pic>
        <p:nvPicPr>
          <p:cNvPr id="4" name="Picture 3"/>
          <p:cNvPicPr>
            <a:picLocks noChangeAspect="1"/>
          </p:cNvPicPr>
          <p:nvPr/>
        </p:nvPicPr>
        <p:blipFill>
          <a:blip r:embed="rId3"/>
          <a:stretch>
            <a:fillRect/>
          </a:stretch>
        </p:blipFill>
        <p:spPr>
          <a:xfrm rot="830706">
            <a:off x="6871956" y="4687510"/>
            <a:ext cx="4005588" cy="2369309"/>
          </a:xfrm>
          <a:prstGeom prst="rect">
            <a:avLst/>
          </a:prstGeom>
          <a:effectLst>
            <a:softEdge rad="254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Electronic Mail</a:t>
            </a:r>
            <a:endParaRPr lang="en-US" dirty="0"/>
          </a:p>
        </p:txBody>
      </p:sp>
      <p:sp>
        <p:nvSpPr>
          <p:cNvPr id="5" name="Content Placeholder 4"/>
          <p:cNvSpPr>
            <a:spLocks noGrp="1"/>
          </p:cNvSpPr>
          <p:nvPr>
            <p:ph idx="1"/>
          </p:nvPr>
        </p:nvSpPr>
        <p:spPr/>
        <p:txBody>
          <a:bodyPr/>
          <a:lstStyle/>
          <a:p>
            <a:r>
              <a:rPr lang="en-US" dirty="0" smtClean="0"/>
              <a:t>A facility that allows users at workstations and terminals to compose and exchange messages</a:t>
            </a:r>
          </a:p>
          <a:p>
            <a:r>
              <a:rPr lang="en-US" dirty="0" smtClean="0"/>
              <a:t>Messages need never exist on paper unless the user desires a paper copy of the message</a:t>
            </a:r>
          </a:p>
          <a:p>
            <a:r>
              <a:rPr lang="en-US" dirty="0" smtClean="0"/>
              <a:t>Some e-mail systems only serve users on a single computer, while others provide service across a network of computers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a:t>
            </a:r>
            <a:endParaRPr lang="en-US" dirty="0"/>
          </a:p>
        </p:txBody>
      </p:sp>
      <p:sp>
        <p:nvSpPr>
          <p:cNvPr id="3" name="Content Placeholder 2"/>
          <p:cNvSpPr>
            <a:spLocks noGrp="1"/>
          </p:cNvSpPr>
          <p:nvPr>
            <p:ph idx="1"/>
          </p:nvPr>
        </p:nvSpPr>
        <p:spPr/>
        <p:txBody>
          <a:bodyPr/>
          <a:lstStyle/>
          <a:p>
            <a:r>
              <a:rPr lang="en-US" dirty="0" smtClean="0"/>
              <a:t>Performs no operations on HTTP requests and responses</a:t>
            </a:r>
          </a:p>
          <a:p>
            <a:r>
              <a:rPr lang="en-US" dirty="0" smtClean="0"/>
              <a:t>Is simply a relay point between two TCP connections</a:t>
            </a:r>
          </a:p>
          <a:p>
            <a:r>
              <a:rPr lang="en-US" dirty="0" smtClean="0"/>
              <a:t>Used when there must be an intermediary system between client and server but it is not necessary for that system to understand the contents of messages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a:t>
            </a:r>
            <a:endParaRPr lang="en-US" dirty="0"/>
          </a:p>
        </p:txBody>
      </p:sp>
      <p:sp>
        <p:nvSpPr>
          <p:cNvPr id="3" name="Content Placeholder 2"/>
          <p:cNvSpPr>
            <a:spLocks noGrp="1"/>
          </p:cNvSpPr>
          <p:nvPr>
            <p:ph idx="1"/>
          </p:nvPr>
        </p:nvSpPr>
        <p:spPr>
          <a:xfrm>
            <a:off x="457200" y="1557130"/>
            <a:ext cx="8229600" cy="4770783"/>
          </a:xfrm>
        </p:spPr>
        <p:txBody>
          <a:bodyPr/>
          <a:lstStyle/>
          <a:p>
            <a:r>
              <a:rPr lang="en-US" dirty="0" smtClean="0"/>
              <a:t>A facility that may store previous requests and responses for handling new requests</a:t>
            </a:r>
          </a:p>
          <a:p>
            <a:pPr lvl="1"/>
            <a:r>
              <a:rPr lang="en-US" dirty="0" smtClean="0"/>
              <a:t>If a new request arrives that is the same as a stored request then the cache can supply the stored response rather than accessing the resource indicated in the URL</a:t>
            </a:r>
          </a:p>
          <a:p>
            <a:r>
              <a:rPr lang="en-US" dirty="0" smtClean="0"/>
              <a:t>Can operate on a client or server or on an intermediate system other than a tunnel</a:t>
            </a:r>
          </a:p>
          <a:p>
            <a:r>
              <a:rPr lang="en-US" dirty="0" smtClean="0"/>
              <a:t>Not all transactions can be cached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l="7059" t="5455" r="9412" b="8182"/>
          <a:stretch>
            <a:fillRect/>
          </a:stretch>
        </p:blipFill>
        <p:spPr>
          <a:xfrm>
            <a:off x="2075179" y="163797"/>
            <a:ext cx="4804908" cy="6429160"/>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35" y="894522"/>
            <a:ext cx="2789582" cy="5278781"/>
          </a:xfrm>
        </p:spPr>
        <p:txBody>
          <a:bodyPr/>
          <a:lstStyle/>
          <a:p>
            <a:r>
              <a:rPr lang="en-US" sz="3600" dirty="0" smtClean="0"/>
              <a:t>Table 24.8  </a:t>
            </a:r>
            <a:br>
              <a:rPr lang="en-US" sz="3600" dirty="0" smtClean="0"/>
            </a:br>
            <a:r>
              <a:rPr lang="en-US" sz="3600" dirty="0" smtClean="0"/>
              <a:t/>
            </a:r>
            <a:br>
              <a:rPr lang="en-US" sz="3600" dirty="0" smtClean="0"/>
            </a:br>
            <a:r>
              <a:rPr lang="en-US" sz="2800" dirty="0" smtClean="0"/>
              <a:t>Augmented BNF Notation Used in URL and HTTP Specifications</a:t>
            </a:r>
            <a:r>
              <a:rPr lang="en-US" dirty="0" smtClean="0"/>
              <a:t/>
            </a:r>
            <a:br>
              <a:rPr lang="en-US" dirty="0" smtClean="0"/>
            </a:br>
            <a:r>
              <a:rPr lang="en-US" dirty="0" smtClean="0"/>
              <a:t> </a:t>
            </a:r>
            <a:br>
              <a:rPr lang="en-US" dirty="0" smtClean="0"/>
            </a:br>
            <a:endParaRPr lang="en-US" dirty="0"/>
          </a:p>
        </p:txBody>
      </p:sp>
      <p:pic>
        <p:nvPicPr>
          <p:cNvPr id="5" name="Picture 4"/>
          <p:cNvPicPr>
            <a:picLocks noChangeAspect="1"/>
          </p:cNvPicPr>
          <p:nvPr/>
        </p:nvPicPr>
        <p:blipFill>
          <a:blip r:embed="rId3"/>
          <a:stretch>
            <a:fillRect/>
          </a:stretch>
        </p:blipFill>
        <p:spPr>
          <a:xfrm>
            <a:off x="-1" y="-24181"/>
            <a:ext cx="6206436" cy="7097045"/>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Header Fields</a:t>
            </a:r>
            <a:endParaRPr lang="en-US" dirty="0"/>
          </a:p>
        </p:txBody>
      </p:sp>
      <p:sp>
        <p:nvSpPr>
          <p:cNvPr id="3" name="Content Placeholder 2"/>
          <p:cNvSpPr>
            <a:spLocks noGrp="1"/>
          </p:cNvSpPr>
          <p:nvPr>
            <p:ph idx="1"/>
          </p:nvPr>
        </p:nvSpPr>
        <p:spPr>
          <a:xfrm>
            <a:off x="457200" y="1676400"/>
            <a:ext cx="8229600" cy="4993861"/>
          </a:xfrm>
        </p:spPr>
        <p:txBody>
          <a:bodyPr>
            <a:normAutofit fontScale="85000" lnSpcReduction="20000"/>
          </a:bodyPr>
          <a:lstStyle/>
          <a:p>
            <a:r>
              <a:rPr lang="en-US" dirty="0" smtClean="0"/>
              <a:t>Can be used in both request and response messages</a:t>
            </a:r>
          </a:p>
          <a:p>
            <a:r>
              <a:rPr lang="en-US" dirty="0" smtClean="0"/>
              <a:t>Are applicable in both types of messages and contain information that does not directly apply to the entity being transferred</a:t>
            </a:r>
          </a:p>
          <a:p>
            <a:r>
              <a:rPr lang="en-US" dirty="0" smtClean="0"/>
              <a:t>Fields are:</a:t>
            </a:r>
          </a:p>
          <a:p>
            <a:pPr lvl="1"/>
            <a:r>
              <a:rPr lang="en-US" dirty="0" smtClean="0"/>
              <a:t>Cache-control</a:t>
            </a:r>
          </a:p>
          <a:p>
            <a:pPr lvl="1"/>
            <a:r>
              <a:rPr lang="en-US" dirty="0" smtClean="0"/>
              <a:t>Connection</a:t>
            </a:r>
          </a:p>
          <a:p>
            <a:pPr lvl="1"/>
            <a:r>
              <a:rPr lang="en-US" dirty="0" smtClean="0"/>
              <a:t>Date</a:t>
            </a:r>
          </a:p>
          <a:p>
            <a:pPr lvl="1"/>
            <a:r>
              <a:rPr lang="en-US" dirty="0" smtClean="0"/>
              <a:t>Forwarded</a:t>
            </a:r>
          </a:p>
          <a:p>
            <a:pPr lvl="1"/>
            <a:r>
              <a:rPr lang="en-US" dirty="0" smtClean="0"/>
              <a:t>Keep-alive MIME-version</a:t>
            </a:r>
          </a:p>
          <a:p>
            <a:pPr lvl="1"/>
            <a:r>
              <a:rPr lang="en-US" dirty="0" err="1" smtClean="0"/>
              <a:t>Pragma</a:t>
            </a:r>
            <a:endParaRPr lang="en-US" dirty="0" smtClean="0"/>
          </a:p>
          <a:p>
            <a:pPr lvl="1"/>
            <a:r>
              <a:rPr lang="en-US" dirty="0" smtClean="0"/>
              <a:t>Upgrade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143000" y="0"/>
            <a:ext cx="7086600" cy="2286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4572000" y="2690839"/>
            <a:ext cx="3581400" cy="4512498"/>
          </a:xfrm>
        </p:spPr>
        <p:txBody>
          <a:bodyPr>
            <a:normAutofit fontScale="85000" lnSpcReduction="20000"/>
          </a:bodyPr>
          <a:lstStyle/>
          <a:p>
            <a:pPr eaLnBrk="1" hangingPunct="1"/>
            <a:r>
              <a:rPr lang="en-US" dirty="0" smtClean="0"/>
              <a:t>Web access and HTTP</a:t>
            </a:r>
          </a:p>
          <a:p>
            <a:pPr lvl="1" eaLnBrk="1" hangingPunct="1"/>
            <a:r>
              <a:rPr lang="en-US" dirty="0" smtClean="0"/>
              <a:t>HTTP overview</a:t>
            </a:r>
          </a:p>
          <a:p>
            <a:pPr lvl="1" eaLnBrk="1" hangingPunct="1"/>
            <a:r>
              <a:rPr lang="en-US" dirty="0" smtClean="0"/>
              <a:t>Messages</a:t>
            </a:r>
          </a:p>
          <a:p>
            <a:pPr lvl="1" eaLnBrk="1" hangingPunct="1"/>
            <a:r>
              <a:rPr lang="en-US" dirty="0" smtClean="0"/>
              <a:t>Request messages</a:t>
            </a:r>
          </a:p>
          <a:p>
            <a:pPr lvl="1" eaLnBrk="1" hangingPunct="1"/>
            <a:r>
              <a:rPr lang="en-US" dirty="0" smtClean="0"/>
              <a:t>Response messages</a:t>
            </a:r>
          </a:p>
          <a:p>
            <a:pPr lvl="1" eaLnBrk="1" hangingPunct="1"/>
            <a:r>
              <a:rPr lang="en-US" dirty="0" smtClean="0"/>
              <a:t>Entities </a:t>
            </a:r>
            <a:endParaRPr lang="en-AU" dirty="0" smtClean="0"/>
          </a:p>
        </p:txBody>
      </p:sp>
      <p:sp>
        <p:nvSpPr>
          <p:cNvPr id="5" name="Content Placeholder 4"/>
          <p:cNvSpPr>
            <a:spLocks noGrp="1"/>
          </p:cNvSpPr>
          <p:nvPr>
            <p:ph sz="half" idx="2"/>
          </p:nvPr>
        </p:nvSpPr>
        <p:spPr>
          <a:xfrm>
            <a:off x="228600" y="2407129"/>
            <a:ext cx="4038600" cy="4167161"/>
          </a:xfrm>
        </p:spPr>
        <p:txBody>
          <a:bodyPr>
            <a:normAutofit fontScale="85000" lnSpcReduction="20000"/>
          </a:bodyPr>
          <a:lstStyle/>
          <a:p>
            <a:pPr eaLnBrk="1" hangingPunct="1"/>
            <a:r>
              <a:rPr lang="en-US" dirty="0" smtClean="0"/>
              <a:t>Electronic Mail – SMTP and MIME</a:t>
            </a:r>
          </a:p>
          <a:p>
            <a:pPr lvl="1" eaLnBrk="1" hangingPunct="1"/>
            <a:r>
              <a:rPr lang="en-US" dirty="0" smtClean="0"/>
              <a:t>Internet mail architecture</a:t>
            </a:r>
          </a:p>
          <a:p>
            <a:pPr lvl="1" eaLnBrk="1" hangingPunct="1"/>
            <a:r>
              <a:rPr lang="en-US" dirty="0" smtClean="0"/>
              <a:t>Simple Mail Transfer Protocol (SMTP)</a:t>
            </a:r>
          </a:p>
          <a:p>
            <a:pPr lvl="1" eaLnBrk="1" hangingPunct="1"/>
            <a:r>
              <a:rPr lang="en-US" dirty="0" smtClean="0"/>
              <a:t>Multipurpose Internet Mail Extensions (MIME)</a:t>
            </a:r>
          </a:p>
          <a:p>
            <a:pPr lvl="1" eaLnBrk="1" hangingPunct="1"/>
            <a:r>
              <a:rPr lang="en-US" dirty="0" smtClean="0"/>
              <a:t>POP and IMAP</a:t>
            </a:r>
          </a:p>
          <a:p>
            <a:pPr eaLnBrk="1" hangingPunct="1"/>
            <a:r>
              <a:rPr lang="en-US" dirty="0" smtClean="0"/>
              <a:t>Internet Directory Service: DNS</a:t>
            </a:r>
          </a:p>
          <a:p>
            <a:pPr lvl="1" eaLnBrk="1" hangingPunct="1"/>
            <a:r>
              <a:rPr lang="en-US" dirty="0" smtClean="0"/>
              <a:t>Domain names</a:t>
            </a:r>
          </a:p>
          <a:p>
            <a:pPr lvl="1" eaLnBrk="1" hangingPunct="1"/>
            <a:r>
              <a:rPr lang="en-US" dirty="0" smtClean="0"/>
              <a:t>The DNS database</a:t>
            </a:r>
          </a:p>
          <a:p>
            <a:pPr lvl="1" eaLnBrk="1" hangingPunct="1"/>
            <a:r>
              <a:rPr lang="en-US" dirty="0" smtClean="0"/>
              <a:t>DNS operation</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Mail Architecture</a:t>
            </a:r>
            <a:endParaRPr lang="en-US" dirty="0"/>
          </a:p>
        </p:txBody>
      </p:sp>
      <p:sp>
        <p:nvSpPr>
          <p:cNvPr id="5" name="Content Placeholder 4"/>
          <p:cNvSpPr>
            <a:spLocks noGrp="1"/>
          </p:cNvSpPr>
          <p:nvPr>
            <p:ph idx="1"/>
          </p:nvPr>
        </p:nvSpPr>
        <p:spPr>
          <a:xfrm>
            <a:off x="457200" y="1895217"/>
            <a:ext cx="8229600" cy="4454525"/>
          </a:xfrm>
        </p:spPr>
        <p:txBody>
          <a:bodyPr/>
          <a:lstStyle/>
          <a:p>
            <a:r>
              <a:rPr lang="en-US" dirty="0" smtClean="0"/>
              <a:t>Currently defined in RFC 5598</a:t>
            </a:r>
          </a:p>
          <a:p>
            <a:r>
              <a:rPr lang="en-US" dirty="0" smtClean="0"/>
              <a:t>Fundamental level consists of:</a:t>
            </a:r>
          </a:p>
          <a:p>
            <a:pPr lvl="1"/>
            <a:r>
              <a:rPr lang="en-US" dirty="0" smtClean="0"/>
              <a:t> A user world, in the form of Message User Agents (MUA)</a:t>
            </a:r>
          </a:p>
          <a:p>
            <a:pPr lvl="1"/>
            <a:r>
              <a:rPr lang="en-US" dirty="0" smtClean="0"/>
              <a:t>The transfer world, in the form of the Message Handling Service (MHS), which is composed of Message Transfer Agents (MTA)</a:t>
            </a:r>
          </a:p>
          <a:p>
            <a:endParaRPr lang="en-US" dirty="0"/>
          </a:p>
        </p:txBody>
      </p:sp>
      <p:pic>
        <p:nvPicPr>
          <p:cNvPr id="6" name="Picture 5"/>
          <p:cNvPicPr>
            <a:picLocks noChangeAspect="1"/>
          </p:cNvPicPr>
          <p:nvPr/>
        </p:nvPicPr>
        <p:blipFill>
          <a:blip r:embed="rId3"/>
          <a:stretch>
            <a:fillRect/>
          </a:stretch>
        </p:blipFill>
        <p:spPr>
          <a:xfrm>
            <a:off x="7364364" y="5221137"/>
            <a:ext cx="1322436" cy="13224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pdf"/>
          <p:cNvPicPr>
            <a:picLocks noChangeAspect="1"/>
          </p:cNvPicPr>
          <p:nvPr/>
        </p:nvPicPr>
        <p:blipFill>
          <a:blip r:embed="rId3"/>
          <a:srcRect t="17273" b="4545"/>
          <a:stretch>
            <a:fillRect/>
          </a:stretch>
        </p:blipFill>
        <p:spPr>
          <a:xfrm>
            <a:off x="1370347" y="265423"/>
            <a:ext cx="6207848" cy="6280796"/>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Administrative Management Domain (ADMD)</a:t>
            </a:r>
            <a:endParaRPr lang="en-US" dirty="0"/>
          </a:p>
        </p:txBody>
      </p:sp>
      <p:sp>
        <p:nvSpPr>
          <p:cNvPr id="5" name="Content Placeholder 4"/>
          <p:cNvSpPr>
            <a:spLocks noGrp="1"/>
          </p:cNvSpPr>
          <p:nvPr>
            <p:ph idx="1"/>
          </p:nvPr>
        </p:nvSpPr>
        <p:spPr>
          <a:xfrm>
            <a:off x="457200" y="1745898"/>
            <a:ext cx="8229600" cy="4895943"/>
          </a:xfrm>
        </p:spPr>
        <p:txBody>
          <a:bodyPr>
            <a:normAutofit/>
          </a:bodyPr>
          <a:lstStyle/>
          <a:p>
            <a:pPr marL="342900" lvl="1" indent="-342900">
              <a:buClr>
                <a:schemeClr val="hlink"/>
              </a:buClr>
              <a:buSzPct val="80000"/>
              <a:buFont typeface="Wingdings" pitchFamily="-110" charset="2"/>
              <a:buChar char="Ø"/>
            </a:pPr>
            <a:r>
              <a:rPr lang="en-US" sz="3200" dirty="0" smtClean="0">
                <a:cs typeface="ＭＳ Ｐゴシック" pitchFamily="-110" charset="-128"/>
              </a:rPr>
              <a:t>An Internet e-mail provider</a:t>
            </a:r>
          </a:p>
          <a:p>
            <a:endParaRPr lang="en-US" dirty="0" smtClean="0"/>
          </a:p>
          <a:p>
            <a:endParaRPr lang="en-US" dirty="0"/>
          </a:p>
          <a:p>
            <a:endParaRPr lang="en-US" dirty="0" smtClean="0"/>
          </a:p>
          <a:p>
            <a:endParaRPr lang="en-US" dirty="0"/>
          </a:p>
          <a:p>
            <a:endParaRPr lang="en-US" dirty="0" smtClean="0"/>
          </a:p>
          <a:p>
            <a:r>
              <a:rPr lang="en-US" dirty="0" smtClean="0"/>
              <a:t>Each ADMD can have different operating policies and trust-based decision making</a:t>
            </a:r>
            <a:endParaRPr lang="en-US" dirty="0"/>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2418635354"/>
              </p:ext>
            </p:extLst>
          </p:nvPr>
        </p:nvGraphicFramePr>
        <p:xfrm>
          <a:off x="1294303" y="2918153"/>
          <a:ext cx="6096000" cy="1948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0901"/>
            <a:ext cx="8229600" cy="1139825"/>
          </a:xfrm>
        </p:spPr>
        <p:txBody>
          <a:bodyPr/>
          <a:lstStyle/>
          <a:p>
            <a:r>
              <a:rPr lang="en-US" dirty="0" smtClean="0"/>
              <a:t>Domain Name System</a:t>
            </a:r>
            <a:br>
              <a:rPr lang="en-US" dirty="0" smtClean="0"/>
            </a:br>
            <a:r>
              <a:rPr lang="en-US" dirty="0" smtClean="0"/>
              <a:t>(DNS)</a:t>
            </a:r>
            <a:endParaRPr lang="en-US" dirty="0"/>
          </a:p>
        </p:txBody>
      </p:sp>
      <p:sp>
        <p:nvSpPr>
          <p:cNvPr id="5" name="Content Placeholder 4"/>
          <p:cNvSpPr>
            <a:spLocks noGrp="1"/>
          </p:cNvSpPr>
          <p:nvPr>
            <p:ph idx="1"/>
          </p:nvPr>
        </p:nvSpPr>
        <p:spPr>
          <a:xfrm>
            <a:off x="457200" y="2106875"/>
            <a:ext cx="8229600" cy="4454525"/>
          </a:xfrm>
        </p:spPr>
        <p:txBody>
          <a:bodyPr/>
          <a:lstStyle/>
          <a:p>
            <a:r>
              <a:rPr lang="en-US" dirty="0" smtClean="0"/>
              <a:t>A directory lookup service that provides a mapping between the name of a host on the Internet and its numerical address</a:t>
            </a:r>
            <a:endParaRPr lang="en-US" dirty="0"/>
          </a:p>
        </p:txBody>
      </p:sp>
      <p:pic>
        <p:nvPicPr>
          <p:cNvPr id="6" name="Picture 5"/>
          <p:cNvPicPr>
            <a:picLocks noChangeAspect="1"/>
          </p:cNvPicPr>
          <p:nvPr/>
        </p:nvPicPr>
        <p:blipFill>
          <a:blip r:embed="rId3"/>
          <a:stretch>
            <a:fillRect/>
          </a:stretch>
        </p:blipFill>
        <p:spPr>
          <a:xfrm>
            <a:off x="5169439" y="4180943"/>
            <a:ext cx="2903144" cy="21715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14"/>
            <a:ext cx="8229600" cy="1139825"/>
          </a:xfrm>
        </p:spPr>
        <p:txBody>
          <a:bodyPr/>
          <a:lstStyle/>
          <a:p>
            <a:r>
              <a:rPr lang="en-US" dirty="0" smtClean="0"/>
              <a:t>Internet Mail Standards</a:t>
            </a:r>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877199055"/>
              </p:ext>
            </p:extLst>
          </p:nvPr>
        </p:nvGraphicFramePr>
        <p:xfrm>
          <a:off x="457200" y="1147440"/>
          <a:ext cx="8229600" cy="532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7697</TotalTime>
  <Words>10492</Words>
  <Application>Microsoft Macintosh PowerPoint</Application>
  <PresentationFormat>On-screen Show (4:3)</PresentationFormat>
  <Paragraphs>1126</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ch01</vt:lpstr>
      <vt:lpstr>Data and Computer Communications</vt:lpstr>
      <vt:lpstr>Electronic Mail, DNS, and HTTP</vt:lpstr>
      <vt:lpstr>Slide 3</vt:lpstr>
      <vt:lpstr>Electronic Mail</vt:lpstr>
      <vt:lpstr>Internet Mail Architecture</vt:lpstr>
      <vt:lpstr>Slide 6</vt:lpstr>
      <vt:lpstr>Administrative Management Domain (ADMD)</vt:lpstr>
      <vt:lpstr>Domain Name System (DNS)</vt:lpstr>
      <vt:lpstr>Internet Mail Standards</vt:lpstr>
      <vt:lpstr>SMTP</vt:lpstr>
      <vt:lpstr>Slide 11</vt:lpstr>
      <vt:lpstr>RFC 822</vt:lpstr>
      <vt:lpstr>Limitations of SMTP/822</vt:lpstr>
      <vt:lpstr>MIME</vt:lpstr>
      <vt:lpstr>MIME Header Fields</vt:lpstr>
      <vt:lpstr>Table 24.1  MIME Content Types </vt:lpstr>
      <vt:lpstr>Table 24.2  MIME Transfer Encodings </vt:lpstr>
      <vt:lpstr>Table 24.3  Radix-64  Encoding </vt:lpstr>
      <vt:lpstr>Slide 19</vt:lpstr>
      <vt:lpstr>POP</vt:lpstr>
      <vt:lpstr>IMAP</vt:lpstr>
      <vt:lpstr>Internet Directory Service (DNS)</vt:lpstr>
      <vt:lpstr>Domain </vt:lpstr>
      <vt:lpstr>Slide 24</vt:lpstr>
      <vt:lpstr>Table 24.4    Top-Level Internet Domains </vt:lpstr>
      <vt:lpstr>DNS Database</vt:lpstr>
      <vt:lpstr>Slide 27</vt:lpstr>
      <vt:lpstr>Table 24.5    Resource Record Types </vt:lpstr>
      <vt:lpstr>Slide 29</vt:lpstr>
      <vt:lpstr>Slide 30</vt:lpstr>
      <vt:lpstr>Table 24.6    Internet Root Servers </vt:lpstr>
      <vt:lpstr>Name Resolution</vt:lpstr>
      <vt:lpstr>Slide 33</vt:lpstr>
      <vt:lpstr>Table 24.7    Key Terms Related to HTTP </vt:lpstr>
      <vt:lpstr>HTTP</vt:lpstr>
      <vt:lpstr>Slide 36</vt:lpstr>
      <vt:lpstr>Slide 37</vt:lpstr>
      <vt:lpstr>Proxy</vt:lpstr>
      <vt:lpstr>Gateway</vt:lpstr>
      <vt:lpstr>Tunnel</vt:lpstr>
      <vt:lpstr>Cache</vt:lpstr>
      <vt:lpstr>Slide 42</vt:lpstr>
      <vt:lpstr>Table 24.8    Augmented BNF Notation Used in URL and HTTP Specifications   </vt:lpstr>
      <vt:lpstr>General Header Fields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Computer Communications</dc:title>
  <dc:creator>Kevin McLaughlin</dc:creator>
  <cp:lastModifiedBy>anupchow</cp:lastModifiedBy>
  <cp:revision>26</cp:revision>
  <dcterms:created xsi:type="dcterms:W3CDTF">2013-11-16T00:42:08Z</dcterms:created>
  <dcterms:modified xsi:type="dcterms:W3CDTF">2014-02-11T12:36:55Z</dcterms:modified>
</cp:coreProperties>
</file>