
<file path=[Content_Types].xml><?xml version="1.0" encoding="utf-8"?>
<Types xmlns="http://schemas.openxmlformats.org/package/2006/content-types">
  <Default Extension="png" ContentType="image/png"/>
  <Default Extension="bin" ContentType="application/vnd.openxmlformats-officedocument.oleObject"/>
  <Default Extension="pdf" ContentType="application/pdf"/>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 id="2147483677" r:id="rId2"/>
    <p:sldMasterId id="2147483690" r:id="rId3"/>
  </p:sldMasterIdLst>
  <p:notesMasterIdLst>
    <p:notesMasterId r:id="rId48"/>
  </p:notesMasterIdLst>
  <p:handoutMasterIdLst>
    <p:handoutMasterId r:id="rId49"/>
  </p:handoutMasterIdLst>
  <p:sldIdLst>
    <p:sldId id="322" r:id="rId4"/>
    <p:sldId id="323" r:id="rId5"/>
    <p:sldId id="312" r:id="rId6"/>
    <p:sldId id="259" r:id="rId7"/>
    <p:sldId id="261" r:id="rId8"/>
    <p:sldId id="262" r:id="rId9"/>
    <p:sldId id="264" r:id="rId10"/>
    <p:sldId id="265" r:id="rId11"/>
    <p:sldId id="266" r:id="rId12"/>
    <p:sldId id="267" r:id="rId13"/>
    <p:sldId id="268" r:id="rId14"/>
    <p:sldId id="269" r:id="rId15"/>
    <p:sldId id="270" r:id="rId16"/>
    <p:sldId id="271" r:id="rId17"/>
    <p:sldId id="288" r:id="rId18"/>
    <p:sldId id="325" r:id="rId19"/>
    <p:sldId id="289" r:id="rId20"/>
    <p:sldId id="326" r:id="rId21"/>
    <p:sldId id="272" r:id="rId22"/>
    <p:sldId id="344" r:id="rId23"/>
    <p:sldId id="343" r:id="rId24"/>
    <p:sldId id="327" r:id="rId25"/>
    <p:sldId id="328" r:id="rId26"/>
    <p:sldId id="349" r:id="rId27"/>
    <p:sldId id="350" r:id="rId28"/>
    <p:sldId id="351" r:id="rId29"/>
    <p:sldId id="352" r:id="rId30"/>
    <p:sldId id="329" r:id="rId31"/>
    <p:sldId id="330" r:id="rId32"/>
    <p:sldId id="331" r:id="rId33"/>
    <p:sldId id="334" r:id="rId34"/>
    <p:sldId id="332" r:id="rId35"/>
    <p:sldId id="333" r:id="rId36"/>
    <p:sldId id="276" r:id="rId37"/>
    <p:sldId id="335" r:id="rId38"/>
    <p:sldId id="353" r:id="rId39"/>
    <p:sldId id="336" r:id="rId40"/>
    <p:sldId id="337" r:id="rId41"/>
    <p:sldId id="338" r:id="rId42"/>
    <p:sldId id="339" r:id="rId43"/>
    <p:sldId id="340" r:id="rId44"/>
    <p:sldId id="341" r:id="rId45"/>
    <p:sldId id="342" r:id="rId46"/>
    <p:sldId id="324" r:id="rId4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32" charset="0"/>
        <a:ea typeface="Arial" pitchFamily="32" charset="0"/>
        <a:cs typeface="Arial" pitchFamily="32" charset="0"/>
      </a:defRPr>
    </a:lvl1pPr>
    <a:lvl2pPr marL="457200" algn="l" rtl="0" fontAlgn="base">
      <a:spcBef>
        <a:spcPct val="0"/>
      </a:spcBef>
      <a:spcAft>
        <a:spcPct val="0"/>
      </a:spcAft>
      <a:defRPr sz="2400" kern="1200">
        <a:solidFill>
          <a:schemeClr val="tx1"/>
        </a:solidFill>
        <a:latin typeface="Times New Roman" pitchFamily="32" charset="0"/>
        <a:ea typeface="Arial" pitchFamily="32" charset="0"/>
        <a:cs typeface="Arial" pitchFamily="32" charset="0"/>
      </a:defRPr>
    </a:lvl2pPr>
    <a:lvl3pPr marL="914400" algn="l" rtl="0" fontAlgn="base">
      <a:spcBef>
        <a:spcPct val="0"/>
      </a:spcBef>
      <a:spcAft>
        <a:spcPct val="0"/>
      </a:spcAft>
      <a:defRPr sz="2400" kern="1200">
        <a:solidFill>
          <a:schemeClr val="tx1"/>
        </a:solidFill>
        <a:latin typeface="Times New Roman" pitchFamily="32" charset="0"/>
        <a:ea typeface="Arial" pitchFamily="32" charset="0"/>
        <a:cs typeface="Arial" pitchFamily="32" charset="0"/>
      </a:defRPr>
    </a:lvl3pPr>
    <a:lvl4pPr marL="1371600" algn="l" rtl="0" fontAlgn="base">
      <a:spcBef>
        <a:spcPct val="0"/>
      </a:spcBef>
      <a:spcAft>
        <a:spcPct val="0"/>
      </a:spcAft>
      <a:defRPr sz="2400" kern="1200">
        <a:solidFill>
          <a:schemeClr val="tx1"/>
        </a:solidFill>
        <a:latin typeface="Times New Roman" pitchFamily="32" charset="0"/>
        <a:ea typeface="Arial" pitchFamily="32" charset="0"/>
        <a:cs typeface="Arial" pitchFamily="32" charset="0"/>
      </a:defRPr>
    </a:lvl4pPr>
    <a:lvl5pPr marL="1828800" algn="l" rtl="0" fontAlgn="base">
      <a:spcBef>
        <a:spcPct val="0"/>
      </a:spcBef>
      <a:spcAft>
        <a:spcPct val="0"/>
      </a:spcAft>
      <a:defRPr sz="2400" kern="1200">
        <a:solidFill>
          <a:schemeClr val="tx1"/>
        </a:solidFill>
        <a:latin typeface="Times New Roman" pitchFamily="32" charset="0"/>
        <a:ea typeface="Arial" pitchFamily="32" charset="0"/>
        <a:cs typeface="Arial" pitchFamily="32" charset="0"/>
      </a:defRPr>
    </a:lvl5pPr>
    <a:lvl6pPr marL="2286000" algn="l" defTabSz="457200" rtl="0" eaLnBrk="1" latinLnBrk="0" hangingPunct="1">
      <a:defRPr sz="2400" kern="1200">
        <a:solidFill>
          <a:schemeClr val="tx1"/>
        </a:solidFill>
        <a:latin typeface="Times New Roman" pitchFamily="32" charset="0"/>
        <a:ea typeface="Arial" pitchFamily="32" charset="0"/>
        <a:cs typeface="Arial" pitchFamily="32" charset="0"/>
      </a:defRPr>
    </a:lvl6pPr>
    <a:lvl7pPr marL="2743200" algn="l" defTabSz="457200" rtl="0" eaLnBrk="1" latinLnBrk="0" hangingPunct="1">
      <a:defRPr sz="2400" kern="1200">
        <a:solidFill>
          <a:schemeClr val="tx1"/>
        </a:solidFill>
        <a:latin typeface="Times New Roman" pitchFamily="32" charset="0"/>
        <a:ea typeface="Arial" pitchFamily="32" charset="0"/>
        <a:cs typeface="Arial" pitchFamily="32" charset="0"/>
      </a:defRPr>
    </a:lvl7pPr>
    <a:lvl8pPr marL="3200400" algn="l" defTabSz="457200" rtl="0" eaLnBrk="1" latinLnBrk="0" hangingPunct="1">
      <a:defRPr sz="2400" kern="1200">
        <a:solidFill>
          <a:schemeClr val="tx1"/>
        </a:solidFill>
        <a:latin typeface="Times New Roman" pitchFamily="32" charset="0"/>
        <a:ea typeface="Arial" pitchFamily="32" charset="0"/>
        <a:cs typeface="Arial" pitchFamily="32" charset="0"/>
      </a:defRPr>
    </a:lvl8pPr>
    <a:lvl9pPr marL="3657600" algn="l" defTabSz="457200" rtl="0" eaLnBrk="1" latinLnBrk="0" hangingPunct="1">
      <a:defRPr sz="2400" kern="1200">
        <a:solidFill>
          <a:schemeClr val="tx1"/>
        </a:solidFill>
        <a:latin typeface="Times New Roman" pitchFamily="32" charset="0"/>
        <a:ea typeface="Arial" pitchFamily="32" charset="0"/>
        <a:cs typeface="Arial" pitchFamily="32"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FF"/>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45" autoAdjust="0"/>
    <p:restoredTop sz="86462" autoAdjust="0"/>
  </p:normalViewPr>
  <p:slideViewPr>
    <p:cSldViewPr>
      <p:cViewPr varScale="1">
        <p:scale>
          <a:sx n="61" d="100"/>
          <a:sy n="61" d="100"/>
        </p:scale>
        <p:origin x="1496" y="4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88" d="100"/>
        <a:sy n="88" d="100"/>
      </p:scale>
      <p:origin x="0" y="-7560"/>
    </p:cViewPr>
  </p:sorterViewPr>
  <p:notesViewPr>
    <p:cSldViewPr>
      <p:cViewPr varScale="1">
        <p:scale>
          <a:sx n="128" d="100"/>
          <a:sy n="128" d="100"/>
        </p:scale>
        <p:origin x="-289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20.xml"/></Relationships>
</file>

<file path=ppt/diagrams/_rels/data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3747F7-1964-49D5-9E78-84EE2B05097C}" type="doc">
      <dgm:prSet loTypeId="urn:microsoft.com/office/officeart/2005/8/layout/process2" loCatId="process" qsTypeId="urn:microsoft.com/office/officeart/2005/8/quickstyle/3d5" qsCatId="3D" csTypeId="urn:microsoft.com/office/officeart/2005/8/colors/accent1_2" csCatId="accent1" phldr="1"/>
      <dgm:spPr/>
    </dgm:pt>
    <dgm:pt modelId="{647494D7-4FB0-4104-83AA-9A872896F117}">
      <dgm:prSet phldrT="[Text]"/>
      <dgm:spPr/>
      <dgm:t>
        <a:bodyPr/>
        <a:lstStyle/>
        <a:p>
          <a:r>
            <a:rPr kumimoji="1" lang="en-US" dirty="0" smtClean="0"/>
            <a:t>Network alerts end systems of increasing congestion</a:t>
          </a:r>
          <a:endParaRPr lang="en-US" dirty="0"/>
        </a:p>
      </dgm:t>
    </dgm:pt>
    <dgm:pt modelId="{818812FE-D333-40A2-86E8-0221C43E96D1}" type="parTrans" cxnId="{F4C9A748-DCD9-41BA-A1EE-FE7E264835C3}">
      <dgm:prSet/>
      <dgm:spPr/>
      <dgm:t>
        <a:bodyPr/>
        <a:lstStyle/>
        <a:p>
          <a:endParaRPr lang="en-US"/>
        </a:p>
      </dgm:t>
    </dgm:pt>
    <dgm:pt modelId="{296593B5-D0F7-48DF-AF18-9EDDD2B490B1}" type="sibTrans" cxnId="{F4C9A748-DCD9-41BA-A1EE-FE7E264835C3}">
      <dgm:prSet/>
      <dgm:spPr/>
      <dgm:t>
        <a:bodyPr/>
        <a:lstStyle/>
        <a:p>
          <a:endParaRPr lang="en-US"/>
        </a:p>
      </dgm:t>
    </dgm:pt>
    <dgm:pt modelId="{9E5D61CB-F42A-4F93-BAAE-65D87AB65611}">
      <dgm:prSet phldrT="[Text]"/>
      <dgm:spPr/>
      <dgm:t>
        <a:bodyPr/>
        <a:lstStyle/>
        <a:p>
          <a:r>
            <a:rPr kumimoji="1" lang="en-US" dirty="0" smtClean="0"/>
            <a:t>End systems take steps to reduce offered load</a:t>
          </a:r>
          <a:endParaRPr lang="en-US" dirty="0"/>
        </a:p>
      </dgm:t>
    </dgm:pt>
    <dgm:pt modelId="{F3C85872-728D-4978-84B9-87DCC4D9E1D4}" type="parTrans" cxnId="{31F68951-5AF7-47C5-9EFB-5A548CC03D6B}">
      <dgm:prSet/>
      <dgm:spPr/>
      <dgm:t>
        <a:bodyPr/>
        <a:lstStyle/>
        <a:p>
          <a:endParaRPr lang="en-US"/>
        </a:p>
      </dgm:t>
    </dgm:pt>
    <dgm:pt modelId="{97F75357-1D68-449D-97C4-B87D26C21DBB}" type="sibTrans" cxnId="{31F68951-5AF7-47C5-9EFB-5A548CC03D6B}">
      <dgm:prSet/>
      <dgm:spPr/>
      <dgm:t>
        <a:bodyPr/>
        <a:lstStyle/>
        <a:p>
          <a:endParaRPr lang="en-US"/>
        </a:p>
      </dgm:t>
    </dgm:pt>
    <dgm:pt modelId="{42A8EDE4-534B-4455-9ABC-D96633B880B2}" type="pres">
      <dgm:prSet presAssocID="{7C3747F7-1964-49D5-9E78-84EE2B05097C}" presName="linearFlow" presStyleCnt="0">
        <dgm:presLayoutVars>
          <dgm:resizeHandles val="exact"/>
        </dgm:presLayoutVars>
      </dgm:prSet>
      <dgm:spPr/>
    </dgm:pt>
    <dgm:pt modelId="{4E97B73F-05CC-4F4C-9A07-7674DCF17796}" type="pres">
      <dgm:prSet presAssocID="{647494D7-4FB0-4104-83AA-9A872896F117}" presName="node" presStyleLbl="node1" presStyleIdx="0" presStyleCnt="2">
        <dgm:presLayoutVars>
          <dgm:bulletEnabled val="1"/>
        </dgm:presLayoutVars>
      </dgm:prSet>
      <dgm:spPr/>
      <dgm:t>
        <a:bodyPr/>
        <a:lstStyle/>
        <a:p>
          <a:endParaRPr lang="en-US"/>
        </a:p>
      </dgm:t>
    </dgm:pt>
    <dgm:pt modelId="{6E3DB5E6-278F-4207-95E3-EB441A65BBCD}" type="pres">
      <dgm:prSet presAssocID="{296593B5-D0F7-48DF-AF18-9EDDD2B490B1}" presName="sibTrans" presStyleLbl="sibTrans2D1" presStyleIdx="0" presStyleCnt="1"/>
      <dgm:spPr/>
      <dgm:t>
        <a:bodyPr/>
        <a:lstStyle/>
        <a:p>
          <a:endParaRPr lang="en-US"/>
        </a:p>
      </dgm:t>
    </dgm:pt>
    <dgm:pt modelId="{CFF73DD6-1EC6-420A-8907-91AD487A41A9}" type="pres">
      <dgm:prSet presAssocID="{296593B5-D0F7-48DF-AF18-9EDDD2B490B1}" presName="connectorText" presStyleLbl="sibTrans2D1" presStyleIdx="0" presStyleCnt="1"/>
      <dgm:spPr/>
      <dgm:t>
        <a:bodyPr/>
        <a:lstStyle/>
        <a:p>
          <a:endParaRPr lang="en-US"/>
        </a:p>
      </dgm:t>
    </dgm:pt>
    <dgm:pt modelId="{832A0860-B829-4887-BBC2-AFB443114DAE}" type="pres">
      <dgm:prSet presAssocID="{9E5D61CB-F42A-4F93-BAAE-65D87AB65611}" presName="node" presStyleLbl="node1" presStyleIdx="1" presStyleCnt="2">
        <dgm:presLayoutVars>
          <dgm:bulletEnabled val="1"/>
        </dgm:presLayoutVars>
      </dgm:prSet>
      <dgm:spPr/>
      <dgm:t>
        <a:bodyPr/>
        <a:lstStyle/>
        <a:p>
          <a:endParaRPr lang="en-US"/>
        </a:p>
      </dgm:t>
    </dgm:pt>
  </dgm:ptLst>
  <dgm:cxnLst>
    <dgm:cxn modelId="{31F68951-5AF7-47C5-9EFB-5A548CC03D6B}" srcId="{7C3747F7-1964-49D5-9E78-84EE2B05097C}" destId="{9E5D61CB-F42A-4F93-BAAE-65D87AB65611}" srcOrd="1" destOrd="0" parTransId="{F3C85872-728D-4978-84B9-87DCC4D9E1D4}" sibTransId="{97F75357-1D68-449D-97C4-B87D26C21DBB}"/>
    <dgm:cxn modelId="{E0C4AF54-8FB4-47A6-B200-E69F6A081E64}" type="presOf" srcId="{7C3747F7-1964-49D5-9E78-84EE2B05097C}" destId="{42A8EDE4-534B-4455-9ABC-D96633B880B2}" srcOrd="0" destOrd="0" presId="urn:microsoft.com/office/officeart/2005/8/layout/process2"/>
    <dgm:cxn modelId="{F4C9A748-DCD9-41BA-A1EE-FE7E264835C3}" srcId="{7C3747F7-1964-49D5-9E78-84EE2B05097C}" destId="{647494D7-4FB0-4104-83AA-9A872896F117}" srcOrd="0" destOrd="0" parTransId="{818812FE-D333-40A2-86E8-0221C43E96D1}" sibTransId="{296593B5-D0F7-48DF-AF18-9EDDD2B490B1}"/>
    <dgm:cxn modelId="{F87FAB48-CD45-4440-B4AE-4578D2FA36CA}" type="presOf" srcId="{9E5D61CB-F42A-4F93-BAAE-65D87AB65611}" destId="{832A0860-B829-4887-BBC2-AFB443114DAE}" srcOrd="0" destOrd="0" presId="urn:microsoft.com/office/officeart/2005/8/layout/process2"/>
    <dgm:cxn modelId="{CBAD1042-900A-425F-B74D-72D23285B8E5}" type="presOf" srcId="{296593B5-D0F7-48DF-AF18-9EDDD2B490B1}" destId="{CFF73DD6-1EC6-420A-8907-91AD487A41A9}" srcOrd="1" destOrd="0" presId="urn:microsoft.com/office/officeart/2005/8/layout/process2"/>
    <dgm:cxn modelId="{71F0DAF5-3A56-436C-AA2C-770CAA28BA9E}" type="presOf" srcId="{647494D7-4FB0-4104-83AA-9A872896F117}" destId="{4E97B73F-05CC-4F4C-9A07-7674DCF17796}" srcOrd="0" destOrd="0" presId="urn:microsoft.com/office/officeart/2005/8/layout/process2"/>
    <dgm:cxn modelId="{E16FC4A6-FBF6-47FB-885C-2AD336B0FBE0}" type="presOf" srcId="{296593B5-D0F7-48DF-AF18-9EDDD2B490B1}" destId="{6E3DB5E6-278F-4207-95E3-EB441A65BBCD}" srcOrd="0" destOrd="0" presId="urn:microsoft.com/office/officeart/2005/8/layout/process2"/>
    <dgm:cxn modelId="{83D248AA-4F72-48AB-BD6E-ABE984E21CA5}" type="presParOf" srcId="{42A8EDE4-534B-4455-9ABC-D96633B880B2}" destId="{4E97B73F-05CC-4F4C-9A07-7674DCF17796}" srcOrd="0" destOrd="0" presId="urn:microsoft.com/office/officeart/2005/8/layout/process2"/>
    <dgm:cxn modelId="{6DAAF248-627F-4EE9-9BCE-8EFF2B64BC18}" type="presParOf" srcId="{42A8EDE4-534B-4455-9ABC-D96633B880B2}" destId="{6E3DB5E6-278F-4207-95E3-EB441A65BBCD}" srcOrd="1" destOrd="0" presId="urn:microsoft.com/office/officeart/2005/8/layout/process2"/>
    <dgm:cxn modelId="{808C4C1E-5CA0-4544-BE33-B8F7A3EC3746}" type="presParOf" srcId="{6E3DB5E6-278F-4207-95E3-EB441A65BBCD}" destId="{CFF73DD6-1EC6-420A-8907-91AD487A41A9}" srcOrd="0" destOrd="0" presId="urn:microsoft.com/office/officeart/2005/8/layout/process2"/>
    <dgm:cxn modelId="{E30171BB-673F-4CB0-A0B3-A93118EF6150}" type="presParOf" srcId="{42A8EDE4-534B-4455-9ABC-D96633B880B2}" destId="{832A0860-B829-4887-BBC2-AFB443114DAE}"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1CAFCE2-12C0-1749-9E80-5A75A80F73FA}" type="doc">
      <dgm:prSet loTypeId="urn:microsoft.com/office/officeart/2005/8/layout/hList6" loCatId="list" qsTypeId="urn:microsoft.com/office/officeart/2005/8/quickstyle/simple2" qsCatId="simple" csTypeId="urn:microsoft.com/office/officeart/2005/8/colors/accent1_2" csCatId="accent1" phldr="1"/>
      <dgm:spPr/>
      <dgm:t>
        <a:bodyPr/>
        <a:lstStyle/>
        <a:p>
          <a:endParaRPr lang="en-US"/>
        </a:p>
      </dgm:t>
    </dgm:pt>
    <dgm:pt modelId="{F72B8BBF-F3A2-2F46-9CE7-51BD68699EBA}">
      <dgm:prSet phldrT="[Text]"/>
      <dgm:spPr/>
      <dgm:t>
        <a:bodyPr/>
        <a:lstStyle/>
        <a:p>
          <a:r>
            <a:rPr lang="en-US" dirty="0" smtClean="0">
              <a:solidFill>
                <a:srgbClr val="FFFF00"/>
              </a:solidFill>
              <a:effectLst>
                <a:outerShdw blurRad="38100" dist="38100" dir="2700000" algn="tl">
                  <a:srgbClr val="000000">
                    <a:alpha val="43137"/>
                  </a:srgbClr>
                </a:outerShdw>
              </a:effectLst>
            </a:rPr>
            <a:t>TCP-like congestion control </a:t>
          </a:r>
          <a:r>
            <a:rPr lang="en-US" dirty="0" smtClean="0"/>
            <a:t>(CCID 2)</a:t>
          </a:r>
          <a:endParaRPr lang="en-US" dirty="0"/>
        </a:p>
      </dgm:t>
    </dgm:pt>
    <dgm:pt modelId="{639B9A74-1E76-1447-B297-3110E4CAA151}" type="parTrans" cxnId="{C1EE9E13-48AA-E246-96CA-00EA77044614}">
      <dgm:prSet/>
      <dgm:spPr/>
      <dgm:t>
        <a:bodyPr/>
        <a:lstStyle/>
        <a:p>
          <a:endParaRPr lang="en-US"/>
        </a:p>
      </dgm:t>
    </dgm:pt>
    <dgm:pt modelId="{64995160-DB02-A947-B491-5F33791359FB}" type="sibTrans" cxnId="{C1EE9E13-48AA-E246-96CA-00EA77044614}">
      <dgm:prSet/>
      <dgm:spPr/>
      <dgm:t>
        <a:bodyPr/>
        <a:lstStyle/>
        <a:p>
          <a:endParaRPr lang="en-US"/>
        </a:p>
      </dgm:t>
    </dgm:pt>
    <dgm:pt modelId="{8E31D761-C17E-3F41-A130-D7F56A9D8677}">
      <dgm:prSet/>
      <dgm:spPr/>
      <dgm:t>
        <a:bodyPr/>
        <a:lstStyle/>
        <a:p>
          <a:r>
            <a:rPr lang="en-US" dirty="0" smtClean="0"/>
            <a:t>This mechanism has behavior modeled directly on TCP, including congestion window, slow start, and time-outs</a:t>
          </a:r>
        </a:p>
      </dgm:t>
    </dgm:pt>
    <dgm:pt modelId="{4725CA30-5F31-884C-BCB7-E533B0495079}" type="parTrans" cxnId="{50040395-FD60-D647-BA15-B41F73D3256F}">
      <dgm:prSet/>
      <dgm:spPr/>
      <dgm:t>
        <a:bodyPr/>
        <a:lstStyle/>
        <a:p>
          <a:endParaRPr lang="en-US"/>
        </a:p>
      </dgm:t>
    </dgm:pt>
    <dgm:pt modelId="{7B45E814-0395-B44B-BB24-01189359B426}" type="sibTrans" cxnId="{50040395-FD60-D647-BA15-B41F73D3256F}">
      <dgm:prSet/>
      <dgm:spPr/>
      <dgm:t>
        <a:bodyPr/>
        <a:lstStyle/>
        <a:p>
          <a:endParaRPr lang="en-US"/>
        </a:p>
      </dgm:t>
    </dgm:pt>
    <dgm:pt modelId="{F66ADC9E-D2E9-6847-BEA3-56BA1F899A50}">
      <dgm:prSet/>
      <dgm:spPr/>
      <dgm:t>
        <a:bodyPr/>
        <a:lstStyle/>
        <a:p>
          <a:r>
            <a:rPr lang="en-US" smtClean="0"/>
            <a:t>Applications should use CCID 2 if they prefer maximum bandwidth utilization to steadiness of rate</a:t>
          </a:r>
          <a:endParaRPr lang="en-US" dirty="0" smtClean="0"/>
        </a:p>
      </dgm:t>
    </dgm:pt>
    <dgm:pt modelId="{40EA9A67-8A71-3045-BC96-546347F8430D}" type="parTrans" cxnId="{C94F5C04-3991-6645-8FB3-0FCA1CB98457}">
      <dgm:prSet/>
      <dgm:spPr/>
      <dgm:t>
        <a:bodyPr/>
        <a:lstStyle/>
        <a:p>
          <a:endParaRPr lang="en-US"/>
        </a:p>
      </dgm:t>
    </dgm:pt>
    <dgm:pt modelId="{083938EC-F997-8D43-B916-0BC0AD853C8B}" type="sibTrans" cxnId="{C94F5C04-3991-6645-8FB3-0FCA1CB98457}">
      <dgm:prSet/>
      <dgm:spPr/>
      <dgm:t>
        <a:bodyPr/>
        <a:lstStyle/>
        <a:p>
          <a:endParaRPr lang="en-US"/>
        </a:p>
      </dgm:t>
    </dgm:pt>
    <dgm:pt modelId="{DB3AE3AC-11F6-F44B-B50D-D7C305E4CB66}">
      <dgm:prSet/>
      <dgm:spPr/>
      <dgm:t>
        <a:bodyPr/>
        <a:lstStyle/>
        <a:p>
          <a:r>
            <a:rPr lang="en-US" dirty="0" smtClean="0">
              <a:solidFill>
                <a:srgbClr val="FFFF00"/>
              </a:solidFill>
              <a:effectLst>
                <a:outerShdw blurRad="38100" dist="38100" dir="2700000" algn="tl">
                  <a:srgbClr val="000000">
                    <a:alpha val="43137"/>
                  </a:srgbClr>
                </a:outerShdw>
              </a:effectLst>
            </a:rPr>
            <a:t>TCP-friendly rate control </a:t>
          </a:r>
          <a:r>
            <a:rPr lang="en-US" dirty="0" smtClean="0"/>
            <a:t>(TFDC) (CCID 3)</a:t>
          </a:r>
        </a:p>
      </dgm:t>
    </dgm:pt>
    <dgm:pt modelId="{498CAA0C-AD7C-7949-BABD-4CB69673095B}" type="parTrans" cxnId="{85A39E09-243A-314D-A578-687353D410EF}">
      <dgm:prSet/>
      <dgm:spPr/>
      <dgm:t>
        <a:bodyPr/>
        <a:lstStyle/>
        <a:p>
          <a:endParaRPr lang="en-US"/>
        </a:p>
      </dgm:t>
    </dgm:pt>
    <dgm:pt modelId="{04323927-6F26-8541-842D-181502C819CA}" type="sibTrans" cxnId="{85A39E09-243A-314D-A578-687353D410EF}">
      <dgm:prSet/>
      <dgm:spPr/>
      <dgm:t>
        <a:bodyPr/>
        <a:lstStyle/>
        <a:p>
          <a:endParaRPr lang="en-US"/>
        </a:p>
      </dgm:t>
    </dgm:pt>
    <dgm:pt modelId="{8E7C9FD9-B8DF-824F-B865-C90E9EA834D9}">
      <dgm:prSet/>
      <dgm:spPr/>
      <dgm:t>
        <a:bodyPr/>
        <a:lstStyle/>
        <a:p>
          <a:r>
            <a:rPr lang="en-US" dirty="0" smtClean="0"/>
            <a:t>This mechanism is based on the use of a variant of the TCP-friendly equation</a:t>
          </a:r>
        </a:p>
      </dgm:t>
    </dgm:pt>
    <dgm:pt modelId="{0B667647-301A-B847-A224-C29988BA0863}" type="parTrans" cxnId="{64F094BD-10A8-AD42-A1D1-21056B04BFEC}">
      <dgm:prSet/>
      <dgm:spPr/>
      <dgm:t>
        <a:bodyPr/>
        <a:lstStyle/>
        <a:p>
          <a:endParaRPr lang="en-US"/>
        </a:p>
      </dgm:t>
    </dgm:pt>
    <dgm:pt modelId="{3A7DA6C8-5D34-A144-A065-9D32C56CCBE9}" type="sibTrans" cxnId="{64F094BD-10A8-AD42-A1D1-21056B04BFEC}">
      <dgm:prSet/>
      <dgm:spPr/>
      <dgm:t>
        <a:bodyPr/>
        <a:lstStyle/>
        <a:p>
          <a:endParaRPr lang="en-US"/>
        </a:p>
      </dgm:t>
    </dgm:pt>
    <dgm:pt modelId="{85F38CCF-925F-A64A-A89A-88DD820DBA27}">
      <dgm:prSet/>
      <dgm:spPr/>
      <dgm:t>
        <a:bodyPr/>
        <a:lstStyle/>
        <a:p>
          <a:r>
            <a:rPr lang="en-US" dirty="0" smtClean="0"/>
            <a:t>Suitable for applications such as streaming media, where a relatively smooth sending rate is important</a:t>
          </a:r>
          <a:endParaRPr lang="en-US" dirty="0"/>
        </a:p>
      </dgm:t>
    </dgm:pt>
    <dgm:pt modelId="{A1A2F13C-DDDA-EA4C-8E93-ACCBE9BACA9C}" type="parTrans" cxnId="{AC1E9B02-675D-454C-9A37-751F05D3D12B}">
      <dgm:prSet/>
      <dgm:spPr/>
      <dgm:t>
        <a:bodyPr/>
        <a:lstStyle/>
        <a:p>
          <a:endParaRPr lang="en-US"/>
        </a:p>
      </dgm:t>
    </dgm:pt>
    <dgm:pt modelId="{17E4D4CF-6BA3-5643-B3C2-EB077DB02AAA}" type="sibTrans" cxnId="{AC1E9B02-675D-454C-9A37-751F05D3D12B}">
      <dgm:prSet/>
      <dgm:spPr/>
      <dgm:t>
        <a:bodyPr/>
        <a:lstStyle/>
        <a:p>
          <a:endParaRPr lang="en-US"/>
        </a:p>
      </dgm:t>
    </dgm:pt>
    <dgm:pt modelId="{D705FC72-F0A8-2841-8012-96189126A0EC}" type="pres">
      <dgm:prSet presAssocID="{E1CAFCE2-12C0-1749-9E80-5A75A80F73FA}" presName="Name0" presStyleCnt="0">
        <dgm:presLayoutVars>
          <dgm:dir/>
          <dgm:resizeHandles val="exact"/>
        </dgm:presLayoutVars>
      </dgm:prSet>
      <dgm:spPr/>
      <dgm:t>
        <a:bodyPr/>
        <a:lstStyle/>
        <a:p>
          <a:endParaRPr lang="en-US"/>
        </a:p>
      </dgm:t>
    </dgm:pt>
    <dgm:pt modelId="{72B586A5-7266-314B-99E2-01B7B13F56A5}" type="pres">
      <dgm:prSet presAssocID="{F72B8BBF-F3A2-2F46-9CE7-51BD68699EBA}" presName="node" presStyleLbl="node1" presStyleIdx="0" presStyleCnt="2">
        <dgm:presLayoutVars>
          <dgm:bulletEnabled val="1"/>
        </dgm:presLayoutVars>
      </dgm:prSet>
      <dgm:spPr/>
      <dgm:t>
        <a:bodyPr/>
        <a:lstStyle/>
        <a:p>
          <a:endParaRPr lang="en-US"/>
        </a:p>
      </dgm:t>
    </dgm:pt>
    <dgm:pt modelId="{250006B4-C583-4C4B-BAF6-FC3272E9384E}" type="pres">
      <dgm:prSet presAssocID="{64995160-DB02-A947-B491-5F33791359FB}" presName="sibTrans" presStyleCnt="0"/>
      <dgm:spPr/>
    </dgm:pt>
    <dgm:pt modelId="{5044B1B8-1AE4-654E-8747-9E8572A42E33}" type="pres">
      <dgm:prSet presAssocID="{DB3AE3AC-11F6-F44B-B50D-D7C305E4CB66}" presName="node" presStyleLbl="node1" presStyleIdx="1" presStyleCnt="2">
        <dgm:presLayoutVars>
          <dgm:bulletEnabled val="1"/>
        </dgm:presLayoutVars>
      </dgm:prSet>
      <dgm:spPr/>
      <dgm:t>
        <a:bodyPr/>
        <a:lstStyle/>
        <a:p>
          <a:endParaRPr lang="en-US"/>
        </a:p>
      </dgm:t>
    </dgm:pt>
  </dgm:ptLst>
  <dgm:cxnLst>
    <dgm:cxn modelId="{C94F5C04-3991-6645-8FB3-0FCA1CB98457}" srcId="{F72B8BBF-F3A2-2F46-9CE7-51BD68699EBA}" destId="{F66ADC9E-D2E9-6847-BEA3-56BA1F899A50}" srcOrd="1" destOrd="0" parTransId="{40EA9A67-8A71-3045-BC96-546347F8430D}" sibTransId="{083938EC-F997-8D43-B916-0BC0AD853C8B}"/>
    <dgm:cxn modelId="{8D9F049E-FAB1-1A43-B346-9E57E4942485}" type="presOf" srcId="{85F38CCF-925F-A64A-A89A-88DD820DBA27}" destId="{5044B1B8-1AE4-654E-8747-9E8572A42E33}" srcOrd="0" destOrd="2" presId="urn:microsoft.com/office/officeart/2005/8/layout/hList6"/>
    <dgm:cxn modelId="{50040395-FD60-D647-BA15-B41F73D3256F}" srcId="{F72B8BBF-F3A2-2F46-9CE7-51BD68699EBA}" destId="{8E31D761-C17E-3F41-A130-D7F56A9D8677}" srcOrd="0" destOrd="0" parTransId="{4725CA30-5F31-884C-BCB7-E533B0495079}" sibTransId="{7B45E814-0395-B44B-BB24-01189359B426}"/>
    <dgm:cxn modelId="{0A97D198-DC67-594A-B5E3-0AAE952229C3}" type="presOf" srcId="{8E7C9FD9-B8DF-824F-B865-C90E9EA834D9}" destId="{5044B1B8-1AE4-654E-8747-9E8572A42E33}" srcOrd="0" destOrd="1" presId="urn:microsoft.com/office/officeart/2005/8/layout/hList6"/>
    <dgm:cxn modelId="{85A39E09-243A-314D-A578-687353D410EF}" srcId="{E1CAFCE2-12C0-1749-9E80-5A75A80F73FA}" destId="{DB3AE3AC-11F6-F44B-B50D-D7C305E4CB66}" srcOrd="1" destOrd="0" parTransId="{498CAA0C-AD7C-7949-BABD-4CB69673095B}" sibTransId="{04323927-6F26-8541-842D-181502C819CA}"/>
    <dgm:cxn modelId="{381EE57D-A2EC-534C-BED7-BEBA13F92E94}" type="presOf" srcId="{F72B8BBF-F3A2-2F46-9CE7-51BD68699EBA}" destId="{72B586A5-7266-314B-99E2-01B7B13F56A5}" srcOrd="0" destOrd="0" presId="urn:microsoft.com/office/officeart/2005/8/layout/hList6"/>
    <dgm:cxn modelId="{000846DC-4B0B-DC42-A539-6D01A2C29F90}" type="presOf" srcId="{8E31D761-C17E-3F41-A130-D7F56A9D8677}" destId="{72B586A5-7266-314B-99E2-01B7B13F56A5}" srcOrd="0" destOrd="1" presId="urn:microsoft.com/office/officeart/2005/8/layout/hList6"/>
    <dgm:cxn modelId="{C696F9DB-8EE3-6A43-940E-9FA5AF326197}" type="presOf" srcId="{F66ADC9E-D2E9-6847-BEA3-56BA1F899A50}" destId="{72B586A5-7266-314B-99E2-01B7B13F56A5}" srcOrd="0" destOrd="2" presId="urn:microsoft.com/office/officeart/2005/8/layout/hList6"/>
    <dgm:cxn modelId="{3FE678BE-574A-A941-A33D-2B293BC7C7E6}" type="presOf" srcId="{DB3AE3AC-11F6-F44B-B50D-D7C305E4CB66}" destId="{5044B1B8-1AE4-654E-8747-9E8572A42E33}" srcOrd="0" destOrd="0" presId="urn:microsoft.com/office/officeart/2005/8/layout/hList6"/>
    <dgm:cxn modelId="{C1EE9E13-48AA-E246-96CA-00EA77044614}" srcId="{E1CAFCE2-12C0-1749-9E80-5A75A80F73FA}" destId="{F72B8BBF-F3A2-2F46-9CE7-51BD68699EBA}" srcOrd="0" destOrd="0" parTransId="{639B9A74-1E76-1447-B297-3110E4CAA151}" sibTransId="{64995160-DB02-A947-B491-5F33791359FB}"/>
    <dgm:cxn modelId="{AC1E9B02-675D-454C-9A37-751F05D3D12B}" srcId="{DB3AE3AC-11F6-F44B-B50D-D7C305E4CB66}" destId="{85F38CCF-925F-A64A-A89A-88DD820DBA27}" srcOrd="1" destOrd="0" parTransId="{A1A2F13C-DDDA-EA4C-8E93-ACCBE9BACA9C}" sibTransId="{17E4D4CF-6BA3-5643-B3C2-EB077DB02AAA}"/>
    <dgm:cxn modelId="{64F094BD-10A8-AD42-A1D1-21056B04BFEC}" srcId="{DB3AE3AC-11F6-F44B-B50D-D7C305E4CB66}" destId="{8E7C9FD9-B8DF-824F-B865-C90E9EA834D9}" srcOrd="0" destOrd="0" parTransId="{0B667647-301A-B847-A224-C29988BA0863}" sibTransId="{3A7DA6C8-5D34-A144-A065-9D32C56CCBE9}"/>
    <dgm:cxn modelId="{904D82DF-3F07-5945-8EBA-B7E03D781724}" type="presOf" srcId="{E1CAFCE2-12C0-1749-9E80-5A75A80F73FA}" destId="{D705FC72-F0A8-2841-8012-96189126A0EC}" srcOrd="0" destOrd="0" presId="urn:microsoft.com/office/officeart/2005/8/layout/hList6"/>
    <dgm:cxn modelId="{77EF03B9-9264-184D-BDB5-F65445CC3DE1}" type="presParOf" srcId="{D705FC72-F0A8-2841-8012-96189126A0EC}" destId="{72B586A5-7266-314B-99E2-01B7B13F56A5}" srcOrd="0" destOrd="0" presId="urn:microsoft.com/office/officeart/2005/8/layout/hList6"/>
    <dgm:cxn modelId="{4E61AEA7-E15B-7541-B8AF-EA8412E9C63F}" type="presParOf" srcId="{D705FC72-F0A8-2841-8012-96189126A0EC}" destId="{250006B4-C583-4C4B-BAF6-FC3272E9384E}" srcOrd="1" destOrd="0" presId="urn:microsoft.com/office/officeart/2005/8/layout/hList6"/>
    <dgm:cxn modelId="{C3961510-7810-8642-A845-0FEB8371EAC9}" type="presParOf" srcId="{D705FC72-F0A8-2841-8012-96189126A0EC}" destId="{5044B1B8-1AE4-654E-8747-9E8572A42E33}"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BC386D-63C4-4BA3-979E-2B870B2BDE47}" type="doc">
      <dgm:prSet loTypeId="urn:microsoft.com/office/officeart/2008/layout/VerticalAccentList" loCatId="list" qsTypeId="urn:microsoft.com/office/officeart/2005/8/quickstyle/simple2" qsCatId="simple" csTypeId="urn:microsoft.com/office/officeart/2005/8/colors/accent1_2" csCatId="accent1" phldr="1"/>
      <dgm:spPr/>
      <dgm:t>
        <a:bodyPr/>
        <a:lstStyle/>
        <a:p>
          <a:endParaRPr lang="en-US"/>
        </a:p>
      </dgm:t>
    </dgm:pt>
    <dgm:pt modelId="{A031EBA1-2693-4DB0-B935-0628B9B121C7}">
      <dgm:prSet phldrT="[Text]"/>
      <dgm:spPr/>
      <dgm:t>
        <a:bodyPr/>
        <a:lstStyle/>
        <a:p>
          <a:r>
            <a:rPr kumimoji="1" lang="en-US" dirty="0" smtClean="0"/>
            <a:t>Binary</a:t>
          </a:r>
          <a:endParaRPr lang="en-US" dirty="0"/>
        </a:p>
      </dgm:t>
    </dgm:pt>
    <dgm:pt modelId="{B73D06EA-6B29-4399-ADD5-239103E1F0D6}" type="parTrans" cxnId="{F26DB1ED-CCF1-44F8-9D35-69FAD3B75507}">
      <dgm:prSet/>
      <dgm:spPr/>
      <dgm:t>
        <a:bodyPr/>
        <a:lstStyle/>
        <a:p>
          <a:endParaRPr lang="en-US"/>
        </a:p>
      </dgm:t>
    </dgm:pt>
    <dgm:pt modelId="{16BADAB8-15B9-489A-9946-9802A1011035}" type="sibTrans" cxnId="{F26DB1ED-CCF1-44F8-9D35-69FAD3B75507}">
      <dgm:prSet/>
      <dgm:spPr/>
      <dgm:t>
        <a:bodyPr/>
        <a:lstStyle/>
        <a:p>
          <a:endParaRPr lang="en-US"/>
        </a:p>
      </dgm:t>
    </dgm:pt>
    <dgm:pt modelId="{3CA2B8C6-80FC-4A15-A9AA-89B5723FF170}">
      <dgm:prSet phldrT="[Text]" custT="1"/>
      <dgm:spPr/>
      <dgm:t>
        <a:bodyPr/>
        <a:lstStyle/>
        <a:p>
          <a:r>
            <a:rPr kumimoji="1" lang="en-US" sz="2000" dirty="0" smtClean="0"/>
            <a:t> </a:t>
          </a:r>
          <a:r>
            <a:rPr kumimoji="1" lang="en-US" sz="2000" dirty="0" smtClean="0">
              <a:latin typeface="Wingdings"/>
              <a:ea typeface="Wingdings"/>
              <a:cs typeface="Wingdings"/>
            </a:rPr>
            <a:t></a:t>
          </a:r>
          <a:r>
            <a:rPr kumimoji="1" lang="en-US" sz="2000" dirty="0" smtClean="0"/>
            <a:t>A bit set in a packet indicates congestion</a:t>
          </a:r>
          <a:endParaRPr lang="en-US" sz="2000" dirty="0"/>
        </a:p>
      </dgm:t>
    </dgm:pt>
    <dgm:pt modelId="{2462D048-B37C-4DEB-BF89-3FBCF2816390}" type="parTrans" cxnId="{0AAF0851-1D10-4600-9908-BFB49E1EC203}">
      <dgm:prSet/>
      <dgm:spPr/>
      <dgm:t>
        <a:bodyPr/>
        <a:lstStyle/>
        <a:p>
          <a:endParaRPr lang="en-US"/>
        </a:p>
      </dgm:t>
    </dgm:pt>
    <dgm:pt modelId="{034C164A-50B6-4B86-9BC8-A53C573F4B52}" type="sibTrans" cxnId="{0AAF0851-1D10-4600-9908-BFB49E1EC203}">
      <dgm:prSet/>
      <dgm:spPr/>
      <dgm:t>
        <a:bodyPr/>
        <a:lstStyle/>
        <a:p>
          <a:endParaRPr lang="en-US"/>
        </a:p>
      </dgm:t>
    </dgm:pt>
    <dgm:pt modelId="{985524CD-6C90-4888-A535-BEC0FFE63A6E}">
      <dgm:prSet phldrT="[Text]"/>
      <dgm:spPr/>
      <dgm:t>
        <a:bodyPr/>
        <a:lstStyle/>
        <a:p>
          <a:r>
            <a:rPr kumimoji="1" lang="en-US" dirty="0" smtClean="0"/>
            <a:t>Credit based</a:t>
          </a:r>
          <a:endParaRPr lang="en-US" dirty="0"/>
        </a:p>
      </dgm:t>
    </dgm:pt>
    <dgm:pt modelId="{181AD4C5-2887-41BB-9296-91797E5AA53D}" type="parTrans" cxnId="{7FA0459D-6FEC-48F9-8684-9B0BE3493F90}">
      <dgm:prSet/>
      <dgm:spPr/>
      <dgm:t>
        <a:bodyPr/>
        <a:lstStyle/>
        <a:p>
          <a:endParaRPr lang="en-US"/>
        </a:p>
      </dgm:t>
    </dgm:pt>
    <dgm:pt modelId="{13E47991-D521-44AF-9CC9-7A567D7EE561}" type="sibTrans" cxnId="{7FA0459D-6FEC-48F9-8684-9B0BE3493F90}">
      <dgm:prSet/>
      <dgm:spPr/>
      <dgm:t>
        <a:bodyPr/>
        <a:lstStyle/>
        <a:p>
          <a:endParaRPr lang="en-US"/>
        </a:p>
      </dgm:t>
    </dgm:pt>
    <dgm:pt modelId="{6A62BE7C-9B78-4C75-BEE7-85F0A61236D0}">
      <dgm:prSet phldrT="[Text]" custT="1"/>
      <dgm:spPr/>
      <dgm:t>
        <a:bodyPr/>
        <a:lstStyle/>
        <a:p>
          <a:r>
            <a:rPr kumimoji="1" lang="en-US" sz="2000" dirty="0" smtClean="0">
              <a:latin typeface="Wingdings"/>
              <a:ea typeface="Wingdings"/>
              <a:cs typeface="Wingdings"/>
            </a:rPr>
            <a:t></a:t>
          </a:r>
          <a:r>
            <a:rPr kumimoji="1" lang="en-US" sz="2000" dirty="0" smtClean="0"/>
            <a:t>Indicates how many packets source may send</a:t>
          </a:r>
          <a:endParaRPr lang="en-US" sz="2000" dirty="0"/>
        </a:p>
      </dgm:t>
    </dgm:pt>
    <dgm:pt modelId="{522F1CA5-C0DC-4D00-BE2E-05F1454F8C72}" type="parTrans" cxnId="{EC96E55D-4C95-4036-A5B2-BF1FC78522CE}">
      <dgm:prSet/>
      <dgm:spPr/>
      <dgm:t>
        <a:bodyPr/>
        <a:lstStyle/>
        <a:p>
          <a:endParaRPr lang="en-US"/>
        </a:p>
      </dgm:t>
    </dgm:pt>
    <dgm:pt modelId="{56786531-EF4C-4985-A7ED-D2CEC2614E4B}" type="sibTrans" cxnId="{EC96E55D-4C95-4036-A5B2-BF1FC78522CE}">
      <dgm:prSet/>
      <dgm:spPr/>
      <dgm:t>
        <a:bodyPr/>
        <a:lstStyle/>
        <a:p>
          <a:endParaRPr lang="en-US"/>
        </a:p>
      </dgm:t>
    </dgm:pt>
    <dgm:pt modelId="{E97CA555-3F96-4475-B96C-54A19B53821B}">
      <dgm:prSet phldrT="[Text]"/>
      <dgm:spPr/>
      <dgm:t>
        <a:bodyPr/>
        <a:lstStyle/>
        <a:p>
          <a:r>
            <a:rPr kumimoji="1" lang="en-US" dirty="0" smtClean="0"/>
            <a:t>Rate based</a:t>
          </a:r>
          <a:endParaRPr lang="en-US" dirty="0"/>
        </a:p>
      </dgm:t>
    </dgm:pt>
    <dgm:pt modelId="{075AE430-6C47-48BF-881E-BE94EA55DC69}" type="parTrans" cxnId="{0F9CDC8B-9048-41C0-95E6-C6D8E2FB82D1}">
      <dgm:prSet/>
      <dgm:spPr/>
      <dgm:t>
        <a:bodyPr/>
        <a:lstStyle/>
        <a:p>
          <a:endParaRPr lang="en-US"/>
        </a:p>
      </dgm:t>
    </dgm:pt>
    <dgm:pt modelId="{9F88AC8D-0B7C-4175-8CA7-AA7324DE4F2F}" type="sibTrans" cxnId="{0F9CDC8B-9048-41C0-95E6-C6D8E2FB82D1}">
      <dgm:prSet/>
      <dgm:spPr/>
      <dgm:t>
        <a:bodyPr/>
        <a:lstStyle/>
        <a:p>
          <a:endParaRPr lang="en-US"/>
        </a:p>
      </dgm:t>
    </dgm:pt>
    <dgm:pt modelId="{D1350326-E289-4C58-A8F3-1237DDAC506D}">
      <dgm:prSet phldrT="[Text]" custT="1"/>
      <dgm:spPr/>
      <dgm:t>
        <a:bodyPr/>
        <a:lstStyle/>
        <a:p>
          <a:r>
            <a:rPr kumimoji="1" lang="en-US" sz="2000" dirty="0" err="1" smtClean="0">
              <a:latin typeface="Wingdings"/>
              <a:ea typeface="Wingdings"/>
              <a:cs typeface="Wingdings"/>
            </a:rPr>
            <a:t></a:t>
          </a:r>
          <a:r>
            <a:rPr kumimoji="1" lang="en-US" sz="2000" dirty="0" err="1" smtClean="0"/>
            <a:t>Supply</a:t>
          </a:r>
          <a:r>
            <a:rPr kumimoji="1" lang="en-US" sz="2000" dirty="0" smtClean="0"/>
            <a:t> explicit data rate limit</a:t>
          </a:r>
          <a:endParaRPr lang="en-US" sz="2000" dirty="0"/>
        </a:p>
      </dgm:t>
    </dgm:pt>
    <dgm:pt modelId="{81942F98-D877-4EFD-B041-D4A9EA39D09D}" type="parTrans" cxnId="{8DDEF744-ADD4-4434-86C5-138931F744F2}">
      <dgm:prSet/>
      <dgm:spPr/>
      <dgm:t>
        <a:bodyPr/>
        <a:lstStyle/>
        <a:p>
          <a:endParaRPr lang="en-US"/>
        </a:p>
      </dgm:t>
    </dgm:pt>
    <dgm:pt modelId="{1D697157-98C5-4D65-8584-CFC862DEF6A2}" type="sibTrans" cxnId="{8DDEF744-ADD4-4434-86C5-138931F744F2}">
      <dgm:prSet/>
      <dgm:spPr/>
      <dgm:t>
        <a:bodyPr/>
        <a:lstStyle/>
        <a:p>
          <a:endParaRPr lang="en-US"/>
        </a:p>
      </dgm:t>
    </dgm:pt>
    <dgm:pt modelId="{36D64F6B-78FC-4A01-A20F-8AEEEB078461}">
      <dgm:prSet custT="1"/>
      <dgm:spPr/>
      <dgm:t>
        <a:bodyPr/>
        <a:lstStyle/>
        <a:p>
          <a:r>
            <a:rPr kumimoji="1" lang="en-US" sz="2000" dirty="0" err="1" smtClean="0">
              <a:latin typeface="Wingdings"/>
              <a:ea typeface="Wingdings"/>
              <a:cs typeface="Wingdings"/>
            </a:rPr>
            <a:t></a:t>
          </a:r>
          <a:r>
            <a:rPr kumimoji="1" lang="en-US" sz="2000" dirty="0" err="1" smtClean="0"/>
            <a:t>Common</a:t>
          </a:r>
          <a:r>
            <a:rPr kumimoji="1" lang="en-US" sz="2000" dirty="0" smtClean="0"/>
            <a:t> for end-to-end flow control</a:t>
          </a:r>
          <a:endParaRPr kumimoji="1" lang="en-US" sz="2000" dirty="0"/>
        </a:p>
      </dgm:t>
    </dgm:pt>
    <dgm:pt modelId="{B7BD40B5-E8AA-4930-BD77-9633620577CD}" type="parTrans" cxnId="{551A55F7-1DDB-46BA-8FD3-2C104CCF8E8C}">
      <dgm:prSet/>
      <dgm:spPr/>
      <dgm:t>
        <a:bodyPr/>
        <a:lstStyle/>
        <a:p>
          <a:endParaRPr lang="en-US"/>
        </a:p>
      </dgm:t>
    </dgm:pt>
    <dgm:pt modelId="{237295D9-CFF5-4EBF-A2F5-62B01C4C8966}" type="sibTrans" cxnId="{551A55F7-1DDB-46BA-8FD3-2C104CCF8E8C}">
      <dgm:prSet/>
      <dgm:spPr/>
      <dgm:t>
        <a:bodyPr/>
        <a:lstStyle/>
        <a:p>
          <a:endParaRPr lang="en-US"/>
        </a:p>
      </dgm:t>
    </dgm:pt>
    <dgm:pt modelId="{F53C0D99-5469-437F-A5ED-58E5E6352274}">
      <dgm:prSet custT="1"/>
      <dgm:spPr/>
      <dgm:t>
        <a:bodyPr/>
        <a:lstStyle/>
        <a:p>
          <a:r>
            <a:rPr kumimoji="1" lang="en-US" sz="2000" dirty="0" err="1" smtClean="0">
              <a:latin typeface="Wingdings"/>
              <a:ea typeface="Wingdings"/>
              <a:cs typeface="Wingdings"/>
            </a:rPr>
            <a:t></a:t>
          </a:r>
          <a:r>
            <a:rPr kumimoji="1" lang="en-US" sz="2000" dirty="0" err="1" smtClean="0"/>
            <a:t>Nodes</a:t>
          </a:r>
          <a:r>
            <a:rPr kumimoji="1" lang="en-US" sz="2000" dirty="0" smtClean="0"/>
            <a:t> along path may request rate reduction</a:t>
          </a:r>
        </a:p>
      </dgm:t>
    </dgm:pt>
    <dgm:pt modelId="{4CBF9FDD-4C3B-4980-9B45-307817F0E5A3}" type="parTrans" cxnId="{CFECDE19-5BCC-4F19-B01A-998C392E8157}">
      <dgm:prSet/>
      <dgm:spPr/>
      <dgm:t>
        <a:bodyPr/>
        <a:lstStyle/>
        <a:p>
          <a:endParaRPr lang="en-US"/>
        </a:p>
      </dgm:t>
    </dgm:pt>
    <dgm:pt modelId="{DF2D1092-1C9C-4C0E-819C-A33B262DA39A}" type="sibTrans" cxnId="{CFECDE19-5BCC-4F19-B01A-998C392E8157}">
      <dgm:prSet/>
      <dgm:spPr/>
      <dgm:t>
        <a:bodyPr/>
        <a:lstStyle/>
        <a:p>
          <a:endParaRPr lang="en-US"/>
        </a:p>
      </dgm:t>
    </dgm:pt>
    <dgm:pt modelId="{C00A669F-2C98-934C-8006-54DED8C8E083}" type="pres">
      <dgm:prSet presAssocID="{36BC386D-63C4-4BA3-979E-2B870B2BDE47}" presName="Name0" presStyleCnt="0">
        <dgm:presLayoutVars>
          <dgm:chMax/>
          <dgm:chPref/>
          <dgm:dir/>
        </dgm:presLayoutVars>
      </dgm:prSet>
      <dgm:spPr/>
      <dgm:t>
        <a:bodyPr/>
        <a:lstStyle/>
        <a:p>
          <a:endParaRPr lang="en-US"/>
        </a:p>
      </dgm:t>
    </dgm:pt>
    <dgm:pt modelId="{DC2A7A00-85ED-6547-A29B-25CA30686815}" type="pres">
      <dgm:prSet presAssocID="{A031EBA1-2693-4DB0-B935-0628B9B121C7}" presName="parenttextcomposite" presStyleCnt="0"/>
      <dgm:spPr/>
      <dgm:t>
        <a:bodyPr/>
        <a:lstStyle/>
        <a:p>
          <a:endParaRPr lang="en-US"/>
        </a:p>
      </dgm:t>
    </dgm:pt>
    <dgm:pt modelId="{10E5A001-820A-5D4B-9BC0-FFEC362F07B4}" type="pres">
      <dgm:prSet presAssocID="{A031EBA1-2693-4DB0-B935-0628B9B121C7}" presName="parenttext" presStyleLbl="revTx" presStyleIdx="0" presStyleCnt="3">
        <dgm:presLayoutVars>
          <dgm:chMax/>
          <dgm:chPref val="2"/>
          <dgm:bulletEnabled val="1"/>
        </dgm:presLayoutVars>
      </dgm:prSet>
      <dgm:spPr/>
      <dgm:t>
        <a:bodyPr/>
        <a:lstStyle/>
        <a:p>
          <a:endParaRPr lang="en-US"/>
        </a:p>
      </dgm:t>
    </dgm:pt>
    <dgm:pt modelId="{B4B54021-7475-9341-8547-3F1C63E582D7}" type="pres">
      <dgm:prSet presAssocID="{A031EBA1-2693-4DB0-B935-0628B9B121C7}" presName="composite" presStyleCnt="0"/>
      <dgm:spPr/>
      <dgm:t>
        <a:bodyPr/>
        <a:lstStyle/>
        <a:p>
          <a:endParaRPr lang="en-US"/>
        </a:p>
      </dgm:t>
    </dgm:pt>
    <dgm:pt modelId="{D8FB2006-9295-3846-A102-806A77D03B1E}" type="pres">
      <dgm:prSet presAssocID="{A031EBA1-2693-4DB0-B935-0628B9B121C7}" presName="chevron1" presStyleLbl="alignNode1" presStyleIdx="0" presStyleCnt="21"/>
      <dgm:spPr/>
      <dgm:t>
        <a:bodyPr/>
        <a:lstStyle/>
        <a:p>
          <a:endParaRPr lang="en-US"/>
        </a:p>
      </dgm:t>
    </dgm:pt>
    <dgm:pt modelId="{74995D0F-A389-7242-BEBE-3B68D6398059}" type="pres">
      <dgm:prSet presAssocID="{A031EBA1-2693-4DB0-B935-0628B9B121C7}" presName="chevron2" presStyleLbl="alignNode1" presStyleIdx="1" presStyleCnt="21"/>
      <dgm:spPr/>
      <dgm:t>
        <a:bodyPr/>
        <a:lstStyle/>
        <a:p>
          <a:endParaRPr lang="en-US"/>
        </a:p>
      </dgm:t>
    </dgm:pt>
    <dgm:pt modelId="{5448CDD7-CA1D-124D-8AD3-A6B30E776E6C}" type="pres">
      <dgm:prSet presAssocID="{A031EBA1-2693-4DB0-B935-0628B9B121C7}" presName="chevron3" presStyleLbl="alignNode1" presStyleIdx="2" presStyleCnt="21"/>
      <dgm:spPr/>
      <dgm:t>
        <a:bodyPr/>
        <a:lstStyle/>
        <a:p>
          <a:endParaRPr lang="en-US"/>
        </a:p>
      </dgm:t>
    </dgm:pt>
    <dgm:pt modelId="{31081AAA-9CAD-DA4D-ABD3-DC806B4C8852}" type="pres">
      <dgm:prSet presAssocID="{A031EBA1-2693-4DB0-B935-0628B9B121C7}" presName="chevron4" presStyleLbl="alignNode1" presStyleIdx="3" presStyleCnt="21"/>
      <dgm:spPr/>
      <dgm:t>
        <a:bodyPr/>
        <a:lstStyle/>
        <a:p>
          <a:endParaRPr lang="en-US"/>
        </a:p>
      </dgm:t>
    </dgm:pt>
    <dgm:pt modelId="{AA6C1AD8-692D-F34A-8239-D3E33002159E}" type="pres">
      <dgm:prSet presAssocID="{A031EBA1-2693-4DB0-B935-0628B9B121C7}" presName="chevron5" presStyleLbl="alignNode1" presStyleIdx="4" presStyleCnt="21"/>
      <dgm:spPr/>
      <dgm:t>
        <a:bodyPr/>
        <a:lstStyle/>
        <a:p>
          <a:endParaRPr lang="en-US"/>
        </a:p>
      </dgm:t>
    </dgm:pt>
    <dgm:pt modelId="{D8F10F7D-4910-D64C-90C4-D90A2CD244DD}" type="pres">
      <dgm:prSet presAssocID="{A031EBA1-2693-4DB0-B935-0628B9B121C7}" presName="chevron6" presStyleLbl="alignNode1" presStyleIdx="5" presStyleCnt="21"/>
      <dgm:spPr/>
      <dgm:t>
        <a:bodyPr/>
        <a:lstStyle/>
        <a:p>
          <a:endParaRPr lang="en-US"/>
        </a:p>
      </dgm:t>
    </dgm:pt>
    <dgm:pt modelId="{2047F8AD-08A3-F049-9ED0-73C7F8BF59F4}" type="pres">
      <dgm:prSet presAssocID="{A031EBA1-2693-4DB0-B935-0628B9B121C7}" presName="chevron7" presStyleLbl="alignNode1" presStyleIdx="6" presStyleCnt="21"/>
      <dgm:spPr/>
      <dgm:t>
        <a:bodyPr/>
        <a:lstStyle/>
        <a:p>
          <a:endParaRPr lang="en-US"/>
        </a:p>
      </dgm:t>
    </dgm:pt>
    <dgm:pt modelId="{E56A7083-DFF4-9146-BF80-548DB4362620}" type="pres">
      <dgm:prSet presAssocID="{A031EBA1-2693-4DB0-B935-0628B9B121C7}" presName="childtext" presStyleLbl="solidFgAcc1" presStyleIdx="0" presStyleCnt="3">
        <dgm:presLayoutVars>
          <dgm:chMax/>
          <dgm:chPref val="0"/>
          <dgm:bulletEnabled val="1"/>
        </dgm:presLayoutVars>
      </dgm:prSet>
      <dgm:spPr/>
      <dgm:t>
        <a:bodyPr/>
        <a:lstStyle/>
        <a:p>
          <a:endParaRPr lang="en-US"/>
        </a:p>
      </dgm:t>
    </dgm:pt>
    <dgm:pt modelId="{F8521DFA-B84C-3E47-B09C-FF8DC4EA3B29}" type="pres">
      <dgm:prSet presAssocID="{16BADAB8-15B9-489A-9946-9802A1011035}" presName="sibTrans" presStyleCnt="0"/>
      <dgm:spPr/>
      <dgm:t>
        <a:bodyPr/>
        <a:lstStyle/>
        <a:p>
          <a:endParaRPr lang="en-US"/>
        </a:p>
      </dgm:t>
    </dgm:pt>
    <dgm:pt modelId="{A3394DC6-D93A-6146-A4D3-E96830CF2BA5}" type="pres">
      <dgm:prSet presAssocID="{985524CD-6C90-4888-A535-BEC0FFE63A6E}" presName="parenttextcomposite" presStyleCnt="0"/>
      <dgm:spPr/>
      <dgm:t>
        <a:bodyPr/>
        <a:lstStyle/>
        <a:p>
          <a:endParaRPr lang="en-US"/>
        </a:p>
      </dgm:t>
    </dgm:pt>
    <dgm:pt modelId="{F002FE98-DBD5-D04C-89BE-FD15BBD8286D}" type="pres">
      <dgm:prSet presAssocID="{985524CD-6C90-4888-A535-BEC0FFE63A6E}" presName="parenttext" presStyleLbl="revTx" presStyleIdx="1" presStyleCnt="3">
        <dgm:presLayoutVars>
          <dgm:chMax/>
          <dgm:chPref val="2"/>
          <dgm:bulletEnabled val="1"/>
        </dgm:presLayoutVars>
      </dgm:prSet>
      <dgm:spPr/>
      <dgm:t>
        <a:bodyPr/>
        <a:lstStyle/>
        <a:p>
          <a:endParaRPr lang="en-US"/>
        </a:p>
      </dgm:t>
    </dgm:pt>
    <dgm:pt modelId="{7FFA3E84-EFFD-9041-9176-5B48C56ECCC5}" type="pres">
      <dgm:prSet presAssocID="{985524CD-6C90-4888-A535-BEC0FFE63A6E}" presName="composite" presStyleCnt="0"/>
      <dgm:spPr/>
      <dgm:t>
        <a:bodyPr/>
        <a:lstStyle/>
        <a:p>
          <a:endParaRPr lang="en-US"/>
        </a:p>
      </dgm:t>
    </dgm:pt>
    <dgm:pt modelId="{854B2C78-C04D-A646-BD3C-4FA58195BB38}" type="pres">
      <dgm:prSet presAssocID="{985524CD-6C90-4888-A535-BEC0FFE63A6E}" presName="chevron1" presStyleLbl="alignNode1" presStyleIdx="7" presStyleCnt="21"/>
      <dgm:spPr/>
      <dgm:t>
        <a:bodyPr/>
        <a:lstStyle/>
        <a:p>
          <a:endParaRPr lang="en-US"/>
        </a:p>
      </dgm:t>
    </dgm:pt>
    <dgm:pt modelId="{D0E46DD9-6708-584E-8321-CD1E22E0D59E}" type="pres">
      <dgm:prSet presAssocID="{985524CD-6C90-4888-A535-BEC0FFE63A6E}" presName="chevron2" presStyleLbl="alignNode1" presStyleIdx="8" presStyleCnt="21"/>
      <dgm:spPr/>
      <dgm:t>
        <a:bodyPr/>
        <a:lstStyle/>
        <a:p>
          <a:endParaRPr lang="en-US"/>
        </a:p>
      </dgm:t>
    </dgm:pt>
    <dgm:pt modelId="{1FD76D3C-3E02-B140-9AD4-527BF167AC7D}" type="pres">
      <dgm:prSet presAssocID="{985524CD-6C90-4888-A535-BEC0FFE63A6E}" presName="chevron3" presStyleLbl="alignNode1" presStyleIdx="9" presStyleCnt="21"/>
      <dgm:spPr/>
      <dgm:t>
        <a:bodyPr/>
        <a:lstStyle/>
        <a:p>
          <a:endParaRPr lang="en-US"/>
        </a:p>
      </dgm:t>
    </dgm:pt>
    <dgm:pt modelId="{A1CD7490-777A-CD44-B50D-453B7694B0C4}" type="pres">
      <dgm:prSet presAssocID="{985524CD-6C90-4888-A535-BEC0FFE63A6E}" presName="chevron4" presStyleLbl="alignNode1" presStyleIdx="10" presStyleCnt="21"/>
      <dgm:spPr/>
      <dgm:t>
        <a:bodyPr/>
        <a:lstStyle/>
        <a:p>
          <a:endParaRPr lang="en-US"/>
        </a:p>
      </dgm:t>
    </dgm:pt>
    <dgm:pt modelId="{591554DF-ED4F-3F4E-9F9A-4A6D1D7C3855}" type="pres">
      <dgm:prSet presAssocID="{985524CD-6C90-4888-A535-BEC0FFE63A6E}" presName="chevron5" presStyleLbl="alignNode1" presStyleIdx="11" presStyleCnt="21"/>
      <dgm:spPr/>
      <dgm:t>
        <a:bodyPr/>
        <a:lstStyle/>
        <a:p>
          <a:endParaRPr lang="en-US"/>
        </a:p>
      </dgm:t>
    </dgm:pt>
    <dgm:pt modelId="{B43894A7-EFFE-4945-B84D-949F052081BE}" type="pres">
      <dgm:prSet presAssocID="{985524CD-6C90-4888-A535-BEC0FFE63A6E}" presName="chevron6" presStyleLbl="alignNode1" presStyleIdx="12" presStyleCnt="21"/>
      <dgm:spPr/>
      <dgm:t>
        <a:bodyPr/>
        <a:lstStyle/>
        <a:p>
          <a:endParaRPr lang="en-US"/>
        </a:p>
      </dgm:t>
    </dgm:pt>
    <dgm:pt modelId="{79074F70-AAA2-3A4A-B4CA-2F6838950E0E}" type="pres">
      <dgm:prSet presAssocID="{985524CD-6C90-4888-A535-BEC0FFE63A6E}" presName="chevron7" presStyleLbl="alignNode1" presStyleIdx="13" presStyleCnt="21"/>
      <dgm:spPr/>
      <dgm:t>
        <a:bodyPr/>
        <a:lstStyle/>
        <a:p>
          <a:endParaRPr lang="en-US"/>
        </a:p>
      </dgm:t>
    </dgm:pt>
    <dgm:pt modelId="{9EF22B25-1272-2E4B-A4C4-CBE23100DBCA}" type="pres">
      <dgm:prSet presAssocID="{985524CD-6C90-4888-A535-BEC0FFE63A6E}" presName="childtext" presStyleLbl="solidFgAcc1" presStyleIdx="1" presStyleCnt="3">
        <dgm:presLayoutVars>
          <dgm:chMax/>
          <dgm:chPref val="0"/>
          <dgm:bulletEnabled val="1"/>
        </dgm:presLayoutVars>
      </dgm:prSet>
      <dgm:spPr/>
      <dgm:t>
        <a:bodyPr/>
        <a:lstStyle/>
        <a:p>
          <a:endParaRPr lang="en-US"/>
        </a:p>
      </dgm:t>
    </dgm:pt>
    <dgm:pt modelId="{15021220-303A-A241-80CF-ADA07BDB9D34}" type="pres">
      <dgm:prSet presAssocID="{13E47991-D521-44AF-9CC9-7A567D7EE561}" presName="sibTrans" presStyleCnt="0"/>
      <dgm:spPr/>
      <dgm:t>
        <a:bodyPr/>
        <a:lstStyle/>
        <a:p>
          <a:endParaRPr lang="en-US"/>
        </a:p>
      </dgm:t>
    </dgm:pt>
    <dgm:pt modelId="{A10C1592-5342-9A45-9C28-912874C2657C}" type="pres">
      <dgm:prSet presAssocID="{E97CA555-3F96-4475-B96C-54A19B53821B}" presName="parenttextcomposite" presStyleCnt="0"/>
      <dgm:spPr/>
      <dgm:t>
        <a:bodyPr/>
        <a:lstStyle/>
        <a:p>
          <a:endParaRPr lang="en-US"/>
        </a:p>
      </dgm:t>
    </dgm:pt>
    <dgm:pt modelId="{934465FD-7F32-C34A-BBC5-39A3D719A63B}" type="pres">
      <dgm:prSet presAssocID="{E97CA555-3F96-4475-B96C-54A19B53821B}" presName="parenttext" presStyleLbl="revTx" presStyleIdx="2" presStyleCnt="3">
        <dgm:presLayoutVars>
          <dgm:chMax/>
          <dgm:chPref val="2"/>
          <dgm:bulletEnabled val="1"/>
        </dgm:presLayoutVars>
      </dgm:prSet>
      <dgm:spPr/>
      <dgm:t>
        <a:bodyPr/>
        <a:lstStyle/>
        <a:p>
          <a:endParaRPr lang="en-US"/>
        </a:p>
      </dgm:t>
    </dgm:pt>
    <dgm:pt modelId="{B8DBA4BD-E8BC-3842-BB92-2DA1EB7827F0}" type="pres">
      <dgm:prSet presAssocID="{E97CA555-3F96-4475-B96C-54A19B53821B}" presName="composite" presStyleCnt="0"/>
      <dgm:spPr/>
      <dgm:t>
        <a:bodyPr/>
        <a:lstStyle/>
        <a:p>
          <a:endParaRPr lang="en-US"/>
        </a:p>
      </dgm:t>
    </dgm:pt>
    <dgm:pt modelId="{49F2BA19-CF95-6940-A9E4-8DB94DF24A60}" type="pres">
      <dgm:prSet presAssocID="{E97CA555-3F96-4475-B96C-54A19B53821B}" presName="chevron1" presStyleLbl="alignNode1" presStyleIdx="14" presStyleCnt="21"/>
      <dgm:spPr/>
      <dgm:t>
        <a:bodyPr/>
        <a:lstStyle/>
        <a:p>
          <a:endParaRPr lang="en-US"/>
        </a:p>
      </dgm:t>
    </dgm:pt>
    <dgm:pt modelId="{A319EEA9-04E4-BF44-8F89-8B8A8EBCD450}" type="pres">
      <dgm:prSet presAssocID="{E97CA555-3F96-4475-B96C-54A19B53821B}" presName="chevron2" presStyleLbl="alignNode1" presStyleIdx="15" presStyleCnt="21"/>
      <dgm:spPr/>
      <dgm:t>
        <a:bodyPr/>
        <a:lstStyle/>
        <a:p>
          <a:endParaRPr lang="en-US"/>
        </a:p>
      </dgm:t>
    </dgm:pt>
    <dgm:pt modelId="{1ABA5C1A-1AA4-524A-8B35-06AA2B748602}" type="pres">
      <dgm:prSet presAssocID="{E97CA555-3F96-4475-B96C-54A19B53821B}" presName="chevron3" presStyleLbl="alignNode1" presStyleIdx="16" presStyleCnt="21"/>
      <dgm:spPr/>
      <dgm:t>
        <a:bodyPr/>
        <a:lstStyle/>
        <a:p>
          <a:endParaRPr lang="en-US"/>
        </a:p>
      </dgm:t>
    </dgm:pt>
    <dgm:pt modelId="{81D11192-1EEC-EE4E-AA55-3E0DEE42BC8E}" type="pres">
      <dgm:prSet presAssocID="{E97CA555-3F96-4475-B96C-54A19B53821B}" presName="chevron4" presStyleLbl="alignNode1" presStyleIdx="17" presStyleCnt="21"/>
      <dgm:spPr/>
      <dgm:t>
        <a:bodyPr/>
        <a:lstStyle/>
        <a:p>
          <a:endParaRPr lang="en-US"/>
        </a:p>
      </dgm:t>
    </dgm:pt>
    <dgm:pt modelId="{43586B38-BC02-A940-9D52-AAC995E85F5C}" type="pres">
      <dgm:prSet presAssocID="{E97CA555-3F96-4475-B96C-54A19B53821B}" presName="chevron5" presStyleLbl="alignNode1" presStyleIdx="18" presStyleCnt="21"/>
      <dgm:spPr/>
      <dgm:t>
        <a:bodyPr/>
        <a:lstStyle/>
        <a:p>
          <a:endParaRPr lang="en-US"/>
        </a:p>
      </dgm:t>
    </dgm:pt>
    <dgm:pt modelId="{33B63BA6-2C78-E44D-A7D9-C77CB754B00F}" type="pres">
      <dgm:prSet presAssocID="{E97CA555-3F96-4475-B96C-54A19B53821B}" presName="chevron6" presStyleLbl="alignNode1" presStyleIdx="19" presStyleCnt="21"/>
      <dgm:spPr/>
      <dgm:t>
        <a:bodyPr/>
        <a:lstStyle/>
        <a:p>
          <a:endParaRPr lang="en-US"/>
        </a:p>
      </dgm:t>
    </dgm:pt>
    <dgm:pt modelId="{A2917EB5-FD3E-714B-AC03-DF2C9BA3F315}" type="pres">
      <dgm:prSet presAssocID="{E97CA555-3F96-4475-B96C-54A19B53821B}" presName="chevron7" presStyleLbl="alignNode1" presStyleIdx="20" presStyleCnt="21"/>
      <dgm:spPr/>
      <dgm:t>
        <a:bodyPr/>
        <a:lstStyle/>
        <a:p>
          <a:endParaRPr lang="en-US"/>
        </a:p>
      </dgm:t>
    </dgm:pt>
    <dgm:pt modelId="{6112914C-48D8-054A-95FA-ACA54A512BD7}" type="pres">
      <dgm:prSet presAssocID="{E97CA555-3F96-4475-B96C-54A19B53821B}" presName="childtext" presStyleLbl="solidFgAcc1" presStyleIdx="2" presStyleCnt="3">
        <dgm:presLayoutVars>
          <dgm:chMax/>
          <dgm:chPref val="0"/>
          <dgm:bulletEnabled val="1"/>
        </dgm:presLayoutVars>
      </dgm:prSet>
      <dgm:spPr/>
      <dgm:t>
        <a:bodyPr/>
        <a:lstStyle/>
        <a:p>
          <a:endParaRPr lang="en-US"/>
        </a:p>
      </dgm:t>
    </dgm:pt>
  </dgm:ptLst>
  <dgm:cxnLst>
    <dgm:cxn modelId="{0F9CDC8B-9048-41C0-95E6-C6D8E2FB82D1}" srcId="{36BC386D-63C4-4BA3-979E-2B870B2BDE47}" destId="{E97CA555-3F96-4475-B96C-54A19B53821B}" srcOrd="2" destOrd="0" parTransId="{075AE430-6C47-48BF-881E-BE94EA55DC69}" sibTransId="{9F88AC8D-0B7C-4175-8CA7-AA7324DE4F2F}"/>
    <dgm:cxn modelId="{E7519C6A-B6EA-9F4B-832F-A34214F0A31C}" type="presOf" srcId="{E97CA555-3F96-4475-B96C-54A19B53821B}" destId="{934465FD-7F32-C34A-BBC5-39A3D719A63B}" srcOrd="0" destOrd="0" presId="urn:microsoft.com/office/officeart/2008/layout/VerticalAccentList"/>
    <dgm:cxn modelId="{8DDEF744-ADD4-4434-86C5-138931F744F2}" srcId="{E97CA555-3F96-4475-B96C-54A19B53821B}" destId="{D1350326-E289-4C58-A8F3-1237DDAC506D}" srcOrd="0" destOrd="0" parTransId="{81942F98-D877-4EFD-B041-D4A9EA39D09D}" sibTransId="{1D697157-98C5-4D65-8584-CFC862DEF6A2}"/>
    <dgm:cxn modelId="{EC96E55D-4C95-4036-A5B2-BF1FC78522CE}" srcId="{985524CD-6C90-4888-A535-BEC0FFE63A6E}" destId="{6A62BE7C-9B78-4C75-BEE7-85F0A61236D0}" srcOrd="0" destOrd="0" parTransId="{522F1CA5-C0DC-4D00-BE2E-05F1454F8C72}" sibTransId="{56786531-EF4C-4985-A7ED-D2CEC2614E4B}"/>
    <dgm:cxn modelId="{A59854D9-C293-AD47-BAD2-14551D88FAE0}" type="presOf" srcId="{A031EBA1-2693-4DB0-B935-0628B9B121C7}" destId="{10E5A001-820A-5D4B-9BC0-FFEC362F07B4}" srcOrd="0" destOrd="0" presId="urn:microsoft.com/office/officeart/2008/layout/VerticalAccentList"/>
    <dgm:cxn modelId="{551A55F7-1DDB-46BA-8FD3-2C104CCF8E8C}" srcId="{985524CD-6C90-4888-A535-BEC0FFE63A6E}" destId="{36D64F6B-78FC-4A01-A20F-8AEEEB078461}" srcOrd="1" destOrd="0" parTransId="{B7BD40B5-E8AA-4930-BD77-9633620577CD}" sibTransId="{237295D9-CFF5-4EBF-A2F5-62B01C4C8966}"/>
    <dgm:cxn modelId="{7FA0459D-6FEC-48F9-8684-9B0BE3493F90}" srcId="{36BC386D-63C4-4BA3-979E-2B870B2BDE47}" destId="{985524CD-6C90-4888-A535-BEC0FFE63A6E}" srcOrd="1" destOrd="0" parTransId="{181AD4C5-2887-41BB-9296-91797E5AA53D}" sibTransId="{13E47991-D521-44AF-9CC9-7A567D7EE561}"/>
    <dgm:cxn modelId="{0AAF0851-1D10-4600-9908-BFB49E1EC203}" srcId="{A031EBA1-2693-4DB0-B935-0628B9B121C7}" destId="{3CA2B8C6-80FC-4A15-A9AA-89B5723FF170}" srcOrd="0" destOrd="0" parTransId="{2462D048-B37C-4DEB-BF89-3FBCF2816390}" sibTransId="{034C164A-50B6-4B86-9BC8-A53C573F4B52}"/>
    <dgm:cxn modelId="{F685FA79-2CC6-A548-AC53-B3A7A27A98E7}" type="presOf" srcId="{985524CD-6C90-4888-A535-BEC0FFE63A6E}" destId="{F002FE98-DBD5-D04C-89BE-FD15BBD8286D}" srcOrd="0" destOrd="0" presId="urn:microsoft.com/office/officeart/2008/layout/VerticalAccentList"/>
    <dgm:cxn modelId="{5A065758-538F-5C49-B0E1-6B7616AEDD71}" type="presOf" srcId="{D1350326-E289-4C58-A8F3-1237DDAC506D}" destId="{6112914C-48D8-054A-95FA-ACA54A512BD7}" srcOrd="0" destOrd="0" presId="urn:microsoft.com/office/officeart/2008/layout/VerticalAccentList"/>
    <dgm:cxn modelId="{019B872F-4A19-A140-BC99-455CB9AD2160}" type="presOf" srcId="{36BC386D-63C4-4BA3-979E-2B870B2BDE47}" destId="{C00A669F-2C98-934C-8006-54DED8C8E083}" srcOrd="0" destOrd="0" presId="urn:microsoft.com/office/officeart/2008/layout/VerticalAccentList"/>
    <dgm:cxn modelId="{7778F6FC-84EE-F641-AD2A-E6CC43DB48DB}" type="presOf" srcId="{F53C0D99-5469-437F-A5ED-58E5E6352274}" destId="{6112914C-48D8-054A-95FA-ACA54A512BD7}" srcOrd="0" destOrd="1" presId="urn:microsoft.com/office/officeart/2008/layout/VerticalAccentList"/>
    <dgm:cxn modelId="{FA09385D-9EB9-1C4B-B84D-FC80BC5066F5}" type="presOf" srcId="{36D64F6B-78FC-4A01-A20F-8AEEEB078461}" destId="{9EF22B25-1272-2E4B-A4C4-CBE23100DBCA}" srcOrd="0" destOrd="1" presId="urn:microsoft.com/office/officeart/2008/layout/VerticalAccentList"/>
    <dgm:cxn modelId="{81E059DB-51C4-2745-8359-8E8CF60E019D}" type="presOf" srcId="{3CA2B8C6-80FC-4A15-A9AA-89B5723FF170}" destId="{E56A7083-DFF4-9146-BF80-548DB4362620}" srcOrd="0" destOrd="0" presId="urn:microsoft.com/office/officeart/2008/layout/VerticalAccentList"/>
    <dgm:cxn modelId="{F26DB1ED-CCF1-44F8-9D35-69FAD3B75507}" srcId="{36BC386D-63C4-4BA3-979E-2B870B2BDE47}" destId="{A031EBA1-2693-4DB0-B935-0628B9B121C7}" srcOrd="0" destOrd="0" parTransId="{B73D06EA-6B29-4399-ADD5-239103E1F0D6}" sibTransId="{16BADAB8-15B9-489A-9946-9802A1011035}"/>
    <dgm:cxn modelId="{CFECDE19-5BCC-4F19-B01A-998C392E8157}" srcId="{E97CA555-3F96-4475-B96C-54A19B53821B}" destId="{F53C0D99-5469-437F-A5ED-58E5E6352274}" srcOrd="1" destOrd="0" parTransId="{4CBF9FDD-4C3B-4980-9B45-307817F0E5A3}" sibTransId="{DF2D1092-1C9C-4C0E-819C-A33B262DA39A}"/>
    <dgm:cxn modelId="{16F88B59-06AF-024C-BE3E-72C6718BB211}" type="presOf" srcId="{6A62BE7C-9B78-4C75-BEE7-85F0A61236D0}" destId="{9EF22B25-1272-2E4B-A4C4-CBE23100DBCA}" srcOrd="0" destOrd="0" presId="urn:microsoft.com/office/officeart/2008/layout/VerticalAccentList"/>
    <dgm:cxn modelId="{EF3D44B3-5D47-314D-9FF4-15FF4895D23B}" type="presParOf" srcId="{C00A669F-2C98-934C-8006-54DED8C8E083}" destId="{DC2A7A00-85ED-6547-A29B-25CA30686815}" srcOrd="0" destOrd="0" presId="urn:microsoft.com/office/officeart/2008/layout/VerticalAccentList"/>
    <dgm:cxn modelId="{A95B623C-5797-504C-82BA-50AB1DC9F52B}" type="presParOf" srcId="{DC2A7A00-85ED-6547-A29B-25CA30686815}" destId="{10E5A001-820A-5D4B-9BC0-FFEC362F07B4}" srcOrd="0" destOrd="0" presId="urn:microsoft.com/office/officeart/2008/layout/VerticalAccentList"/>
    <dgm:cxn modelId="{5CF5F237-52D8-8D4F-AE6A-65C8C9A6154B}" type="presParOf" srcId="{C00A669F-2C98-934C-8006-54DED8C8E083}" destId="{B4B54021-7475-9341-8547-3F1C63E582D7}" srcOrd="1" destOrd="0" presId="urn:microsoft.com/office/officeart/2008/layout/VerticalAccentList"/>
    <dgm:cxn modelId="{164E0087-516F-0A48-80B7-B3B7BE480C97}" type="presParOf" srcId="{B4B54021-7475-9341-8547-3F1C63E582D7}" destId="{D8FB2006-9295-3846-A102-806A77D03B1E}" srcOrd="0" destOrd="0" presId="urn:microsoft.com/office/officeart/2008/layout/VerticalAccentList"/>
    <dgm:cxn modelId="{6327F1B7-4901-8040-8DCA-0EF91B7B8843}" type="presParOf" srcId="{B4B54021-7475-9341-8547-3F1C63E582D7}" destId="{74995D0F-A389-7242-BEBE-3B68D6398059}" srcOrd="1" destOrd="0" presId="urn:microsoft.com/office/officeart/2008/layout/VerticalAccentList"/>
    <dgm:cxn modelId="{5B2D0438-1B20-E945-B2D2-A337DC80FF75}" type="presParOf" srcId="{B4B54021-7475-9341-8547-3F1C63E582D7}" destId="{5448CDD7-CA1D-124D-8AD3-A6B30E776E6C}" srcOrd="2" destOrd="0" presId="urn:microsoft.com/office/officeart/2008/layout/VerticalAccentList"/>
    <dgm:cxn modelId="{F23F8617-7572-8443-A664-9639CFDFC71C}" type="presParOf" srcId="{B4B54021-7475-9341-8547-3F1C63E582D7}" destId="{31081AAA-9CAD-DA4D-ABD3-DC806B4C8852}" srcOrd="3" destOrd="0" presId="urn:microsoft.com/office/officeart/2008/layout/VerticalAccentList"/>
    <dgm:cxn modelId="{E0C00D09-9916-DF46-8650-B75B8898D595}" type="presParOf" srcId="{B4B54021-7475-9341-8547-3F1C63E582D7}" destId="{AA6C1AD8-692D-F34A-8239-D3E33002159E}" srcOrd="4" destOrd="0" presId="urn:microsoft.com/office/officeart/2008/layout/VerticalAccentList"/>
    <dgm:cxn modelId="{15FD9849-6C7D-864D-9DD8-32DBDA4ABB6D}" type="presParOf" srcId="{B4B54021-7475-9341-8547-3F1C63E582D7}" destId="{D8F10F7D-4910-D64C-90C4-D90A2CD244DD}" srcOrd="5" destOrd="0" presId="urn:microsoft.com/office/officeart/2008/layout/VerticalAccentList"/>
    <dgm:cxn modelId="{B6657D9D-0E06-7C43-ADA2-E93D55D5F94A}" type="presParOf" srcId="{B4B54021-7475-9341-8547-3F1C63E582D7}" destId="{2047F8AD-08A3-F049-9ED0-73C7F8BF59F4}" srcOrd="6" destOrd="0" presId="urn:microsoft.com/office/officeart/2008/layout/VerticalAccentList"/>
    <dgm:cxn modelId="{9BD7E7C7-4625-D146-B3DC-A92B087D47BB}" type="presParOf" srcId="{B4B54021-7475-9341-8547-3F1C63E582D7}" destId="{E56A7083-DFF4-9146-BF80-548DB4362620}" srcOrd="7" destOrd="0" presId="urn:microsoft.com/office/officeart/2008/layout/VerticalAccentList"/>
    <dgm:cxn modelId="{3CB09CED-905E-C549-9C60-21077BE65D15}" type="presParOf" srcId="{C00A669F-2C98-934C-8006-54DED8C8E083}" destId="{F8521DFA-B84C-3E47-B09C-FF8DC4EA3B29}" srcOrd="2" destOrd="0" presId="urn:microsoft.com/office/officeart/2008/layout/VerticalAccentList"/>
    <dgm:cxn modelId="{D3038082-1EE7-474E-A3CE-8BFF63FF5C5D}" type="presParOf" srcId="{C00A669F-2C98-934C-8006-54DED8C8E083}" destId="{A3394DC6-D93A-6146-A4D3-E96830CF2BA5}" srcOrd="3" destOrd="0" presId="urn:microsoft.com/office/officeart/2008/layout/VerticalAccentList"/>
    <dgm:cxn modelId="{7BEDE9D4-B596-9748-A0F4-E10DCEA74460}" type="presParOf" srcId="{A3394DC6-D93A-6146-A4D3-E96830CF2BA5}" destId="{F002FE98-DBD5-D04C-89BE-FD15BBD8286D}" srcOrd="0" destOrd="0" presId="urn:microsoft.com/office/officeart/2008/layout/VerticalAccentList"/>
    <dgm:cxn modelId="{9A2BB9A4-881A-4F4F-9E37-1983A589F1FA}" type="presParOf" srcId="{C00A669F-2C98-934C-8006-54DED8C8E083}" destId="{7FFA3E84-EFFD-9041-9176-5B48C56ECCC5}" srcOrd="4" destOrd="0" presId="urn:microsoft.com/office/officeart/2008/layout/VerticalAccentList"/>
    <dgm:cxn modelId="{84AEC1AB-E178-A848-8E70-357ED5D08C42}" type="presParOf" srcId="{7FFA3E84-EFFD-9041-9176-5B48C56ECCC5}" destId="{854B2C78-C04D-A646-BD3C-4FA58195BB38}" srcOrd="0" destOrd="0" presId="urn:microsoft.com/office/officeart/2008/layout/VerticalAccentList"/>
    <dgm:cxn modelId="{1793EB15-E448-184D-847F-96FEA898F66B}" type="presParOf" srcId="{7FFA3E84-EFFD-9041-9176-5B48C56ECCC5}" destId="{D0E46DD9-6708-584E-8321-CD1E22E0D59E}" srcOrd="1" destOrd="0" presId="urn:microsoft.com/office/officeart/2008/layout/VerticalAccentList"/>
    <dgm:cxn modelId="{55FE446E-CB22-2E4B-A132-6E3A3AB0A8A3}" type="presParOf" srcId="{7FFA3E84-EFFD-9041-9176-5B48C56ECCC5}" destId="{1FD76D3C-3E02-B140-9AD4-527BF167AC7D}" srcOrd="2" destOrd="0" presId="urn:microsoft.com/office/officeart/2008/layout/VerticalAccentList"/>
    <dgm:cxn modelId="{E48C933C-6959-3040-B993-382A15F97ED3}" type="presParOf" srcId="{7FFA3E84-EFFD-9041-9176-5B48C56ECCC5}" destId="{A1CD7490-777A-CD44-B50D-453B7694B0C4}" srcOrd="3" destOrd="0" presId="urn:microsoft.com/office/officeart/2008/layout/VerticalAccentList"/>
    <dgm:cxn modelId="{38F5D7F0-F051-404F-A17B-EB39A656226F}" type="presParOf" srcId="{7FFA3E84-EFFD-9041-9176-5B48C56ECCC5}" destId="{591554DF-ED4F-3F4E-9F9A-4A6D1D7C3855}" srcOrd="4" destOrd="0" presId="urn:microsoft.com/office/officeart/2008/layout/VerticalAccentList"/>
    <dgm:cxn modelId="{27394A84-08B7-2C43-8DDD-22B153AD829F}" type="presParOf" srcId="{7FFA3E84-EFFD-9041-9176-5B48C56ECCC5}" destId="{B43894A7-EFFE-4945-B84D-949F052081BE}" srcOrd="5" destOrd="0" presId="urn:microsoft.com/office/officeart/2008/layout/VerticalAccentList"/>
    <dgm:cxn modelId="{F89D89F2-6D6D-7942-8A11-1EC372558B2B}" type="presParOf" srcId="{7FFA3E84-EFFD-9041-9176-5B48C56ECCC5}" destId="{79074F70-AAA2-3A4A-B4CA-2F6838950E0E}" srcOrd="6" destOrd="0" presId="urn:microsoft.com/office/officeart/2008/layout/VerticalAccentList"/>
    <dgm:cxn modelId="{D73C4E5F-F1CB-E049-9E83-8D59C6F3A00B}" type="presParOf" srcId="{7FFA3E84-EFFD-9041-9176-5B48C56ECCC5}" destId="{9EF22B25-1272-2E4B-A4C4-CBE23100DBCA}" srcOrd="7" destOrd="0" presId="urn:microsoft.com/office/officeart/2008/layout/VerticalAccentList"/>
    <dgm:cxn modelId="{A3089100-DE90-9642-91B2-45C25F1BBCE7}" type="presParOf" srcId="{C00A669F-2C98-934C-8006-54DED8C8E083}" destId="{15021220-303A-A241-80CF-ADA07BDB9D34}" srcOrd="5" destOrd="0" presId="urn:microsoft.com/office/officeart/2008/layout/VerticalAccentList"/>
    <dgm:cxn modelId="{5DD8E193-DC0F-C342-9EBB-B862B1CD4564}" type="presParOf" srcId="{C00A669F-2C98-934C-8006-54DED8C8E083}" destId="{A10C1592-5342-9A45-9C28-912874C2657C}" srcOrd="6" destOrd="0" presId="urn:microsoft.com/office/officeart/2008/layout/VerticalAccentList"/>
    <dgm:cxn modelId="{E204EE16-F68E-1C44-8C15-0DAC000F1A5E}" type="presParOf" srcId="{A10C1592-5342-9A45-9C28-912874C2657C}" destId="{934465FD-7F32-C34A-BBC5-39A3D719A63B}" srcOrd="0" destOrd="0" presId="urn:microsoft.com/office/officeart/2008/layout/VerticalAccentList"/>
    <dgm:cxn modelId="{262E2DFD-DB5F-6948-A36E-7B2713EA6400}" type="presParOf" srcId="{C00A669F-2C98-934C-8006-54DED8C8E083}" destId="{B8DBA4BD-E8BC-3842-BB92-2DA1EB7827F0}" srcOrd="7" destOrd="0" presId="urn:microsoft.com/office/officeart/2008/layout/VerticalAccentList"/>
    <dgm:cxn modelId="{B6C5F70B-1CF3-0245-B932-795CEA1D5D18}" type="presParOf" srcId="{B8DBA4BD-E8BC-3842-BB92-2DA1EB7827F0}" destId="{49F2BA19-CF95-6940-A9E4-8DB94DF24A60}" srcOrd="0" destOrd="0" presId="urn:microsoft.com/office/officeart/2008/layout/VerticalAccentList"/>
    <dgm:cxn modelId="{3527746D-FEE5-E346-8227-E63280363F43}" type="presParOf" srcId="{B8DBA4BD-E8BC-3842-BB92-2DA1EB7827F0}" destId="{A319EEA9-04E4-BF44-8F89-8B8A8EBCD450}" srcOrd="1" destOrd="0" presId="urn:microsoft.com/office/officeart/2008/layout/VerticalAccentList"/>
    <dgm:cxn modelId="{C61011EA-1BAE-D146-9101-784FE77FB502}" type="presParOf" srcId="{B8DBA4BD-E8BC-3842-BB92-2DA1EB7827F0}" destId="{1ABA5C1A-1AA4-524A-8B35-06AA2B748602}" srcOrd="2" destOrd="0" presId="urn:microsoft.com/office/officeart/2008/layout/VerticalAccentList"/>
    <dgm:cxn modelId="{ED641A0C-20BE-8946-9FD4-F1ABE29C4872}" type="presParOf" srcId="{B8DBA4BD-E8BC-3842-BB92-2DA1EB7827F0}" destId="{81D11192-1EEC-EE4E-AA55-3E0DEE42BC8E}" srcOrd="3" destOrd="0" presId="urn:microsoft.com/office/officeart/2008/layout/VerticalAccentList"/>
    <dgm:cxn modelId="{03556044-283F-764C-AE32-52E74883A7B3}" type="presParOf" srcId="{B8DBA4BD-E8BC-3842-BB92-2DA1EB7827F0}" destId="{43586B38-BC02-A940-9D52-AAC995E85F5C}" srcOrd="4" destOrd="0" presId="urn:microsoft.com/office/officeart/2008/layout/VerticalAccentList"/>
    <dgm:cxn modelId="{F1A9E04A-D3E4-2B40-9ECC-CC8A575D05F1}" type="presParOf" srcId="{B8DBA4BD-E8BC-3842-BB92-2DA1EB7827F0}" destId="{33B63BA6-2C78-E44D-A7D9-C77CB754B00F}" srcOrd="5" destOrd="0" presId="urn:microsoft.com/office/officeart/2008/layout/VerticalAccentList"/>
    <dgm:cxn modelId="{FE6CEE76-FC15-A248-A776-002B3E1DF553}" type="presParOf" srcId="{B8DBA4BD-E8BC-3842-BB92-2DA1EB7827F0}" destId="{A2917EB5-FD3E-714B-AC03-DF2C9BA3F315}" srcOrd="6" destOrd="0" presId="urn:microsoft.com/office/officeart/2008/layout/VerticalAccentList"/>
    <dgm:cxn modelId="{70879E32-4DCC-A44B-986B-8AF212A32F51}" type="presParOf" srcId="{B8DBA4BD-E8BC-3842-BB92-2DA1EB7827F0}" destId="{6112914C-48D8-054A-95FA-ACA54A512BD7}"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0D3C88-AF1F-4081-89A1-95B4A6251AC2}" type="doc">
      <dgm:prSet loTypeId="urn:microsoft.com/office/officeart/2005/8/layout/vList2" loCatId="list" qsTypeId="urn:microsoft.com/office/officeart/2005/8/quickstyle/3d4" qsCatId="3D" csTypeId="urn:microsoft.com/office/officeart/2005/8/colors/accent1_2" csCatId="accent1" phldr="1"/>
      <dgm:spPr/>
      <dgm:t>
        <a:bodyPr/>
        <a:lstStyle/>
        <a:p>
          <a:endParaRPr lang="en-US"/>
        </a:p>
      </dgm:t>
    </dgm:pt>
    <dgm:pt modelId="{29FA72AA-75C3-42A1-8BC9-4DFC430A0F2F}">
      <dgm:prSet phldrT="[Text]"/>
      <dgm:spPr/>
      <dgm:t>
        <a:bodyPr/>
        <a:lstStyle/>
        <a:p>
          <a:r>
            <a:rPr kumimoji="1" lang="en-US" dirty="0" smtClean="0"/>
            <a:t>Fairness</a:t>
          </a:r>
          <a:endParaRPr lang="en-US" dirty="0"/>
        </a:p>
      </dgm:t>
    </dgm:pt>
    <dgm:pt modelId="{C6A8BAC2-3265-4660-8125-3B2DA03E589F}" type="parTrans" cxnId="{0EDD68F6-147A-4081-955E-669AC41DF98D}">
      <dgm:prSet/>
      <dgm:spPr/>
      <dgm:t>
        <a:bodyPr/>
        <a:lstStyle/>
        <a:p>
          <a:endParaRPr lang="en-US"/>
        </a:p>
      </dgm:t>
    </dgm:pt>
    <dgm:pt modelId="{26666230-ECF0-430B-954E-D8092B474C9E}" type="sibTrans" cxnId="{0EDD68F6-147A-4081-955E-669AC41DF98D}">
      <dgm:prSet/>
      <dgm:spPr/>
      <dgm:t>
        <a:bodyPr/>
        <a:lstStyle/>
        <a:p>
          <a:endParaRPr lang="en-US"/>
        </a:p>
      </dgm:t>
    </dgm:pt>
    <dgm:pt modelId="{2B6EC76D-9FCD-4FB3-A06D-65345C16E8B7}">
      <dgm:prSet phldrT="[Text]"/>
      <dgm:spPr/>
      <dgm:t>
        <a:bodyPr/>
        <a:lstStyle/>
        <a:p>
          <a:r>
            <a:rPr kumimoji="1" lang="en-US" dirty="0" smtClean="0"/>
            <a:t>Provide equal treatment of various flows</a:t>
          </a:r>
          <a:endParaRPr lang="en-US" dirty="0"/>
        </a:p>
      </dgm:t>
    </dgm:pt>
    <dgm:pt modelId="{EF260A27-0D0C-469D-8E5B-6C81A4B01ABB}" type="parTrans" cxnId="{4A729068-73B7-4A77-9D8F-EE3DDE8B8563}">
      <dgm:prSet/>
      <dgm:spPr/>
      <dgm:t>
        <a:bodyPr/>
        <a:lstStyle/>
        <a:p>
          <a:endParaRPr lang="en-US"/>
        </a:p>
      </dgm:t>
    </dgm:pt>
    <dgm:pt modelId="{CC084327-357F-48BF-8BE4-7A7B4BE1175D}" type="sibTrans" cxnId="{4A729068-73B7-4A77-9D8F-EE3DDE8B8563}">
      <dgm:prSet/>
      <dgm:spPr/>
      <dgm:t>
        <a:bodyPr/>
        <a:lstStyle/>
        <a:p>
          <a:endParaRPr lang="en-US"/>
        </a:p>
      </dgm:t>
    </dgm:pt>
    <dgm:pt modelId="{E39FFED4-5937-4CB6-B59A-5A7158A76DAF}">
      <dgm:prSet phldrT="[Text]"/>
      <dgm:spPr/>
      <dgm:t>
        <a:bodyPr/>
        <a:lstStyle/>
        <a:p>
          <a:r>
            <a:rPr kumimoji="1" lang="en-US" dirty="0" smtClean="0"/>
            <a:t>Quality of service</a:t>
          </a:r>
          <a:endParaRPr lang="en-US" dirty="0"/>
        </a:p>
      </dgm:t>
    </dgm:pt>
    <dgm:pt modelId="{B049CBCC-E1E3-432E-BF32-BE1D156084B4}" type="parTrans" cxnId="{8E7FD596-ACC6-44D4-8FF2-0C44DC70E602}">
      <dgm:prSet/>
      <dgm:spPr/>
      <dgm:t>
        <a:bodyPr/>
        <a:lstStyle/>
        <a:p>
          <a:endParaRPr lang="en-US"/>
        </a:p>
      </dgm:t>
    </dgm:pt>
    <dgm:pt modelId="{3AD1A8D7-E31C-42E8-BF2C-2C98A02E0A5C}" type="sibTrans" cxnId="{8E7FD596-ACC6-44D4-8FF2-0C44DC70E602}">
      <dgm:prSet/>
      <dgm:spPr/>
      <dgm:t>
        <a:bodyPr/>
        <a:lstStyle/>
        <a:p>
          <a:endParaRPr lang="en-US"/>
        </a:p>
      </dgm:t>
    </dgm:pt>
    <dgm:pt modelId="{F4927969-A23F-45E6-83F1-3DA5625DFD21}">
      <dgm:prSet phldrT="[Text]"/>
      <dgm:spPr/>
      <dgm:t>
        <a:bodyPr/>
        <a:lstStyle/>
        <a:p>
          <a:r>
            <a:rPr kumimoji="1" lang="en-US" dirty="0" smtClean="0"/>
            <a:t>Different treatment for different connections</a:t>
          </a:r>
          <a:endParaRPr lang="en-US" dirty="0"/>
        </a:p>
      </dgm:t>
    </dgm:pt>
    <dgm:pt modelId="{34C7CED3-6349-4AD0-A20C-11D509335FE6}" type="parTrans" cxnId="{6E8D8CCC-A3D6-48B4-853E-106F4B372CDA}">
      <dgm:prSet/>
      <dgm:spPr/>
      <dgm:t>
        <a:bodyPr/>
        <a:lstStyle/>
        <a:p>
          <a:endParaRPr lang="en-US"/>
        </a:p>
      </dgm:t>
    </dgm:pt>
    <dgm:pt modelId="{8801DFF1-EB36-4D71-85F0-53E3D16E30C0}" type="sibTrans" cxnId="{6E8D8CCC-A3D6-48B4-853E-106F4B372CDA}">
      <dgm:prSet/>
      <dgm:spPr/>
      <dgm:t>
        <a:bodyPr/>
        <a:lstStyle/>
        <a:p>
          <a:endParaRPr lang="en-US"/>
        </a:p>
      </dgm:t>
    </dgm:pt>
    <dgm:pt modelId="{193C9E70-12E3-4059-BA7C-7C746D0AF6F6}">
      <dgm:prSet phldrT="[Text]"/>
      <dgm:spPr/>
      <dgm:t>
        <a:bodyPr/>
        <a:lstStyle/>
        <a:p>
          <a:r>
            <a:rPr kumimoji="1" lang="en-US" dirty="0" smtClean="0"/>
            <a:t>Reservations</a:t>
          </a:r>
          <a:endParaRPr lang="en-US" dirty="0"/>
        </a:p>
      </dgm:t>
    </dgm:pt>
    <dgm:pt modelId="{2D85CA46-7099-42BA-A464-0E6759A5D132}" type="parTrans" cxnId="{2FD61F1F-83CF-4A9E-B9EE-339CF0931B46}">
      <dgm:prSet/>
      <dgm:spPr/>
      <dgm:t>
        <a:bodyPr/>
        <a:lstStyle/>
        <a:p>
          <a:endParaRPr lang="en-US"/>
        </a:p>
      </dgm:t>
    </dgm:pt>
    <dgm:pt modelId="{C00B9DBD-DCDA-41F4-8833-92B483266C6B}" type="sibTrans" cxnId="{2FD61F1F-83CF-4A9E-B9EE-339CF0931B46}">
      <dgm:prSet/>
      <dgm:spPr/>
      <dgm:t>
        <a:bodyPr/>
        <a:lstStyle/>
        <a:p>
          <a:endParaRPr lang="en-US"/>
        </a:p>
      </dgm:t>
    </dgm:pt>
    <dgm:pt modelId="{8853F256-F72E-4C2D-ABD1-A5D7C0381BF0}">
      <dgm:prSet phldrT="[Text]"/>
      <dgm:spPr/>
      <dgm:t>
        <a:bodyPr/>
        <a:lstStyle/>
        <a:p>
          <a:r>
            <a:rPr kumimoji="1" lang="en-US" dirty="0" smtClean="0"/>
            <a:t>Traffic contract between user and network</a:t>
          </a:r>
          <a:endParaRPr lang="en-US" dirty="0"/>
        </a:p>
      </dgm:t>
    </dgm:pt>
    <dgm:pt modelId="{AE55040D-C841-4A3B-BADE-B8B6DF7283E2}" type="parTrans" cxnId="{358AFAE6-F851-4C79-A00A-6E471AC109AF}">
      <dgm:prSet/>
      <dgm:spPr/>
      <dgm:t>
        <a:bodyPr/>
        <a:lstStyle/>
        <a:p>
          <a:endParaRPr lang="en-US"/>
        </a:p>
      </dgm:t>
    </dgm:pt>
    <dgm:pt modelId="{AC78FABC-1FF0-4AB5-9635-66B49B2C90FF}" type="sibTrans" cxnId="{358AFAE6-F851-4C79-A00A-6E471AC109AF}">
      <dgm:prSet/>
      <dgm:spPr/>
      <dgm:t>
        <a:bodyPr/>
        <a:lstStyle/>
        <a:p>
          <a:endParaRPr lang="en-US"/>
        </a:p>
      </dgm:t>
    </dgm:pt>
    <dgm:pt modelId="{4B063979-E621-42AC-A493-6C5AF13FB906}">
      <dgm:prSet/>
      <dgm:spPr/>
      <dgm:t>
        <a:bodyPr/>
        <a:lstStyle/>
        <a:p>
          <a:r>
            <a:rPr kumimoji="1" lang="en-US" dirty="0" smtClean="0"/>
            <a:t>Excess traffic discarded or handled on a best-effort basis</a:t>
          </a:r>
        </a:p>
      </dgm:t>
    </dgm:pt>
    <dgm:pt modelId="{E32F3DAA-50D1-453C-9C86-E81534EF6FEB}" type="parTrans" cxnId="{BF5F5D53-2FAC-4DCF-B9B0-EC3ADD7EAFE3}">
      <dgm:prSet/>
      <dgm:spPr/>
      <dgm:t>
        <a:bodyPr/>
        <a:lstStyle/>
        <a:p>
          <a:endParaRPr lang="en-US"/>
        </a:p>
      </dgm:t>
    </dgm:pt>
    <dgm:pt modelId="{9BE0ABC2-4FB0-4F89-AF31-FA0E21CED3A9}" type="sibTrans" cxnId="{BF5F5D53-2FAC-4DCF-B9B0-EC3ADD7EAFE3}">
      <dgm:prSet/>
      <dgm:spPr/>
      <dgm:t>
        <a:bodyPr/>
        <a:lstStyle/>
        <a:p>
          <a:endParaRPr lang="en-US"/>
        </a:p>
      </dgm:t>
    </dgm:pt>
    <dgm:pt modelId="{58B36691-2D80-444D-B2C1-D4BDDA8B7237}" type="pres">
      <dgm:prSet presAssocID="{F30D3C88-AF1F-4081-89A1-95B4A6251AC2}" presName="linear" presStyleCnt="0">
        <dgm:presLayoutVars>
          <dgm:animLvl val="lvl"/>
          <dgm:resizeHandles val="exact"/>
        </dgm:presLayoutVars>
      </dgm:prSet>
      <dgm:spPr/>
      <dgm:t>
        <a:bodyPr/>
        <a:lstStyle/>
        <a:p>
          <a:endParaRPr lang="en-US"/>
        </a:p>
      </dgm:t>
    </dgm:pt>
    <dgm:pt modelId="{E3723B71-AF2A-4D8B-BC06-ADB856643410}" type="pres">
      <dgm:prSet presAssocID="{29FA72AA-75C3-42A1-8BC9-4DFC430A0F2F}" presName="parentText" presStyleLbl="node1" presStyleIdx="0" presStyleCnt="3">
        <dgm:presLayoutVars>
          <dgm:chMax val="0"/>
          <dgm:bulletEnabled val="1"/>
        </dgm:presLayoutVars>
      </dgm:prSet>
      <dgm:spPr/>
      <dgm:t>
        <a:bodyPr/>
        <a:lstStyle/>
        <a:p>
          <a:endParaRPr lang="en-US"/>
        </a:p>
      </dgm:t>
    </dgm:pt>
    <dgm:pt modelId="{76EEE320-66D7-4E43-92E7-6F17BDC9790C}" type="pres">
      <dgm:prSet presAssocID="{29FA72AA-75C3-42A1-8BC9-4DFC430A0F2F}" presName="childText" presStyleLbl="revTx" presStyleIdx="0" presStyleCnt="3">
        <dgm:presLayoutVars>
          <dgm:bulletEnabled val="1"/>
        </dgm:presLayoutVars>
      </dgm:prSet>
      <dgm:spPr/>
      <dgm:t>
        <a:bodyPr/>
        <a:lstStyle/>
        <a:p>
          <a:endParaRPr lang="en-US"/>
        </a:p>
      </dgm:t>
    </dgm:pt>
    <dgm:pt modelId="{AB802D2E-CFE6-4FF9-A267-F86BC0D039C3}" type="pres">
      <dgm:prSet presAssocID="{E39FFED4-5937-4CB6-B59A-5A7158A76DAF}" presName="parentText" presStyleLbl="node1" presStyleIdx="1" presStyleCnt="3">
        <dgm:presLayoutVars>
          <dgm:chMax val="0"/>
          <dgm:bulletEnabled val="1"/>
        </dgm:presLayoutVars>
      </dgm:prSet>
      <dgm:spPr/>
      <dgm:t>
        <a:bodyPr/>
        <a:lstStyle/>
        <a:p>
          <a:endParaRPr lang="en-US"/>
        </a:p>
      </dgm:t>
    </dgm:pt>
    <dgm:pt modelId="{B839E2A6-CB11-4258-8648-F8BD376BFF91}" type="pres">
      <dgm:prSet presAssocID="{E39FFED4-5937-4CB6-B59A-5A7158A76DAF}" presName="childText" presStyleLbl="revTx" presStyleIdx="1" presStyleCnt="3">
        <dgm:presLayoutVars>
          <dgm:bulletEnabled val="1"/>
        </dgm:presLayoutVars>
      </dgm:prSet>
      <dgm:spPr/>
      <dgm:t>
        <a:bodyPr/>
        <a:lstStyle/>
        <a:p>
          <a:endParaRPr lang="en-US"/>
        </a:p>
      </dgm:t>
    </dgm:pt>
    <dgm:pt modelId="{545FA769-81C0-4C12-8C25-C1DEEF74A592}" type="pres">
      <dgm:prSet presAssocID="{193C9E70-12E3-4059-BA7C-7C746D0AF6F6}" presName="parentText" presStyleLbl="node1" presStyleIdx="2" presStyleCnt="3">
        <dgm:presLayoutVars>
          <dgm:chMax val="0"/>
          <dgm:bulletEnabled val="1"/>
        </dgm:presLayoutVars>
      </dgm:prSet>
      <dgm:spPr/>
      <dgm:t>
        <a:bodyPr/>
        <a:lstStyle/>
        <a:p>
          <a:endParaRPr lang="en-US"/>
        </a:p>
      </dgm:t>
    </dgm:pt>
    <dgm:pt modelId="{54916BF4-C5CF-4F65-B510-8D0B8542D983}" type="pres">
      <dgm:prSet presAssocID="{193C9E70-12E3-4059-BA7C-7C746D0AF6F6}" presName="childText" presStyleLbl="revTx" presStyleIdx="2" presStyleCnt="3">
        <dgm:presLayoutVars>
          <dgm:bulletEnabled val="1"/>
        </dgm:presLayoutVars>
      </dgm:prSet>
      <dgm:spPr/>
      <dgm:t>
        <a:bodyPr/>
        <a:lstStyle/>
        <a:p>
          <a:endParaRPr lang="en-US"/>
        </a:p>
      </dgm:t>
    </dgm:pt>
  </dgm:ptLst>
  <dgm:cxnLst>
    <dgm:cxn modelId="{F24ED1EC-BAC5-463D-B1BB-15789077EC84}" type="presOf" srcId="{F4927969-A23F-45E6-83F1-3DA5625DFD21}" destId="{B839E2A6-CB11-4258-8648-F8BD376BFF91}" srcOrd="0" destOrd="0" presId="urn:microsoft.com/office/officeart/2005/8/layout/vList2"/>
    <dgm:cxn modelId="{7483A2FF-FB88-49C1-AA83-94CF84BF8597}" type="presOf" srcId="{4B063979-E621-42AC-A493-6C5AF13FB906}" destId="{54916BF4-C5CF-4F65-B510-8D0B8542D983}" srcOrd="0" destOrd="1" presId="urn:microsoft.com/office/officeart/2005/8/layout/vList2"/>
    <dgm:cxn modelId="{54BB2335-3F59-4E1F-AE58-68F19D244155}" type="presOf" srcId="{F30D3C88-AF1F-4081-89A1-95B4A6251AC2}" destId="{58B36691-2D80-444D-B2C1-D4BDDA8B7237}" srcOrd="0" destOrd="0" presId="urn:microsoft.com/office/officeart/2005/8/layout/vList2"/>
    <dgm:cxn modelId="{2FD61F1F-83CF-4A9E-B9EE-339CF0931B46}" srcId="{F30D3C88-AF1F-4081-89A1-95B4A6251AC2}" destId="{193C9E70-12E3-4059-BA7C-7C746D0AF6F6}" srcOrd="2" destOrd="0" parTransId="{2D85CA46-7099-42BA-A464-0E6759A5D132}" sibTransId="{C00B9DBD-DCDA-41F4-8833-92B483266C6B}"/>
    <dgm:cxn modelId="{C2A903AA-FA46-42BC-B6AA-729857FA563C}" type="presOf" srcId="{29FA72AA-75C3-42A1-8BC9-4DFC430A0F2F}" destId="{E3723B71-AF2A-4D8B-BC06-ADB856643410}" srcOrd="0" destOrd="0" presId="urn:microsoft.com/office/officeart/2005/8/layout/vList2"/>
    <dgm:cxn modelId="{4A729068-73B7-4A77-9D8F-EE3DDE8B8563}" srcId="{29FA72AA-75C3-42A1-8BC9-4DFC430A0F2F}" destId="{2B6EC76D-9FCD-4FB3-A06D-65345C16E8B7}" srcOrd="0" destOrd="0" parTransId="{EF260A27-0D0C-469D-8E5B-6C81A4B01ABB}" sibTransId="{CC084327-357F-48BF-8BE4-7A7B4BE1175D}"/>
    <dgm:cxn modelId="{358AFAE6-F851-4C79-A00A-6E471AC109AF}" srcId="{193C9E70-12E3-4059-BA7C-7C746D0AF6F6}" destId="{8853F256-F72E-4C2D-ABD1-A5D7C0381BF0}" srcOrd="0" destOrd="0" parTransId="{AE55040D-C841-4A3B-BADE-B8B6DF7283E2}" sibTransId="{AC78FABC-1FF0-4AB5-9635-66B49B2C90FF}"/>
    <dgm:cxn modelId="{89ED6551-A1C7-47F7-985D-5E833EA89EC2}" type="presOf" srcId="{2B6EC76D-9FCD-4FB3-A06D-65345C16E8B7}" destId="{76EEE320-66D7-4E43-92E7-6F17BDC9790C}" srcOrd="0" destOrd="0" presId="urn:microsoft.com/office/officeart/2005/8/layout/vList2"/>
    <dgm:cxn modelId="{F44F5F34-7813-48F6-BE42-2B724EE5EA73}" type="presOf" srcId="{193C9E70-12E3-4059-BA7C-7C746D0AF6F6}" destId="{545FA769-81C0-4C12-8C25-C1DEEF74A592}" srcOrd="0" destOrd="0" presId="urn:microsoft.com/office/officeart/2005/8/layout/vList2"/>
    <dgm:cxn modelId="{09C3E452-E019-4E61-94D4-C53ED34A4EF9}" type="presOf" srcId="{E39FFED4-5937-4CB6-B59A-5A7158A76DAF}" destId="{AB802D2E-CFE6-4FF9-A267-F86BC0D039C3}" srcOrd="0" destOrd="0" presId="urn:microsoft.com/office/officeart/2005/8/layout/vList2"/>
    <dgm:cxn modelId="{0EDD68F6-147A-4081-955E-669AC41DF98D}" srcId="{F30D3C88-AF1F-4081-89A1-95B4A6251AC2}" destId="{29FA72AA-75C3-42A1-8BC9-4DFC430A0F2F}" srcOrd="0" destOrd="0" parTransId="{C6A8BAC2-3265-4660-8125-3B2DA03E589F}" sibTransId="{26666230-ECF0-430B-954E-D8092B474C9E}"/>
    <dgm:cxn modelId="{41A4D9CE-A2CA-4734-AC1E-A91D7F458A4B}" type="presOf" srcId="{8853F256-F72E-4C2D-ABD1-A5D7C0381BF0}" destId="{54916BF4-C5CF-4F65-B510-8D0B8542D983}" srcOrd="0" destOrd="0" presId="urn:microsoft.com/office/officeart/2005/8/layout/vList2"/>
    <dgm:cxn modelId="{6E8D8CCC-A3D6-48B4-853E-106F4B372CDA}" srcId="{E39FFED4-5937-4CB6-B59A-5A7158A76DAF}" destId="{F4927969-A23F-45E6-83F1-3DA5625DFD21}" srcOrd="0" destOrd="0" parTransId="{34C7CED3-6349-4AD0-A20C-11D509335FE6}" sibTransId="{8801DFF1-EB36-4D71-85F0-53E3D16E30C0}"/>
    <dgm:cxn modelId="{BF5F5D53-2FAC-4DCF-B9B0-EC3ADD7EAFE3}" srcId="{193C9E70-12E3-4059-BA7C-7C746D0AF6F6}" destId="{4B063979-E621-42AC-A493-6C5AF13FB906}" srcOrd="1" destOrd="0" parTransId="{E32F3DAA-50D1-453C-9C86-E81534EF6FEB}" sibTransId="{9BE0ABC2-4FB0-4F89-AF31-FA0E21CED3A9}"/>
    <dgm:cxn modelId="{8E7FD596-ACC6-44D4-8FF2-0C44DC70E602}" srcId="{F30D3C88-AF1F-4081-89A1-95B4A6251AC2}" destId="{E39FFED4-5937-4CB6-B59A-5A7158A76DAF}" srcOrd="1" destOrd="0" parTransId="{B049CBCC-E1E3-432E-BF32-BE1D156084B4}" sibTransId="{3AD1A8D7-E31C-42E8-BF2C-2C98A02E0A5C}"/>
    <dgm:cxn modelId="{0F216AC6-07C1-4DD3-9554-0ECCD412DCA5}" type="presParOf" srcId="{58B36691-2D80-444D-B2C1-D4BDDA8B7237}" destId="{E3723B71-AF2A-4D8B-BC06-ADB856643410}" srcOrd="0" destOrd="0" presId="urn:microsoft.com/office/officeart/2005/8/layout/vList2"/>
    <dgm:cxn modelId="{3DF3A960-F0AD-4CFE-931F-B38476E5B751}" type="presParOf" srcId="{58B36691-2D80-444D-B2C1-D4BDDA8B7237}" destId="{76EEE320-66D7-4E43-92E7-6F17BDC9790C}" srcOrd="1" destOrd="0" presId="urn:microsoft.com/office/officeart/2005/8/layout/vList2"/>
    <dgm:cxn modelId="{223A034F-D898-4B09-89AE-61ECE2348F81}" type="presParOf" srcId="{58B36691-2D80-444D-B2C1-D4BDDA8B7237}" destId="{AB802D2E-CFE6-4FF9-A267-F86BC0D039C3}" srcOrd="2" destOrd="0" presId="urn:microsoft.com/office/officeart/2005/8/layout/vList2"/>
    <dgm:cxn modelId="{2B1D3B6C-0337-4C69-B9E8-C1B8BBF42672}" type="presParOf" srcId="{58B36691-2D80-444D-B2C1-D4BDDA8B7237}" destId="{B839E2A6-CB11-4258-8648-F8BD376BFF91}" srcOrd="3" destOrd="0" presId="urn:microsoft.com/office/officeart/2005/8/layout/vList2"/>
    <dgm:cxn modelId="{A984414D-654C-4C9C-903B-0126F54AA86A}" type="presParOf" srcId="{58B36691-2D80-444D-B2C1-D4BDDA8B7237}" destId="{545FA769-81C0-4C12-8C25-C1DEEF74A592}" srcOrd="4" destOrd="0" presId="urn:microsoft.com/office/officeart/2005/8/layout/vList2"/>
    <dgm:cxn modelId="{AD57449B-2E41-49F6-A1ED-7FFF8431A376}" type="presParOf" srcId="{58B36691-2D80-444D-B2C1-D4BDDA8B7237}" destId="{54916BF4-C5CF-4F65-B510-8D0B8542D983}"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6AA929-7E56-544B-AA86-13B5E31B8310}" type="doc">
      <dgm:prSet loTypeId="urn:microsoft.com/office/officeart/2005/8/layout/hList6" loCatId="list" qsTypeId="urn:microsoft.com/office/officeart/2005/8/quickstyle/simple4" qsCatId="simple" csTypeId="urn:microsoft.com/office/officeart/2005/8/colors/accent1_2" csCatId="accent1"/>
      <dgm:spPr/>
      <dgm:t>
        <a:bodyPr/>
        <a:lstStyle/>
        <a:p>
          <a:endParaRPr lang="en-US"/>
        </a:p>
      </dgm:t>
    </dgm:pt>
    <dgm:pt modelId="{48814327-2D4D-BE40-88B9-F3366FEC3808}">
      <dgm:prSet/>
      <dgm:spPr/>
      <dgm:t>
        <a:bodyPr/>
        <a:lstStyle/>
        <a:p>
          <a:pPr rtl="0"/>
          <a:r>
            <a:rPr kumimoji="1" lang="en-US" dirty="0" smtClean="0">
              <a:solidFill>
                <a:schemeClr val="bg2">
                  <a:lumMod val="50000"/>
                </a:schemeClr>
              </a:solidFill>
            </a:rPr>
            <a:t>Send control packet to some or all source nodes</a:t>
          </a:r>
          <a:endParaRPr kumimoji="1" lang="en-US" dirty="0">
            <a:solidFill>
              <a:schemeClr val="bg2">
                <a:lumMod val="50000"/>
              </a:schemeClr>
            </a:solidFill>
          </a:endParaRPr>
        </a:p>
      </dgm:t>
    </dgm:pt>
    <dgm:pt modelId="{590E6B87-37DB-F846-8664-6DFE6DEB2278}" type="parTrans" cxnId="{69E66C60-9ED6-0A42-BF92-61661DF9593F}">
      <dgm:prSet/>
      <dgm:spPr/>
      <dgm:t>
        <a:bodyPr/>
        <a:lstStyle/>
        <a:p>
          <a:endParaRPr lang="en-US"/>
        </a:p>
      </dgm:t>
    </dgm:pt>
    <dgm:pt modelId="{A4D3DD1C-7409-2C45-912D-734A19F3DE9A}" type="sibTrans" cxnId="{69E66C60-9ED6-0A42-BF92-61661DF9593F}">
      <dgm:prSet/>
      <dgm:spPr/>
      <dgm:t>
        <a:bodyPr/>
        <a:lstStyle/>
        <a:p>
          <a:endParaRPr lang="en-US"/>
        </a:p>
      </dgm:t>
    </dgm:pt>
    <dgm:pt modelId="{771937EA-0B69-2948-9858-4237A6B3F6FC}">
      <dgm:prSet/>
      <dgm:spPr/>
      <dgm:t>
        <a:bodyPr/>
        <a:lstStyle/>
        <a:p>
          <a:pPr rtl="0"/>
          <a:r>
            <a:rPr kumimoji="1" lang="en-US" dirty="0" smtClean="0">
              <a:solidFill>
                <a:schemeClr val="bg2">
                  <a:lumMod val="50000"/>
                </a:schemeClr>
              </a:solidFill>
            </a:rPr>
            <a:t>Requires additional traffic during congestion</a:t>
          </a:r>
          <a:endParaRPr kumimoji="1" lang="en-US" dirty="0">
            <a:solidFill>
              <a:schemeClr val="bg2">
                <a:lumMod val="50000"/>
              </a:schemeClr>
            </a:solidFill>
          </a:endParaRPr>
        </a:p>
      </dgm:t>
    </dgm:pt>
    <dgm:pt modelId="{46958CFD-7538-3F46-9CD8-AFCE93A42DDA}" type="parTrans" cxnId="{B2890D3F-A9AB-1445-A5AE-07F9F270AC35}">
      <dgm:prSet/>
      <dgm:spPr/>
      <dgm:t>
        <a:bodyPr/>
        <a:lstStyle/>
        <a:p>
          <a:endParaRPr lang="en-US"/>
        </a:p>
      </dgm:t>
    </dgm:pt>
    <dgm:pt modelId="{126A91FD-1695-664E-BBB4-2E313F8946B2}" type="sibTrans" cxnId="{B2890D3F-A9AB-1445-A5AE-07F9F270AC35}">
      <dgm:prSet/>
      <dgm:spPr/>
      <dgm:t>
        <a:bodyPr/>
        <a:lstStyle/>
        <a:p>
          <a:endParaRPr lang="en-US"/>
        </a:p>
      </dgm:t>
    </dgm:pt>
    <dgm:pt modelId="{26E07FD3-347D-7849-9BE4-FAE39FDB15A2}">
      <dgm:prSet/>
      <dgm:spPr/>
      <dgm:t>
        <a:bodyPr/>
        <a:lstStyle/>
        <a:p>
          <a:pPr rtl="0"/>
          <a:r>
            <a:rPr kumimoji="1" lang="en-US" dirty="0" smtClean="0">
              <a:solidFill>
                <a:schemeClr val="bg2">
                  <a:lumMod val="50000"/>
                </a:schemeClr>
              </a:solidFill>
            </a:rPr>
            <a:t>Rely on routing information</a:t>
          </a:r>
          <a:endParaRPr kumimoji="1" lang="en-US" dirty="0">
            <a:solidFill>
              <a:schemeClr val="bg2">
                <a:lumMod val="50000"/>
              </a:schemeClr>
            </a:solidFill>
          </a:endParaRPr>
        </a:p>
      </dgm:t>
    </dgm:pt>
    <dgm:pt modelId="{5A1D7316-6E89-1F40-B414-230B658C522F}" type="parTrans" cxnId="{9FEF47A0-F964-4A40-80FB-A14E9A524038}">
      <dgm:prSet/>
      <dgm:spPr/>
      <dgm:t>
        <a:bodyPr/>
        <a:lstStyle/>
        <a:p>
          <a:endParaRPr lang="en-US"/>
        </a:p>
      </dgm:t>
    </dgm:pt>
    <dgm:pt modelId="{674BE91E-F9EA-3A49-890F-3368BD726D85}" type="sibTrans" cxnId="{9FEF47A0-F964-4A40-80FB-A14E9A524038}">
      <dgm:prSet/>
      <dgm:spPr/>
      <dgm:t>
        <a:bodyPr/>
        <a:lstStyle/>
        <a:p>
          <a:endParaRPr lang="en-US"/>
        </a:p>
      </dgm:t>
    </dgm:pt>
    <dgm:pt modelId="{D0BAAC21-63DA-B744-9AB8-ADABA140A329}">
      <dgm:prSet/>
      <dgm:spPr/>
      <dgm:t>
        <a:bodyPr/>
        <a:lstStyle/>
        <a:p>
          <a:pPr rtl="0"/>
          <a:r>
            <a:rPr kumimoji="1" lang="en-US" dirty="0" smtClean="0">
              <a:solidFill>
                <a:schemeClr val="bg2">
                  <a:lumMod val="50000"/>
                </a:schemeClr>
              </a:solidFill>
            </a:rPr>
            <a:t>May react too quickly</a:t>
          </a:r>
          <a:endParaRPr kumimoji="1" lang="en-US" dirty="0">
            <a:solidFill>
              <a:schemeClr val="bg2">
                <a:lumMod val="50000"/>
              </a:schemeClr>
            </a:solidFill>
          </a:endParaRPr>
        </a:p>
      </dgm:t>
    </dgm:pt>
    <dgm:pt modelId="{DF895937-7D12-6346-A3C0-AE0DE13F7D57}" type="parTrans" cxnId="{AB48BF0E-8ADE-AB40-ACC1-8613C7019761}">
      <dgm:prSet/>
      <dgm:spPr/>
      <dgm:t>
        <a:bodyPr/>
        <a:lstStyle/>
        <a:p>
          <a:endParaRPr lang="en-US"/>
        </a:p>
      </dgm:t>
    </dgm:pt>
    <dgm:pt modelId="{828FE989-B187-784E-8BAC-2A4BACC63887}" type="sibTrans" cxnId="{AB48BF0E-8ADE-AB40-ACC1-8613C7019761}">
      <dgm:prSet/>
      <dgm:spPr/>
      <dgm:t>
        <a:bodyPr/>
        <a:lstStyle/>
        <a:p>
          <a:endParaRPr lang="en-US"/>
        </a:p>
      </dgm:t>
    </dgm:pt>
    <dgm:pt modelId="{FD8156DE-D8C2-5044-BFF9-C23702695E64}">
      <dgm:prSet/>
      <dgm:spPr/>
      <dgm:t>
        <a:bodyPr/>
        <a:lstStyle/>
        <a:p>
          <a:pPr rtl="0"/>
          <a:r>
            <a:rPr kumimoji="1" lang="en-US" dirty="0" smtClean="0">
              <a:solidFill>
                <a:schemeClr val="bg2">
                  <a:lumMod val="50000"/>
                </a:schemeClr>
              </a:solidFill>
            </a:rPr>
            <a:t>End to end probe packets</a:t>
          </a:r>
          <a:endParaRPr kumimoji="1" lang="en-US" dirty="0">
            <a:solidFill>
              <a:schemeClr val="bg2">
                <a:lumMod val="50000"/>
              </a:schemeClr>
            </a:solidFill>
          </a:endParaRPr>
        </a:p>
      </dgm:t>
    </dgm:pt>
    <dgm:pt modelId="{D0E9A0E1-3F9B-644A-90E7-DAAF51141D1C}" type="parTrans" cxnId="{0630C256-45C8-6B41-8527-2ADA3361B042}">
      <dgm:prSet/>
      <dgm:spPr/>
      <dgm:t>
        <a:bodyPr/>
        <a:lstStyle/>
        <a:p>
          <a:endParaRPr lang="en-US"/>
        </a:p>
      </dgm:t>
    </dgm:pt>
    <dgm:pt modelId="{F7307CBB-A43E-6F44-A853-A304AD32957D}" type="sibTrans" cxnId="{0630C256-45C8-6B41-8527-2ADA3361B042}">
      <dgm:prSet/>
      <dgm:spPr/>
      <dgm:t>
        <a:bodyPr/>
        <a:lstStyle/>
        <a:p>
          <a:endParaRPr lang="en-US"/>
        </a:p>
      </dgm:t>
    </dgm:pt>
    <dgm:pt modelId="{E066E415-8702-3342-BB91-4DE8635ACB6E}">
      <dgm:prSet/>
      <dgm:spPr/>
      <dgm:t>
        <a:bodyPr/>
        <a:lstStyle/>
        <a:p>
          <a:pPr rtl="0"/>
          <a:r>
            <a:rPr kumimoji="1" lang="en-US" dirty="0" smtClean="0">
              <a:solidFill>
                <a:schemeClr val="bg2">
                  <a:lumMod val="50000"/>
                </a:schemeClr>
              </a:solidFill>
            </a:rPr>
            <a:t>Adds to overhead</a:t>
          </a:r>
          <a:endParaRPr kumimoji="1" lang="en-US" dirty="0">
            <a:solidFill>
              <a:schemeClr val="bg2">
                <a:lumMod val="50000"/>
              </a:schemeClr>
            </a:solidFill>
          </a:endParaRPr>
        </a:p>
      </dgm:t>
    </dgm:pt>
    <dgm:pt modelId="{A4586FF1-9C5D-C447-8F29-983DDA3E0BB6}" type="parTrans" cxnId="{35FDC4CB-BB34-ED4C-8592-8828092E8047}">
      <dgm:prSet/>
      <dgm:spPr/>
      <dgm:t>
        <a:bodyPr/>
        <a:lstStyle/>
        <a:p>
          <a:endParaRPr lang="en-US"/>
        </a:p>
      </dgm:t>
    </dgm:pt>
    <dgm:pt modelId="{8DCD55E0-6473-B74E-9475-74D89F09CE81}" type="sibTrans" cxnId="{35FDC4CB-BB34-ED4C-8592-8828092E8047}">
      <dgm:prSet/>
      <dgm:spPr/>
      <dgm:t>
        <a:bodyPr/>
        <a:lstStyle/>
        <a:p>
          <a:endParaRPr lang="en-US"/>
        </a:p>
      </dgm:t>
    </dgm:pt>
    <dgm:pt modelId="{9899F4F8-5C05-3645-993C-CAE493124E71}">
      <dgm:prSet/>
      <dgm:spPr/>
      <dgm:t>
        <a:bodyPr/>
        <a:lstStyle/>
        <a:p>
          <a:pPr rtl="0"/>
          <a:r>
            <a:rPr kumimoji="1" lang="en-US" dirty="0" smtClean="0">
              <a:solidFill>
                <a:schemeClr val="bg2">
                  <a:lumMod val="50000"/>
                </a:schemeClr>
              </a:solidFill>
            </a:rPr>
            <a:t>Add congestion information to          packets in transit</a:t>
          </a:r>
          <a:endParaRPr kumimoji="1" lang="en-US" dirty="0">
            <a:solidFill>
              <a:schemeClr val="bg2">
                <a:lumMod val="50000"/>
              </a:schemeClr>
            </a:solidFill>
          </a:endParaRPr>
        </a:p>
      </dgm:t>
    </dgm:pt>
    <dgm:pt modelId="{82E1B600-5DD5-1D40-A84B-F41BC5B4947E}" type="parTrans" cxnId="{FFB9E42C-7DC3-E344-8831-7843F1265ECD}">
      <dgm:prSet/>
      <dgm:spPr/>
      <dgm:t>
        <a:bodyPr/>
        <a:lstStyle/>
        <a:p>
          <a:endParaRPr lang="en-US"/>
        </a:p>
      </dgm:t>
    </dgm:pt>
    <dgm:pt modelId="{C76C5D70-08D4-9941-B2B6-C6F9FB8592FA}" type="sibTrans" cxnId="{FFB9E42C-7DC3-E344-8831-7843F1265ECD}">
      <dgm:prSet/>
      <dgm:spPr/>
      <dgm:t>
        <a:bodyPr/>
        <a:lstStyle/>
        <a:p>
          <a:endParaRPr lang="en-US"/>
        </a:p>
      </dgm:t>
    </dgm:pt>
    <dgm:pt modelId="{73820A5D-0903-F848-9402-1B41E77B77EC}">
      <dgm:prSet/>
      <dgm:spPr/>
      <dgm:t>
        <a:bodyPr/>
        <a:lstStyle/>
        <a:p>
          <a:pPr rtl="0"/>
          <a:r>
            <a:rPr kumimoji="1" lang="en-US" dirty="0" smtClean="0">
              <a:solidFill>
                <a:schemeClr val="bg2">
                  <a:lumMod val="50000"/>
                </a:schemeClr>
              </a:solidFill>
            </a:rPr>
            <a:t>Either backwards or forwards</a:t>
          </a:r>
          <a:endParaRPr lang="en-US" dirty="0">
            <a:solidFill>
              <a:schemeClr val="bg2">
                <a:lumMod val="50000"/>
              </a:schemeClr>
            </a:solidFill>
          </a:endParaRPr>
        </a:p>
      </dgm:t>
    </dgm:pt>
    <dgm:pt modelId="{7196F6A9-5706-0144-9F5A-0D3155EA7DF9}" type="parTrans" cxnId="{12651579-C19F-E54C-AEB7-D15691896872}">
      <dgm:prSet/>
      <dgm:spPr/>
      <dgm:t>
        <a:bodyPr/>
        <a:lstStyle/>
        <a:p>
          <a:endParaRPr lang="en-US"/>
        </a:p>
      </dgm:t>
    </dgm:pt>
    <dgm:pt modelId="{23840B35-7DEB-4646-95AA-D7151A7CB9C8}" type="sibTrans" cxnId="{12651579-C19F-E54C-AEB7-D15691896872}">
      <dgm:prSet/>
      <dgm:spPr/>
      <dgm:t>
        <a:bodyPr/>
        <a:lstStyle/>
        <a:p>
          <a:endParaRPr lang="en-US"/>
        </a:p>
      </dgm:t>
    </dgm:pt>
    <dgm:pt modelId="{6818D5FC-7A92-EA4B-B9D9-C27595B44C3F}" type="pres">
      <dgm:prSet presAssocID="{616AA929-7E56-544B-AA86-13B5E31B8310}" presName="Name0" presStyleCnt="0">
        <dgm:presLayoutVars>
          <dgm:dir/>
          <dgm:resizeHandles val="exact"/>
        </dgm:presLayoutVars>
      </dgm:prSet>
      <dgm:spPr/>
      <dgm:t>
        <a:bodyPr/>
        <a:lstStyle/>
        <a:p>
          <a:endParaRPr lang="en-US"/>
        </a:p>
      </dgm:t>
    </dgm:pt>
    <dgm:pt modelId="{7A1C5BA1-4449-E241-837C-57A98688C233}" type="pres">
      <dgm:prSet presAssocID="{48814327-2D4D-BE40-88B9-F3366FEC3808}" presName="node" presStyleLbl="node1" presStyleIdx="0" presStyleCnt="4">
        <dgm:presLayoutVars>
          <dgm:bulletEnabled val="1"/>
        </dgm:presLayoutVars>
      </dgm:prSet>
      <dgm:spPr/>
      <dgm:t>
        <a:bodyPr/>
        <a:lstStyle/>
        <a:p>
          <a:endParaRPr lang="en-US"/>
        </a:p>
      </dgm:t>
    </dgm:pt>
    <dgm:pt modelId="{30BBE9AE-BF97-BC4A-AD14-6E22DB142A14}" type="pres">
      <dgm:prSet presAssocID="{A4D3DD1C-7409-2C45-912D-734A19F3DE9A}" presName="sibTrans" presStyleCnt="0"/>
      <dgm:spPr/>
    </dgm:pt>
    <dgm:pt modelId="{A8622C5A-F262-EE4C-9852-DF6A19DB1970}" type="pres">
      <dgm:prSet presAssocID="{26E07FD3-347D-7849-9BE4-FAE39FDB15A2}" presName="node" presStyleLbl="node1" presStyleIdx="1" presStyleCnt="4">
        <dgm:presLayoutVars>
          <dgm:bulletEnabled val="1"/>
        </dgm:presLayoutVars>
      </dgm:prSet>
      <dgm:spPr/>
      <dgm:t>
        <a:bodyPr/>
        <a:lstStyle/>
        <a:p>
          <a:endParaRPr lang="en-US"/>
        </a:p>
      </dgm:t>
    </dgm:pt>
    <dgm:pt modelId="{95EA4679-3BAA-7B4D-83F5-F296A99E8886}" type="pres">
      <dgm:prSet presAssocID="{674BE91E-F9EA-3A49-890F-3368BD726D85}" presName="sibTrans" presStyleCnt="0"/>
      <dgm:spPr/>
    </dgm:pt>
    <dgm:pt modelId="{9D6FA65B-D788-6146-B163-E144FFD734DC}" type="pres">
      <dgm:prSet presAssocID="{FD8156DE-D8C2-5044-BFF9-C23702695E64}" presName="node" presStyleLbl="node1" presStyleIdx="2" presStyleCnt="4">
        <dgm:presLayoutVars>
          <dgm:bulletEnabled val="1"/>
        </dgm:presLayoutVars>
      </dgm:prSet>
      <dgm:spPr/>
      <dgm:t>
        <a:bodyPr/>
        <a:lstStyle/>
        <a:p>
          <a:endParaRPr lang="en-US"/>
        </a:p>
      </dgm:t>
    </dgm:pt>
    <dgm:pt modelId="{93C15C88-E845-F049-9E78-85F81FF1EF37}" type="pres">
      <dgm:prSet presAssocID="{F7307CBB-A43E-6F44-A853-A304AD32957D}" presName="sibTrans" presStyleCnt="0"/>
      <dgm:spPr/>
    </dgm:pt>
    <dgm:pt modelId="{CF3AF72F-5E78-F54F-8808-DED7598668D7}" type="pres">
      <dgm:prSet presAssocID="{9899F4F8-5C05-3645-993C-CAE493124E71}" presName="node" presStyleLbl="node1" presStyleIdx="3" presStyleCnt="4">
        <dgm:presLayoutVars>
          <dgm:bulletEnabled val="1"/>
        </dgm:presLayoutVars>
      </dgm:prSet>
      <dgm:spPr/>
      <dgm:t>
        <a:bodyPr/>
        <a:lstStyle/>
        <a:p>
          <a:endParaRPr lang="en-US"/>
        </a:p>
      </dgm:t>
    </dgm:pt>
  </dgm:ptLst>
  <dgm:cxnLst>
    <dgm:cxn modelId="{69E66C60-9ED6-0A42-BF92-61661DF9593F}" srcId="{616AA929-7E56-544B-AA86-13B5E31B8310}" destId="{48814327-2D4D-BE40-88B9-F3366FEC3808}" srcOrd="0" destOrd="0" parTransId="{590E6B87-37DB-F846-8664-6DFE6DEB2278}" sibTransId="{A4D3DD1C-7409-2C45-912D-734A19F3DE9A}"/>
    <dgm:cxn modelId="{9FEF47A0-F964-4A40-80FB-A14E9A524038}" srcId="{616AA929-7E56-544B-AA86-13B5E31B8310}" destId="{26E07FD3-347D-7849-9BE4-FAE39FDB15A2}" srcOrd="1" destOrd="0" parTransId="{5A1D7316-6E89-1F40-B414-230B658C522F}" sibTransId="{674BE91E-F9EA-3A49-890F-3368BD726D85}"/>
    <dgm:cxn modelId="{FFB9E42C-7DC3-E344-8831-7843F1265ECD}" srcId="{616AA929-7E56-544B-AA86-13B5E31B8310}" destId="{9899F4F8-5C05-3645-993C-CAE493124E71}" srcOrd="3" destOrd="0" parTransId="{82E1B600-5DD5-1D40-A84B-F41BC5B4947E}" sibTransId="{C76C5D70-08D4-9941-B2B6-C6F9FB8592FA}"/>
    <dgm:cxn modelId="{35FDC4CB-BB34-ED4C-8592-8828092E8047}" srcId="{FD8156DE-D8C2-5044-BFF9-C23702695E64}" destId="{E066E415-8702-3342-BB91-4DE8635ACB6E}" srcOrd="0" destOrd="0" parTransId="{A4586FF1-9C5D-C447-8F29-983DDA3E0BB6}" sibTransId="{8DCD55E0-6473-B74E-9475-74D89F09CE81}"/>
    <dgm:cxn modelId="{766DA54D-4322-964B-B3BF-0CDD150388CB}" type="presOf" srcId="{73820A5D-0903-F848-9402-1B41E77B77EC}" destId="{CF3AF72F-5E78-F54F-8808-DED7598668D7}" srcOrd="0" destOrd="1" presId="urn:microsoft.com/office/officeart/2005/8/layout/hList6"/>
    <dgm:cxn modelId="{0630C256-45C8-6B41-8527-2ADA3361B042}" srcId="{616AA929-7E56-544B-AA86-13B5E31B8310}" destId="{FD8156DE-D8C2-5044-BFF9-C23702695E64}" srcOrd="2" destOrd="0" parTransId="{D0E9A0E1-3F9B-644A-90E7-DAAF51141D1C}" sibTransId="{F7307CBB-A43E-6F44-A853-A304AD32957D}"/>
    <dgm:cxn modelId="{AB48BF0E-8ADE-AB40-ACC1-8613C7019761}" srcId="{26E07FD3-347D-7849-9BE4-FAE39FDB15A2}" destId="{D0BAAC21-63DA-B744-9AB8-ADABA140A329}" srcOrd="0" destOrd="0" parTransId="{DF895937-7D12-6346-A3C0-AE0DE13F7D57}" sibTransId="{828FE989-B187-784E-8BAC-2A4BACC63887}"/>
    <dgm:cxn modelId="{C2290DE4-915D-5343-9A79-57DA78E15F5B}" type="presOf" srcId="{D0BAAC21-63DA-B744-9AB8-ADABA140A329}" destId="{A8622C5A-F262-EE4C-9852-DF6A19DB1970}" srcOrd="0" destOrd="1" presId="urn:microsoft.com/office/officeart/2005/8/layout/hList6"/>
    <dgm:cxn modelId="{CB2602F7-1C49-D146-A447-79C1041EE528}" type="presOf" srcId="{E066E415-8702-3342-BB91-4DE8635ACB6E}" destId="{9D6FA65B-D788-6146-B163-E144FFD734DC}" srcOrd="0" destOrd="1" presId="urn:microsoft.com/office/officeart/2005/8/layout/hList6"/>
    <dgm:cxn modelId="{B2890D3F-A9AB-1445-A5AE-07F9F270AC35}" srcId="{48814327-2D4D-BE40-88B9-F3366FEC3808}" destId="{771937EA-0B69-2948-9858-4237A6B3F6FC}" srcOrd="0" destOrd="0" parTransId="{46958CFD-7538-3F46-9CD8-AFCE93A42DDA}" sibTransId="{126A91FD-1695-664E-BBB4-2E313F8946B2}"/>
    <dgm:cxn modelId="{CBF59469-C898-B042-A07C-D67039F53E9A}" type="presOf" srcId="{771937EA-0B69-2948-9858-4237A6B3F6FC}" destId="{7A1C5BA1-4449-E241-837C-57A98688C233}" srcOrd="0" destOrd="1" presId="urn:microsoft.com/office/officeart/2005/8/layout/hList6"/>
    <dgm:cxn modelId="{B0422D12-D0F5-5044-AC39-9F308A197A93}" type="presOf" srcId="{616AA929-7E56-544B-AA86-13B5E31B8310}" destId="{6818D5FC-7A92-EA4B-B9D9-C27595B44C3F}" srcOrd="0" destOrd="0" presId="urn:microsoft.com/office/officeart/2005/8/layout/hList6"/>
    <dgm:cxn modelId="{29D94715-26A9-4644-94FB-DA41C4F80B00}" type="presOf" srcId="{48814327-2D4D-BE40-88B9-F3366FEC3808}" destId="{7A1C5BA1-4449-E241-837C-57A98688C233}" srcOrd="0" destOrd="0" presId="urn:microsoft.com/office/officeart/2005/8/layout/hList6"/>
    <dgm:cxn modelId="{C7AE424A-BB87-FA46-86E3-278FCAA078B7}" type="presOf" srcId="{FD8156DE-D8C2-5044-BFF9-C23702695E64}" destId="{9D6FA65B-D788-6146-B163-E144FFD734DC}" srcOrd="0" destOrd="0" presId="urn:microsoft.com/office/officeart/2005/8/layout/hList6"/>
    <dgm:cxn modelId="{014FA5BA-A9A7-4049-AB95-B6E29FF43433}" type="presOf" srcId="{9899F4F8-5C05-3645-993C-CAE493124E71}" destId="{CF3AF72F-5E78-F54F-8808-DED7598668D7}" srcOrd="0" destOrd="0" presId="urn:microsoft.com/office/officeart/2005/8/layout/hList6"/>
    <dgm:cxn modelId="{12651579-C19F-E54C-AEB7-D15691896872}" srcId="{9899F4F8-5C05-3645-993C-CAE493124E71}" destId="{73820A5D-0903-F848-9402-1B41E77B77EC}" srcOrd="0" destOrd="0" parTransId="{7196F6A9-5706-0144-9F5A-0D3155EA7DF9}" sibTransId="{23840B35-7DEB-4646-95AA-D7151A7CB9C8}"/>
    <dgm:cxn modelId="{3E0810C2-D798-A54A-8925-2A10D9A1741D}" type="presOf" srcId="{26E07FD3-347D-7849-9BE4-FAE39FDB15A2}" destId="{A8622C5A-F262-EE4C-9852-DF6A19DB1970}" srcOrd="0" destOrd="0" presId="urn:microsoft.com/office/officeart/2005/8/layout/hList6"/>
    <dgm:cxn modelId="{5169BC3D-7D10-284A-971D-0EE480E095CD}" type="presParOf" srcId="{6818D5FC-7A92-EA4B-B9D9-C27595B44C3F}" destId="{7A1C5BA1-4449-E241-837C-57A98688C233}" srcOrd="0" destOrd="0" presId="urn:microsoft.com/office/officeart/2005/8/layout/hList6"/>
    <dgm:cxn modelId="{ED74F31F-77AE-3E4D-BB27-598144053DA6}" type="presParOf" srcId="{6818D5FC-7A92-EA4B-B9D9-C27595B44C3F}" destId="{30BBE9AE-BF97-BC4A-AD14-6E22DB142A14}" srcOrd="1" destOrd="0" presId="urn:microsoft.com/office/officeart/2005/8/layout/hList6"/>
    <dgm:cxn modelId="{07838B59-5142-2A40-AAD9-F8C00607BD84}" type="presParOf" srcId="{6818D5FC-7A92-EA4B-B9D9-C27595B44C3F}" destId="{A8622C5A-F262-EE4C-9852-DF6A19DB1970}" srcOrd="2" destOrd="0" presId="urn:microsoft.com/office/officeart/2005/8/layout/hList6"/>
    <dgm:cxn modelId="{9C1E1FCE-68EE-6743-8B22-327C7E8C0D39}" type="presParOf" srcId="{6818D5FC-7A92-EA4B-B9D9-C27595B44C3F}" destId="{95EA4679-3BAA-7B4D-83F5-F296A99E8886}" srcOrd="3" destOrd="0" presId="urn:microsoft.com/office/officeart/2005/8/layout/hList6"/>
    <dgm:cxn modelId="{A7E6C047-F985-4840-A904-8227EAD49A9D}" type="presParOf" srcId="{6818D5FC-7A92-EA4B-B9D9-C27595B44C3F}" destId="{9D6FA65B-D788-6146-B163-E144FFD734DC}" srcOrd="4" destOrd="0" presId="urn:microsoft.com/office/officeart/2005/8/layout/hList6"/>
    <dgm:cxn modelId="{F3724ECE-FC62-0740-AAF2-425EF9FAA4AC}" type="presParOf" srcId="{6818D5FC-7A92-EA4B-B9D9-C27595B44C3F}" destId="{93C15C88-E845-F049-9E78-85F81FF1EF37}" srcOrd="5" destOrd="0" presId="urn:microsoft.com/office/officeart/2005/8/layout/hList6"/>
    <dgm:cxn modelId="{2EA11C70-2A87-CA48-9C46-5215E6FCED8B}" type="presParOf" srcId="{6818D5FC-7A92-EA4B-B9D9-C27595B44C3F}" destId="{CF3AF72F-5E78-F54F-8808-DED7598668D7}"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D39E16-692E-CF4F-A3C1-11D73244B87B}" type="doc">
      <dgm:prSet loTypeId="urn:microsoft.com/office/officeart/2005/8/layout/target3" loCatId="relationship" qsTypeId="urn:microsoft.com/office/officeart/2005/8/quickstyle/simple4" qsCatId="simple" csTypeId="urn:microsoft.com/office/officeart/2005/8/colors/accent1_2" csCatId="accent1" phldr="1"/>
      <dgm:spPr/>
      <dgm:t>
        <a:bodyPr/>
        <a:lstStyle/>
        <a:p>
          <a:endParaRPr lang="en-US"/>
        </a:p>
      </dgm:t>
    </dgm:pt>
    <dgm:pt modelId="{B78E2F2F-EB24-6142-B688-C096F4593869}">
      <dgm:prSet/>
      <dgm:spPr/>
      <dgm:t>
        <a:bodyPr/>
        <a:lstStyle/>
        <a:p>
          <a:pPr rtl="0"/>
          <a:r>
            <a:rPr lang="en-US" dirty="0" smtClean="0"/>
            <a:t>As network or internet conditions change a static retransmission timer is likely to be either too long or too short</a:t>
          </a:r>
          <a:endParaRPr lang="en-US" dirty="0"/>
        </a:p>
      </dgm:t>
    </dgm:pt>
    <dgm:pt modelId="{82CD5AA8-CD20-7541-903A-25E68237DA47}" type="parTrans" cxnId="{FCF4340F-82B7-A945-9A22-17EDC72D2988}">
      <dgm:prSet/>
      <dgm:spPr/>
      <dgm:t>
        <a:bodyPr/>
        <a:lstStyle/>
        <a:p>
          <a:endParaRPr lang="en-US"/>
        </a:p>
      </dgm:t>
    </dgm:pt>
    <dgm:pt modelId="{9CE620A4-7CA3-7D42-8EA3-6C7110097EAA}" type="sibTrans" cxnId="{FCF4340F-82B7-A945-9A22-17EDC72D2988}">
      <dgm:prSet/>
      <dgm:spPr/>
      <dgm:t>
        <a:bodyPr/>
        <a:lstStyle/>
        <a:p>
          <a:endParaRPr lang="en-US"/>
        </a:p>
      </dgm:t>
    </dgm:pt>
    <dgm:pt modelId="{AC513472-F133-2042-9A52-E8D14E03EE38}">
      <dgm:prSet/>
      <dgm:spPr/>
      <dgm:t>
        <a:bodyPr/>
        <a:lstStyle/>
        <a:p>
          <a:pPr rtl="0"/>
          <a:r>
            <a:rPr lang="en-US" dirty="0" smtClean="0"/>
            <a:t>Virtually all TCP implementations attempt to estimate the current round-trip time and then set the timer to a value somewhat greater than the estimated time</a:t>
          </a:r>
          <a:endParaRPr lang="en-US" dirty="0"/>
        </a:p>
      </dgm:t>
    </dgm:pt>
    <dgm:pt modelId="{4CD74A1F-AFF5-4C47-956B-ED1B8485CA1A}" type="parTrans" cxnId="{7158F415-2EAE-F248-B1D6-FE7B5C7E1D77}">
      <dgm:prSet/>
      <dgm:spPr/>
      <dgm:t>
        <a:bodyPr/>
        <a:lstStyle/>
        <a:p>
          <a:endParaRPr lang="en-US"/>
        </a:p>
      </dgm:t>
    </dgm:pt>
    <dgm:pt modelId="{FB0997C2-F55A-D841-85E8-292B1B4F04EE}" type="sibTrans" cxnId="{7158F415-2EAE-F248-B1D6-FE7B5C7E1D77}">
      <dgm:prSet/>
      <dgm:spPr/>
      <dgm:t>
        <a:bodyPr/>
        <a:lstStyle/>
        <a:p>
          <a:endParaRPr lang="en-US"/>
        </a:p>
      </dgm:t>
    </dgm:pt>
    <dgm:pt modelId="{A4694F15-1894-1146-A5EF-2E37941F9A7D}">
      <dgm:prSet/>
      <dgm:spPr/>
      <dgm:t>
        <a:bodyPr/>
        <a:lstStyle/>
        <a:p>
          <a:pPr rtl="0"/>
          <a:r>
            <a:rPr lang="en-US" dirty="0" smtClean="0"/>
            <a:t>Simple average:</a:t>
          </a:r>
          <a:endParaRPr lang="en-US" dirty="0"/>
        </a:p>
      </dgm:t>
    </dgm:pt>
    <dgm:pt modelId="{E885CECD-45E4-464F-B310-050CE5606F35}" type="parTrans" cxnId="{0CA39AD1-452E-E945-9DF5-E909183226F5}">
      <dgm:prSet/>
      <dgm:spPr/>
      <dgm:t>
        <a:bodyPr/>
        <a:lstStyle/>
        <a:p>
          <a:endParaRPr lang="en-US"/>
        </a:p>
      </dgm:t>
    </dgm:pt>
    <dgm:pt modelId="{2A423B83-9378-564B-B923-14083775608C}" type="sibTrans" cxnId="{0CA39AD1-452E-E945-9DF5-E909183226F5}">
      <dgm:prSet/>
      <dgm:spPr/>
      <dgm:t>
        <a:bodyPr/>
        <a:lstStyle/>
        <a:p>
          <a:endParaRPr lang="en-US"/>
        </a:p>
      </dgm:t>
    </dgm:pt>
    <dgm:pt modelId="{FCB39866-065D-1B40-B010-E95C247E81D2}">
      <dgm:prSet/>
      <dgm:spPr/>
      <dgm:t>
        <a:bodyPr/>
        <a:lstStyle/>
        <a:p>
          <a:pPr rtl="0"/>
          <a:r>
            <a:rPr lang="en-US" dirty="0" smtClean="0"/>
            <a:t>Take the average of observed round-trip times over a number of segments</a:t>
          </a:r>
          <a:endParaRPr lang="en-US" dirty="0"/>
        </a:p>
      </dgm:t>
    </dgm:pt>
    <dgm:pt modelId="{FC18BB6A-4D6F-DA4B-9E48-51CD685C2C85}" type="parTrans" cxnId="{5C992024-562E-E843-90EE-ADD0DE406AC7}">
      <dgm:prSet/>
      <dgm:spPr/>
      <dgm:t>
        <a:bodyPr/>
        <a:lstStyle/>
        <a:p>
          <a:endParaRPr lang="en-US"/>
        </a:p>
      </dgm:t>
    </dgm:pt>
    <dgm:pt modelId="{48101DC0-8FB3-1E48-8CB9-978F2780BAA9}" type="sibTrans" cxnId="{5C992024-562E-E843-90EE-ADD0DE406AC7}">
      <dgm:prSet/>
      <dgm:spPr/>
      <dgm:t>
        <a:bodyPr/>
        <a:lstStyle/>
        <a:p>
          <a:endParaRPr lang="en-US"/>
        </a:p>
      </dgm:t>
    </dgm:pt>
    <dgm:pt modelId="{7D172013-E7FA-9E49-A4A3-DC9FA44B7F3D}">
      <dgm:prSet/>
      <dgm:spPr/>
      <dgm:t>
        <a:bodyPr/>
        <a:lstStyle/>
        <a:p>
          <a:pPr rtl="0"/>
          <a:r>
            <a:rPr lang="en-US" dirty="0" smtClean="0"/>
            <a:t>If the average accurately predicts future round-trip times, then the resulting retransmission timer will yield good performance</a:t>
          </a:r>
          <a:endParaRPr lang="en-US" dirty="0"/>
        </a:p>
      </dgm:t>
    </dgm:pt>
    <dgm:pt modelId="{35434F8E-F3D2-FF4A-B6D6-3A1105FA6A23}" type="parTrans" cxnId="{92E37751-90CC-C74C-BE25-59DA616B6F73}">
      <dgm:prSet/>
      <dgm:spPr/>
      <dgm:t>
        <a:bodyPr/>
        <a:lstStyle/>
        <a:p>
          <a:endParaRPr lang="en-US"/>
        </a:p>
      </dgm:t>
    </dgm:pt>
    <dgm:pt modelId="{5B7E116C-C736-FE42-813C-F221B3C9BE2A}" type="sibTrans" cxnId="{92E37751-90CC-C74C-BE25-59DA616B6F73}">
      <dgm:prSet/>
      <dgm:spPr/>
      <dgm:t>
        <a:bodyPr/>
        <a:lstStyle/>
        <a:p>
          <a:endParaRPr lang="en-US"/>
        </a:p>
      </dgm:t>
    </dgm:pt>
    <dgm:pt modelId="{C69DBAFA-6DE6-614E-8C66-F74AE20448EE}">
      <dgm:prSet/>
      <dgm:spPr/>
      <dgm:t>
        <a:bodyPr/>
        <a:lstStyle/>
        <a:p>
          <a:pPr rtl="0"/>
          <a:r>
            <a:rPr lang="en-US" dirty="0" smtClean="0"/>
            <a:t>Exponential average:</a:t>
          </a:r>
          <a:endParaRPr lang="en-US" dirty="0"/>
        </a:p>
      </dgm:t>
    </dgm:pt>
    <dgm:pt modelId="{EF48B1D6-27B6-BC42-83D5-5E3591D7107E}" type="parTrans" cxnId="{F1F68D2B-20F4-014F-B96D-395B3EB528E9}">
      <dgm:prSet/>
      <dgm:spPr/>
      <dgm:t>
        <a:bodyPr/>
        <a:lstStyle/>
        <a:p>
          <a:endParaRPr lang="en-US"/>
        </a:p>
      </dgm:t>
    </dgm:pt>
    <dgm:pt modelId="{D8ED4992-1484-1E4C-870A-B4F8D35393C9}" type="sibTrans" cxnId="{F1F68D2B-20F4-014F-B96D-395B3EB528E9}">
      <dgm:prSet/>
      <dgm:spPr/>
      <dgm:t>
        <a:bodyPr/>
        <a:lstStyle/>
        <a:p>
          <a:endParaRPr lang="en-US"/>
        </a:p>
      </dgm:t>
    </dgm:pt>
    <dgm:pt modelId="{04D7A736-71C5-8E41-AFA4-BDC9E7555ECD}">
      <dgm:prSet/>
      <dgm:spPr/>
      <dgm:t>
        <a:bodyPr/>
        <a:lstStyle/>
        <a:p>
          <a:pPr rtl="0"/>
          <a:r>
            <a:rPr lang="en-US" dirty="0" smtClean="0"/>
            <a:t>Technique for predicting the next value on the basis of a time series of past values</a:t>
          </a:r>
          <a:endParaRPr lang="en-US" dirty="0"/>
        </a:p>
      </dgm:t>
    </dgm:pt>
    <dgm:pt modelId="{D90B293E-4B1E-3C4D-B762-C6A5DABA880A}" type="parTrans" cxnId="{2DBDCBE6-25D6-7F43-95DF-D52907551ADE}">
      <dgm:prSet/>
      <dgm:spPr/>
      <dgm:t>
        <a:bodyPr/>
        <a:lstStyle/>
        <a:p>
          <a:endParaRPr lang="en-US"/>
        </a:p>
      </dgm:t>
    </dgm:pt>
    <dgm:pt modelId="{0AEB641C-62A0-D348-9CE1-B7C83808B054}" type="sibTrans" cxnId="{2DBDCBE6-25D6-7F43-95DF-D52907551ADE}">
      <dgm:prSet/>
      <dgm:spPr/>
      <dgm:t>
        <a:bodyPr/>
        <a:lstStyle/>
        <a:p>
          <a:endParaRPr lang="en-US"/>
        </a:p>
      </dgm:t>
    </dgm:pt>
    <dgm:pt modelId="{B11196B1-DF79-7C47-AE98-EA878ACE2B0C}">
      <dgm:prSet/>
      <dgm:spPr/>
      <dgm:t>
        <a:bodyPr/>
        <a:lstStyle/>
        <a:p>
          <a:pPr rtl="0"/>
          <a:r>
            <a:rPr lang="en-US" dirty="0" smtClean="0"/>
            <a:t>Specified in RFC 793</a:t>
          </a:r>
          <a:endParaRPr lang="en-US" dirty="0"/>
        </a:p>
      </dgm:t>
    </dgm:pt>
    <dgm:pt modelId="{3586514C-F256-0B40-89AE-17CC631FA616}" type="parTrans" cxnId="{4A575A29-8495-0542-9DC5-7F40934F8CD1}">
      <dgm:prSet/>
      <dgm:spPr/>
      <dgm:t>
        <a:bodyPr/>
        <a:lstStyle/>
        <a:p>
          <a:endParaRPr lang="en-US"/>
        </a:p>
      </dgm:t>
    </dgm:pt>
    <dgm:pt modelId="{B08E8351-81A2-7343-8637-5FA1336E75B9}" type="sibTrans" cxnId="{4A575A29-8495-0542-9DC5-7F40934F8CD1}">
      <dgm:prSet/>
      <dgm:spPr/>
      <dgm:t>
        <a:bodyPr/>
        <a:lstStyle/>
        <a:p>
          <a:endParaRPr lang="en-US"/>
        </a:p>
      </dgm:t>
    </dgm:pt>
    <dgm:pt modelId="{B7E255FB-C41F-AB47-9FA9-C2FB62414F8D}" type="pres">
      <dgm:prSet presAssocID="{BDD39E16-692E-CF4F-A3C1-11D73244B87B}" presName="Name0" presStyleCnt="0">
        <dgm:presLayoutVars>
          <dgm:chMax val="7"/>
          <dgm:dir/>
          <dgm:animLvl val="lvl"/>
          <dgm:resizeHandles val="exact"/>
        </dgm:presLayoutVars>
      </dgm:prSet>
      <dgm:spPr/>
      <dgm:t>
        <a:bodyPr/>
        <a:lstStyle/>
        <a:p>
          <a:endParaRPr lang="en-US"/>
        </a:p>
      </dgm:t>
    </dgm:pt>
    <dgm:pt modelId="{A370B193-04B8-F74F-B46A-86345638C160}" type="pres">
      <dgm:prSet presAssocID="{B78E2F2F-EB24-6142-B688-C096F4593869}" presName="circle1" presStyleLbl="node1" presStyleIdx="0" presStyleCnt="4"/>
      <dgm:spPr/>
    </dgm:pt>
    <dgm:pt modelId="{F6CE5374-0B0E-DE4D-BFFB-F713CA919463}" type="pres">
      <dgm:prSet presAssocID="{B78E2F2F-EB24-6142-B688-C096F4593869}" presName="space" presStyleCnt="0"/>
      <dgm:spPr/>
    </dgm:pt>
    <dgm:pt modelId="{4AFA5BAB-9E2F-D340-BD0C-6AAB2E62C2FF}" type="pres">
      <dgm:prSet presAssocID="{B78E2F2F-EB24-6142-B688-C096F4593869}" presName="rect1" presStyleLbl="alignAcc1" presStyleIdx="0" presStyleCnt="4"/>
      <dgm:spPr/>
      <dgm:t>
        <a:bodyPr/>
        <a:lstStyle/>
        <a:p>
          <a:endParaRPr lang="en-US"/>
        </a:p>
      </dgm:t>
    </dgm:pt>
    <dgm:pt modelId="{B82E2C6E-6E62-DE4E-9564-CECBE33711A6}" type="pres">
      <dgm:prSet presAssocID="{AC513472-F133-2042-9A52-E8D14E03EE38}" presName="vertSpace2" presStyleLbl="node1" presStyleIdx="0" presStyleCnt="4"/>
      <dgm:spPr/>
    </dgm:pt>
    <dgm:pt modelId="{C6249F5A-EFC2-F74B-8292-D5E643CC485A}" type="pres">
      <dgm:prSet presAssocID="{AC513472-F133-2042-9A52-E8D14E03EE38}" presName="circle2" presStyleLbl="node1" presStyleIdx="1" presStyleCnt="4"/>
      <dgm:spPr/>
    </dgm:pt>
    <dgm:pt modelId="{32658FC7-3E69-C74B-A5D8-812131A58BF1}" type="pres">
      <dgm:prSet presAssocID="{AC513472-F133-2042-9A52-E8D14E03EE38}" presName="rect2" presStyleLbl="alignAcc1" presStyleIdx="1" presStyleCnt="4"/>
      <dgm:spPr/>
      <dgm:t>
        <a:bodyPr/>
        <a:lstStyle/>
        <a:p>
          <a:endParaRPr lang="en-US"/>
        </a:p>
      </dgm:t>
    </dgm:pt>
    <dgm:pt modelId="{DF6779D4-F9B5-AB47-A799-6C878490A1A7}" type="pres">
      <dgm:prSet presAssocID="{A4694F15-1894-1146-A5EF-2E37941F9A7D}" presName="vertSpace3" presStyleLbl="node1" presStyleIdx="1" presStyleCnt="4"/>
      <dgm:spPr/>
    </dgm:pt>
    <dgm:pt modelId="{BCB87C7E-FC38-2B40-B81B-FAE5D84F5009}" type="pres">
      <dgm:prSet presAssocID="{A4694F15-1894-1146-A5EF-2E37941F9A7D}" presName="circle3" presStyleLbl="node1" presStyleIdx="2" presStyleCnt="4"/>
      <dgm:spPr/>
    </dgm:pt>
    <dgm:pt modelId="{8F748061-F735-AD45-99F0-40ACD94C7106}" type="pres">
      <dgm:prSet presAssocID="{A4694F15-1894-1146-A5EF-2E37941F9A7D}" presName="rect3" presStyleLbl="alignAcc1" presStyleIdx="2" presStyleCnt="4"/>
      <dgm:spPr/>
      <dgm:t>
        <a:bodyPr/>
        <a:lstStyle/>
        <a:p>
          <a:endParaRPr lang="en-US"/>
        </a:p>
      </dgm:t>
    </dgm:pt>
    <dgm:pt modelId="{3726EC3A-0001-174F-BF2F-50BE95BF7D4A}" type="pres">
      <dgm:prSet presAssocID="{C69DBAFA-6DE6-614E-8C66-F74AE20448EE}" presName="vertSpace4" presStyleLbl="node1" presStyleIdx="2" presStyleCnt="4"/>
      <dgm:spPr/>
    </dgm:pt>
    <dgm:pt modelId="{536526F5-E6BC-5A49-8634-AAFC7DAEC992}" type="pres">
      <dgm:prSet presAssocID="{C69DBAFA-6DE6-614E-8C66-F74AE20448EE}" presName="circle4" presStyleLbl="node1" presStyleIdx="3" presStyleCnt="4"/>
      <dgm:spPr/>
    </dgm:pt>
    <dgm:pt modelId="{61AC0A8A-04DD-D84F-88DC-63EFD01F3FC7}" type="pres">
      <dgm:prSet presAssocID="{C69DBAFA-6DE6-614E-8C66-F74AE20448EE}" presName="rect4" presStyleLbl="alignAcc1" presStyleIdx="3" presStyleCnt="4"/>
      <dgm:spPr/>
      <dgm:t>
        <a:bodyPr/>
        <a:lstStyle/>
        <a:p>
          <a:endParaRPr lang="en-US"/>
        </a:p>
      </dgm:t>
    </dgm:pt>
    <dgm:pt modelId="{4449241E-52BE-3644-A8E9-7776990CD78B}" type="pres">
      <dgm:prSet presAssocID="{B78E2F2F-EB24-6142-B688-C096F4593869}" presName="rect1ParTx" presStyleLbl="alignAcc1" presStyleIdx="3" presStyleCnt="4">
        <dgm:presLayoutVars>
          <dgm:chMax val="1"/>
          <dgm:bulletEnabled val="1"/>
        </dgm:presLayoutVars>
      </dgm:prSet>
      <dgm:spPr/>
      <dgm:t>
        <a:bodyPr/>
        <a:lstStyle/>
        <a:p>
          <a:endParaRPr lang="en-US"/>
        </a:p>
      </dgm:t>
    </dgm:pt>
    <dgm:pt modelId="{068EE027-3456-924E-82E3-9F5ECD140048}" type="pres">
      <dgm:prSet presAssocID="{B78E2F2F-EB24-6142-B688-C096F4593869}" presName="rect1ChTx" presStyleLbl="alignAcc1" presStyleIdx="3" presStyleCnt="4">
        <dgm:presLayoutVars>
          <dgm:bulletEnabled val="1"/>
        </dgm:presLayoutVars>
      </dgm:prSet>
      <dgm:spPr/>
    </dgm:pt>
    <dgm:pt modelId="{A3216E32-E27C-4747-B5CB-1263E08F381B}" type="pres">
      <dgm:prSet presAssocID="{AC513472-F133-2042-9A52-E8D14E03EE38}" presName="rect2ParTx" presStyleLbl="alignAcc1" presStyleIdx="3" presStyleCnt="4">
        <dgm:presLayoutVars>
          <dgm:chMax val="1"/>
          <dgm:bulletEnabled val="1"/>
        </dgm:presLayoutVars>
      </dgm:prSet>
      <dgm:spPr/>
      <dgm:t>
        <a:bodyPr/>
        <a:lstStyle/>
        <a:p>
          <a:endParaRPr lang="en-US"/>
        </a:p>
      </dgm:t>
    </dgm:pt>
    <dgm:pt modelId="{0EEC5021-7356-2046-82C9-7670FD260782}" type="pres">
      <dgm:prSet presAssocID="{AC513472-F133-2042-9A52-E8D14E03EE38}" presName="rect2ChTx" presStyleLbl="alignAcc1" presStyleIdx="3" presStyleCnt="4">
        <dgm:presLayoutVars>
          <dgm:bulletEnabled val="1"/>
        </dgm:presLayoutVars>
      </dgm:prSet>
      <dgm:spPr/>
    </dgm:pt>
    <dgm:pt modelId="{1EE8474C-D606-3145-B93B-D5F986892396}" type="pres">
      <dgm:prSet presAssocID="{A4694F15-1894-1146-A5EF-2E37941F9A7D}" presName="rect3ParTx" presStyleLbl="alignAcc1" presStyleIdx="3" presStyleCnt="4">
        <dgm:presLayoutVars>
          <dgm:chMax val="1"/>
          <dgm:bulletEnabled val="1"/>
        </dgm:presLayoutVars>
      </dgm:prSet>
      <dgm:spPr/>
      <dgm:t>
        <a:bodyPr/>
        <a:lstStyle/>
        <a:p>
          <a:endParaRPr lang="en-US"/>
        </a:p>
      </dgm:t>
    </dgm:pt>
    <dgm:pt modelId="{0B03B057-02E3-BD44-A55E-8809D8EDD1B9}" type="pres">
      <dgm:prSet presAssocID="{A4694F15-1894-1146-A5EF-2E37941F9A7D}" presName="rect3ChTx" presStyleLbl="alignAcc1" presStyleIdx="3" presStyleCnt="4">
        <dgm:presLayoutVars>
          <dgm:bulletEnabled val="1"/>
        </dgm:presLayoutVars>
      </dgm:prSet>
      <dgm:spPr/>
      <dgm:t>
        <a:bodyPr/>
        <a:lstStyle/>
        <a:p>
          <a:endParaRPr lang="en-US"/>
        </a:p>
      </dgm:t>
    </dgm:pt>
    <dgm:pt modelId="{530425A3-86B2-8643-8934-8D31C53172D7}" type="pres">
      <dgm:prSet presAssocID="{C69DBAFA-6DE6-614E-8C66-F74AE20448EE}" presName="rect4ParTx" presStyleLbl="alignAcc1" presStyleIdx="3" presStyleCnt="4">
        <dgm:presLayoutVars>
          <dgm:chMax val="1"/>
          <dgm:bulletEnabled val="1"/>
        </dgm:presLayoutVars>
      </dgm:prSet>
      <dgm:spPr/>
      <dgm:t>
        <a:bodyPr/>
        <a:lstStyle/>
        <a:p>
          <a:endParaRPr lang="en-US"/>
        </a:p>
      </dgm:t>
    </dgm:pt>
    <dgm:pt modelId="{51098B93-B814-D64F-BFDA-2908E9BCA5FC}" type="pres">
      <dgm:prSet presAssocID="{C69DBAFA-6DE6-614E-8C66-F74AE20448EE}" presName="rect4ChTx" presStyleLbl="alignAcc1" presStyleIdx="3" presStyleCnt="4">
        <dgm:presLayoutVars>
          <dgm:bulletEnabled val="1"/>
        </dgm:presLayoutVars>
      </dgm:prSet>
      <dgm:spPr/>
      <dgm:t>
        <a:bodyPr/>
        <a:lstStyle/>
        <a:p>
          <a:endParaRPr lang="en-US"/>
        </a:p>
      </dgm:t>
    </dgm:pt>
  </dgm:ptLst>
  <dgm:cxnLst>
    <dgm:cxn modelId="{5D3A43DB-6524-484D-BE38-8FFDF1D30C66}" type="presOf" srcId="{C69DBAFA-6DE6-614E-8C66-F74AE20448EE}" destId="{530425A3-86B2-8643-8934-8D31C53172D7}" srcOrd="1" destOrd="0" presId="urn:microsoft.com/office/officeart/2005/8/layout/target3"/>
    <dgm:cxn modelId="{54D566F3-7571-DA4C-BE14-881EFF2C7A3E}" type="presOf" srcId="{AC513472-F133-2042-9A52-E8D14E03EE38}" destId="{32658FC7-3E69-C74B-A5D8-812131A58BF1}" srcOrd="0" destOrd="0" presId="urn:microsoft.com/office/officeart/2005/8/layout/target3"/>
    <dgm:cxn modelId="{4A575A29-8495-0542-9DC5-7F40934F8CD1}" srcId="{C69DBAFA-6DE6-614E-8C66-F74AE20448EE}" destId="{B11196B1-DF79-7C47-AE98-EA878ACE2B0C}" srcOrd="1" destOrd="0" parTransId="{3586514C-F256-0B40-89AE-17CC631FA616}" sibTransId="{B08E8351-81A2-7343-8637-5FA1336E75B9}"/>
    <dgm:cxn modelId="{2DBDCBE6-25D6-7F43-95DF-D52907551ADE}" srcId="{C69DBAFA-6DE6-614E-8C66-F74AE20448EE}" destId="{04D7A736-71C5-8E41-AFA4-BDC9E7555ECD}" srcOrd="0" destOrd="0" parTransId="{D90B293E-4B1E-3C4D-B762-C6A5DABA880A}" sibTransId="{0AEB641C-62A0-D348-9CE1-B7C83808B054}"/>
    <dgm:cxn modelId="{37499771-F987-7B44-949D-267962ADF457}" type="presOf" srcId="{04D7A736-71C5-8E41-AFA4-BDC9E7555ECD}" destId="{51098B93-B814-D64F-BFDA-2908E9BCA5FC}" srcOrd="0" destOrd="0" presId="urn:microsoft.com/office/officeart/2005/8/layout/target3"/>
    <dgm:cxn modelId="{7158F415-2EAE-F248-B1D6-FE7B5C7E1D77}" srcId="{BDD39E16-692E-CF4F-A3C1-11D73244B87B}" destId="{AC513472-F133-2042-9A52-E8D14E03EE38}" srcOrd="1" destOrd="0" parTransId="{4CD74A1F-AFF5-4C47-956B-ED1B8485CA1A}" sibTransId="{FB0997C2-F55A-D841-85E8-292B1B4F04EE}"/>
    <dgm:cxn modelId="{92E37751-90CC-C74C-BE25-59DA616B6F73}" srcId="{A4694F15-1894-1146-A5EF-2E37941F9A7D}" destId="{7D172013-E7FA-9E49-A4A3-DC9FA44B7F3D}" srcOrd="1" destOrd="0" parTransId="{35434F8E-F3D2-FF4A-B6D6-3A1105FA6A23}" sibTransId="{5B7E116C-C736-FE42-813C-F221B3C9BE2A}"/>
    <dgm:cxn modelId="{5C992024-562E-E843-90EE-ADD0DE406AC7}" srcId="{A4694F15-1894-1146-A5EF-2E37941F9A7D}" destId="{FCB39866-065D-1B40-B010-E95C247E81D2}" srcOrd="0" destOrd="0" parTransId="{FC18BB6A-4D6F-DA4B-9E48-51CD685C2C85}" sibTransId="{48101DC0-8FB3-1E48-8CB9-978F2780BAA9}"/>
    <dgm:cxn modelId="{F1F68D2B-20F4-014F-B96D-395B3EB528E9}" srcId="{BDD39E16-692E-CF4F-A3C1-11D73244B87B}" destId="{C69DBAFA-6DE6-614E-8C66-F74AE20448EE}" srcOrd="3" destOrd="0" parTransId="{EF48B1D6-27B6-BC42-83D5-5E3591D7107E}" sibTransId="{D8ED4992-1484-1E4C-870A-B4F8D35393C9}"/>
    <dgm:cxn modelId="{238060C4-E442-EF43-B66E-D3A600611C57}" type="presOf" srcId="{B11196B1-DF79-7C47-AE98-EA878ACE2B0C}" destId="{51098B93-B814-D64F-BFDA-2908E9BCA5FC}" srcOrd="0" destOrd="1" presId="urn:microsoft.com/office/officeart/2005/8/layout/target3"/>
    <dgm:cxn modelId="{74E3BFA7-51DB-4B4C-BD0E-BBF578F53C5D}" type="presOf" srcId="{BDD39E16-692E-CF4F-A3C1-11D73244B87B}" destId="{B7E255FB-C41F-AB47-9FA9-C2FB62414F8D}" srcOrd="0" destOrd="0" presId="urn:microsoft.com/office/officeart/2005/8/layout/target3"/>
    <dgm:cxn modelId="{19483122-4A63-424F-A9DA-568D2AC97635}" type="presOf" srcId="{FCB39866-065D-1B40-B010-E95C247E81D2}" destId="{0B03B057-02E3-BD44-A55E-8809D8EDD1B9}" srcOrd="0" destOrd="0" presId="urn:microsoft.com/office/officeart/2005/8/layout/target3"/>
    <dgm:cxn modelId="{9C996280-480C-9047-A783-72B4AB0EAD6F}" type="presOf" srcId="{A4694F15-1894-1146-A5EF-2E37941F9A7D}" destId="{1EE8474C-D606-3145-B93B-D5F986892396}" srcOrd="1" destOrd="0" presId="urn:microsoft.com/office/officeart/2005/8/layout/target3"/>
    <dgm:cxn modelId="{0CA39AD1-452E-E945-9DF5-E909183226F5}" srcId="{BDD39E16-692E-CF4F-A3C1-11D73244B87B}" destId="{A4694F15-1894-1146-A5EF-2E37941F9A7D}" srcOrd="2" destOrd="0" parTransId="{E885CECD-45E4-464F-B310-050CE5606F35}" sibTransId="{2A423B83-9378-564B-B923-14083775608C}"/>
    <dgm:cxn modelId="{5A7C9147-09CF-4447-8F13-869740DBE0C0}" type="presOf" srcId="{AC513472-F133-2042-9A52-E8D14E03EE38}" destId="{A3216E32-E27C-4747-B5CB-1263E08F381B}" srcOrd="1" destOrd="0" presId="urn:microsoft.com/office/officeart/2005/8/layout/target3"/>
    <dgm:cxn modelId="{6FCE4817-6452-A543-92B2-2644C43A682A}" type="presOf" srcId="{7D172013-E7FA-9E49-A4A3-DC9FA44B7F3D}" destId="{0B03B057-02E3-BD44-A55E-8809D8EDD1B9}" srcOrd="0" destOrd="1" presId="urn:microsoft.com/office/officeart/2005/8/layout/target3"/>
    <dgm:cxn modelId="{FCF4340F-82B7-A945-9A22-17EDC72D2988}" srcId="{BDD39E16-692E-CF4F-A3C1-11D73244B87B}" destId="{B78E2F2F-EB24-6142-B688-C096F4593869}" srcOrd="0" destOrd="0" parTransId="{82CD5AA8-CD20-7541-903A-25E68237DA47}" sibTransId="{9CE620A4-7CA3-7D42-8EA3-6C7110097EAA}"/>
    <dgm:cxn modelId="{543214F5-F92F-5145-9787-0FB01E06DCC2}" type="presOf" srcId="{B78E2F2F-EB24-6142-B688-C096F4593869}" destId="{4449241E-52BE-3644-A8E9-7776990CD78B}" srcOrd="1" destOrd="0" presId="urn:microsoft.com/office/officeart/2005/8/layout/target3"/>
    <dgm:cxn modelId="{E8E624E1-8C14-0040-A3CC-D37B8515147D}" type="presOf" srcId="{B78E2F2F-EB24-6142-B688-C096F4593869}" destId="{4AFA5BAB-9E2F-D340-BD0C-6AAB2E62C2FF}" srcOrd="0" destOrd="0" presId="urn:microsoft.com/office/officeart/2005/8/layout/target3"/>
    <dgm:cxn modelId="{4C165E63-DC5D-5E45-9F4F-ED0234AB9CD4}" type="presOf" srcId="{C69DBAFA-6DE6-614E-8C66-F74AE20448EE}" destId="{61AC0A8A-04DD-D84F-88DC-63EFD01F3FC7}" srcOrd="0" destOrd="0" presId="urn:microsoft.com/office/officeart/2005/8/layout/target3"/>
    <dgm:cxn modelId="{BD048A2E-0AF6-C044-9D59-CA1B095CFAB3}" type="presOf" srcId="{A4694F15-1894-1146-A5EF-2E37941F9A7D}" destId="{8F748061-F735-AD45-99F0-40ACD94C7106}" srcOrd="0" destOrd="0" presId="urn:microsoft.com/office/officeart/2005/8/layout/target3"/>
    <dgm:cxn modelId="{4D066959-6693-A748-BBA0-4228081D783D}" type="presParOf" srcId="{B7E255FB-C41F-AB47-9FA9-C2FB62414F8D}" destId="{A370B193-04B8-F74F-B46A-86345638C160}" srcOrd="0" destOrd="0" presId="urn:microsoft.com/office/officeart/2005/8/layout/target3"/>
    <dgm:cxn modelId="{94D2C5D8-1C30-C441-9895-8A967E666BB0}" type="presParOf" srcId="{B7E255FB-C41F-AB47-9FA9-C2FB62414F8D}" destId="{F6CE5374-0B0E-DE4D-BFFB-F713CA919463}" srcOrd="1" destOrd="0" presId="urn:microsoft.com/office/officeart/2005/8/layout/target3"/>
    <dgm:cxn modelId="{A9EAFCD4-2D94-EC44-8384-694313C3E3F1}" type="presParOf" srcId="{B7E255FB-C41F-AB47-9FA9-C2FB62414F8D}" destId="{4AFA5BAB-9E2F-D340-BD0C-6AAB2E62C2FF}" srcOrd="2" destOrd="0" presId="urn:microsoft.com/office/officeart/2005/8/layout/target3"/>
    <dgm:cxn modelId="{243B82AF-0DC2-F14D-B040-8F8B8933EAE3}" type="presParOf" srcId="{B7E255FB-C41F-AB47-9FA9-C2FB62414F8D}" destId="{B82E2C6E-6E62-DE4E-9564-CECBE33711A6}" srcOrd="3" destOrd="0" presId="urn:microsoft.com/office/officeart/2005/8/layout/target3"/>
    <dgm:cxn modelId="{D1945440-FB9A-2A40-8ABC-2A606305A337}" type="presParOf" srcId="{B7E255FB-C41F-AB47-9FA9-C2FB62414F8D}" destId="{C6249F5A-EFC2-F74B-8292-D5E643CC485A}" srcOrd="4" destOrd="0" presId="urn:microsoft.com/office/officeart/2005/8/layout/target3"/>
    <dgm:cxn modelId="{F037E9CF-23BB-3343-8ED9-EE2B8D837FD5}" type="presParOf" srcId="{B7E255FB-C41F-AB47-9FA9-C2FB62414F8D}" destId="{32658FC7-3E69-C74B-A5D8-812131A58BF1}" srcOrd="5" destOrd="0" presId="urn:microsoft.com/office/officeart/2005/8/layout/target3"/>
    <dgm:cxn modelId="{A168B1BD-F963-154E-AD05-4894CEDF2637}" type="presParOf" srcId="{B7E255FB-C41F-AB47-9FA9-C2FB62414F8D}" destId="{DF6779D4-F9B5-AB47-A799-6C878490A1A7}" srcOrd="6" destOrd="0" presId="urn:microsoft.com/office/officeart/2005/8/layout/target3"/>
    <dgm:cxn modelId="{A1C159DC-B789-0548-8392-F40861302275}" type="presParOf" srcId="{B7E255FB-C41F-AB47-9FA9-C2FB62414F8D}" destId="{BCB87C7E-FC38-2B40-B81B-FAE5D84F5009}" srcOrd="7" destOrd="0" presId="urn:microsoft.com/office/officeart/2005/8/layout/target3"/>
    <dgm:cxn modelId="{432C7C50-4BE4-6645-8F66-60484B16AADB}" type="presParOf" srcId="{B7E255FB-C41F-AB47-9FA9-C2FB62414F8D}" destId="{8F748061-F735-AD45-99F0-40ACD94C7106}" srcOrd="8" destOrd="0" presId="urn:microsoft.com/office/officeart/2005/8/layout/target3"/>
    <dgm:cxn modelId="{ED76F30B-E9D5-5949-A3CE-6D032E3648A3}" type="presParOf" srcId="{B7E255FB-C41F-AB47-9FA9-C2FB62414F8D}" destId="{3726EC3A-0001-174F-BF2F-50BE95BF7D4A}" srcOrd="9" destOrd="0" presId="urn:microsoft.com/office/officeart/2005/8/layout/target3"/>
    <dgm:cxn modelId="{9B0A8A3A-FF55-5640-9248-021A377561D7}" type="presParOf" srcId="{B7E255FB-C41F-AB47-9FA9-C2FB62414F8D}" destId="{536526F5-E6BC-5A49-8634-AAFC7DAEC992}" srcOrd="10" destOrd="0" presId="urn:microsoft.com/office/officeart/2005/8/layout/target3"/>
    <dgm:cxn modelId="{656870AB-FC21-964E-910A-388771FA9911}" type="presParOf" srcId="{B7E255FB-C41F-AB47-9FA9-C2FB62414F8D}" destId="{61AC0A8A-04DD-D84F-88DC-63EFD01F3FC7}" srcOrd="11" destOrd="0" presId="urn:microsoft.com/office/officeart/2005/8/layout/target3"/>
    <dgm:cxn modelId="{A3FF567D-6929-8D4A-AFF7-2AD3281F7626}" type="presParOf" srcId="{B7E255FB-C41F-AB47-9FA9-C2FB62414F8D}" destId="{4449241E-52BE-3644-A8E9-7776990CD78B}" srcOrd="12" destOrd="0" presId="urn:microsoft.com/office/officeart/2005/8/layout/target3"/>
    <dgm:cxn modelId="{09D442FD-7EC0-7044-9A9F-68621C5331CD}" type="presParOf" srcId="{B7E255FB-C41F-AB47-9FA9-C2FB62414F8D}" destId="{068EE027-3456-924E-82E3-9F5ECD140048}" srcOrd="13" destOrd="0" presId="urn:microsoft.com/office/officeart/2005/8/layout/target3"/>
    <dgm:cxn modelId="{C03E7823-B763-F449-B9DA-F8C886875C87}" type="presParOf" srcId="{B7E255FB-C41F-AB47-9FA9-C2FB62414F8D}" destId="{A3216E32-E27C-4747-B5CB-1263E08F381B}" srcOrd="14" destOrd="0" presId="urn:microsoft.com/office/officeart/2005/8/layout/target3"/>
    <dgm:cxn modelId="{910F19C3-7123-9046-9669-4741AC9E7AC3}" type="presParOf" srcId="{B7E255FB-C41F-AB47-9FA9-C2FB62414F8D}" destId="{0EEC5021-7356-2046-82C9-7670FD260782}" srcOrd="15" destOrd="0" presId="urn:microsoft.com/office/officeart/2005/8/layout/target3"/>
    <dgm:cxn modelId="{002DE7B2-BF39-8848-A2F5-821AF8DD1AE4}" type="presParOf" srcId="{B7E255FB-C41F-AB47-9FA9-C2FB62414F8D}" destId="{1EE8474C-D606-3145-B93B-D5F986892396}" srcOrd="16" destOrd="0" presId="urn:microsoft.com/office/officeart/2005/8/layout/target3"/>
    <dgm:cxn modelId="{87BC74AC-2E42-E244-A0A7-D0CBCC760A3E}" type="presParOf" srcId="{B7E255FB-C41F-AB47-9FA9-C2FB62414F8D}" destId="{0B03B057-02E3-BD44-A55E-8809D8EDD1B9}" srcOrd="17" destOrd="0" presId="urn:microsoft.com/office/officeart/2005/8/layout/target3"/>
    <dgm:cxn modelId="{763A1DE9-8C3A-DF48-B10C-D25BBAC3B282}" type="presParOf" srcId="{B7E255FB-C41F-AB47-9FA9-C2FB62414F8D}" destId="{530425A3-86B2-8643-8934-8D31C53172D7}" srcOrd="18" destOrd="0" presId="urn:microsoft.com/office/officeart/2005/8/layout/target3"/>
    <dgm:cxn modelId="{EC2D9D03-A2BD-9E47-827A-FBC61E93E971}" type="presParOf" srcId="{B7E255FB-C41F-AB47-9FA9-C2FB62414F8D}" destId="{51098B93-B814-D64F-BFDA-2908E9BCA5FC}"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B0C252-C53C-4B40-B00F-FA4FA0D21D9F}" type="doc">
      <dgm:prSet loTypeId="urn:microsoft.com/office/officeart/2005/8/layout/hProcess11" loCatId="process" qsTypeId="urn:microsoft.com/office/officeart/2005/8/quickstyle/simple4" qsCatId="simple" csTypeId="urn:microsoft.com/office/officeart/2005/8/colors/accent1_2" csCatId="accent1" phldr="1"/>
      <dgm:spPr/>
      <dgm:t>
        <a:bodyPr/>
        <a:lstStyle/>
        <a:p>
          <a:endParaRPr lang="en-US"/>
        </a:p>
      </dgm:t>
    </dgm:pt>
    <dgm:pt modelId="{6C6729BA-C3C2-6C46-8CAE-9E58AACC2B4E}">
      <dgm:prSet custT="1"/>
      <dgm:spPr/>
      <dgm:t>
        <a:bodyPr/>
        <a:lstStyle/>
        <a:p>
          <a:pPr rtl="0"/>
          <a:r>
            <a:rPr lang="en-US" sz="1800" dirty="0" smtClean="0"/>
            <a:t>Do not use the measured RTT for a retransmitted segment to update SRTT and SDEV</a:t>
          </a:r>
          <a:endParaRPr lang="en-US" sz="1800" dirty="0"/>
        </a:p>
      </dgm:t>
    </dgm:pt>
    <dgm:pt modelId="{5D320F93-4A66-044A-8811-C435BE8B4A2C}" type="parTrans" cxnId="{D679BFA1-CD08-8E4E-8D1E-9161C95F248A}">
      <dgm:prSet/>
      <dgm:spPr/>
      <dgm:t>
        <a:bodyPr/>
        <a:lstStyle/>
        <a:p>
          <a:endParaRPr lang="en-US"/>
        </a:p>
      </dgm:t>
    </dgm:pt>
    <dgm:pt modelId="{CE3976CA-CD2E-F44A-A9A8-1CC3F267F9DC}" type="sibTrans" cxnId="{D679BFA1-CD08-8E4E-8D1E-9161C95F248A}">
      <dgm:prSet/>
      <dgm:spPr/>
      <dgm:t>
        <a:bodyPr/>
        <a:lstStyle/>
        <a:p>
          <a:endParaRPr lang="en-US"/>
        </a:p>
      </dgm:t>
    </dgm:pt>
    <dgm:pt modelId="{E0338E59-8B22-E843-973E-8CDE337FE1A1}">
      <dgm:prSet custT="1"/>
      <dgm:spPr/>
      <dgm:t>
        <a:bodyPr/>
        <a:lstStyle/>
        <a:p>
          <a:pPr rtl="0"/>
          <a:r>
            <a:rPr lang="en-US" sz="1800" dirty="0" smtClean="0"/>
            <a:t>Calculate the backoff RTO using the equation  RTO = q *  RTO when a retransmission occurs</a:t>
          </a:r>
          <a:endParaRPr lang="en-US" sz="1800" dirty="0"/>
        </a:p>
      </dgm:t>
    </dgm:pt>
    <dgm:pt modelId="{2791F245-382C-6442-B92D-C0E242F0B698}" type="parTrans" cxnId="{B9630423-58FA-154B-AFE2-FCA75572E82A}">
      <dgm:prSet/>
      <dgm:spPr/>
      <dgm:t>
        <a:bodyPr/>
        <a:lstStyle/>
        <a:p>
          <a:endParaRPr lang="en-US"/>
        </a:p>
      </dgm:t>
    </dgm:pt>
    <dgm:pt modelId="{C1521A7F-0050-6B48-962D-A33B4A4F5E12}" type="sibTrans" cxnId="{B9630423-58FA-154B-AFE2-FCA75572E82A}">
      <dgm:prSet/>
      <dgm:spPr/>
      <dgm:t>
        <a:bodyPr/>
        <a:lstStyle/>
        <a:p>
          <a:endParaRPr lang="en-US"/>
        </a:p>
      </dgm:t>
    </dgm:pt>
    <dgm:pt modelId="{A03BE21E-59D2-C441-8088-8EEF523B42A5}">
      <dgm:prSet custT="1"/>
      <dgm:spPr/>
      <dgm:t>
        <a:bodyPr/>
        <a:lstStyle/>
        <a:p>
          <a:pPr rtl="0"/>
          <a:r>
            <a:rPr lang="en-US" sz="1800" dirty="0" smtClean="0"/>
            <a:t>Use the backoff RTO value for succeeding segments until an acknowledgment arrives for a segment that has not been retransmitted</a:t>
          </a:r>
          <a:endParaRPr lang="en-US" sz="1800" dirty="0"/>
        </a:p>
      </dgm:t>
    </dgm:pt>
    <dgm:pt modelId="{536CC518-88D2-8544-8074-0A93E922B4C3}" type="parTrans" cxnId="{9B92979E-7352-A14F-992C-16CE20C3C993}">
      <dgm:prSet/>
      <dgm:spPr/>
      <dgm:t>
        <a:bodyPr/>
        <a:lstStyle/>
        <a:p>
          <a:endParaRPr lang="en-US"/>
        </a:p>
      </dgm:t>
    </dgm:pt>
    <dgm:pt modelId="{EBD1F23F-B804-7846-9941-171F467F80F6}" type="sibTrans" cxnId="{9B92979E-7352-A14F-992C-16CE20C3C993}">
      <dgm:prSet/>
      <dgm:spPr/>
      <dgm:t>
        <a:bodyPr/>
        <a:lstStyle/>
        <a:p>
          <a:endParaRPr lang="en-US"/>
        </a:p>
      </dgm:t>
    </dgm:pt>
    <dgm:pt modelId="{844F2B4E-57C5-C142-AC90-806D9E05ECE0}" type="pres">
      <dgm:prSet presAssocID="{21B0C252-C53C-4B40-B00F-FA4FA0D21D9F}" presName="Name0" presStyleCnt="0">
        <dgm:presLayoutVars>
          <dgm:dir/>
          <dgm:resizeHandles val="exact"/>
        </dgm:presLayoutVars>
      </dgm:prSet>
      <dgm:spPr/>
      <dgm:t>
        <a:bodyPr/>
        <a:lstStyle/>
        <a:p>
          <a:endParaRPr lang="en-US"/>
        </a:p>
      </dgm:t>
    </dgm:pt>
    <dgm:pt modelId="{43E6099D-B963-5B4B-ACAB-64FB420F61F0}" type="pres">
      <dgm:prSet presAssocID="{21B0C252-C53C-4B40-B00F-FA4FA0D21D9F}" presName="arrow" presStyleLbl="bgShp" presStyleIdx="0" presStyleCnt="1"/>
      <dgm:spPr/>
    </dgm:pt>
    <dgm:pt modelId="{1A6D737C-6510-3943-87F0-08A44BF5E52E}" type="pres">
      <dgm:prSet presAssocID="{21B0C252-C53C-4B40-B00F-FA4FA0D21D9F}" presName="points" presStyleCnt="0"/>
      <dgm:spPr/>
    </dgm:pt>
    <dgm:pt modelId="{99055B48-A2DC-D948-A7C6-E9AF00C25491}" type="pres">
      <dgm:prSet presAssocID="{6C6729BA-C3C2-6C46-8CAE-9E58AACC2B4E}" presName="compositeA" presStyleCnt="0"/>
      <dgm:spPr/>
    </dgm:pt>
    <dgm:pt modelId="{9021D5C8-ABB8-2D4D-AD05-A506B1D97B02}" type="pres">
      <dgm:prSet presAssocID="{6C6729BA-C3C2-6C46-8CAE-9E58AACC2B4E}" presName="textA" presStyleLbl="revTx" presStyleIdx="0" presStyleCnt="3">
        <dgm:presLayoutVars>
          <dgm:bulletEnabled val="1"/>
        </dgm:presLayoutVars>
      </dgm:prSet>
      <dgm:spPr/>
      <dgm:t>
        <a:bodyPr/>
        <a:lstStyle/>
        <a:p>
          <a:endParaRPr lang="en-US"/>
        </a:p>
      </dgm:t>
    </dgm:pt>
    <dgm:pt modelId="{CE8A4E14-98AC-454D-91A4-286C97F9DE34}" type="pres">
      <dgm:prSet presAssocID="{6C6729BA-C3C2-6C46-8CAE-9E58AACC2B4E}" presName="circleA" presStyleLbl="node1" presStyleIdx="0" presStyleCnt="3"/>
      <dgm:spPr>
        <a:blipFill rotWithShape="0">
          <a:blip xmlns:r="http://schemas.openxmlformats.org/officeDocument/2006/relationships" r:embed="rId1"/>
          <a:stretch>
            <a:fillRect/>
          </a:stretch>
        </a:blipFill>
      </dgm:spPr>
    </dgm:pt>
    <dgm:pt modelId="{E71CE3F6-2C83-9A4C-BFC9-2ADA1FC3F35D}" type="pres">
      <dgm:prSet presAssocID="{6C6729BA-C3C2-6C46-8CAE-9E58AACC2B4E}" presName="spaceA" presStyleCnt="0"/>
      <dgm:spPr/>
    </dgm:pt>
    <dgm:pt modelId="{7A501CA1-5E2F-B744-A8CE-5B3F7BD0E65D}" type="pres">
      <dgm:prSet presAssocID="{CE3976CA-CD2E-F44A-A9A8-1CC3F267F9DC}" presName="space" presStyleCnt="0"/>
      <dgm:spPr/>
    </dgm:pt>
    <dgm:pt modelId="{6AB65EE2-7AB6-E248-9679-C0ACB163CA28}" type="pres">
      <dgm:prSet presAssocID="{E0338E59-8B22-E843-973E-8CDE337FE1A1}" presName="compositeB" presStyleCnt="0"/>
      <dgm:spPr/>
    </dgm:pt>
    <dgm:pt modelId="{2D0ED9CD-BFA4-5745-A543-FC5348DE81BB}" type="pres">
      <dgm:prSet presAssocID="{E0338E59-8B22-E843-973E-8CDE337FE1A1}" presName="textB" presStyleLbl="revTx" presStyleIdx="1" presStyleCnt="3">
        <dgm:presLayoutVars>
          <dgm:bulletEnabled val="1"/>
        </dgm:presLayoutVars>
      </dgm:prSet>
      <dgm:spPr/>
      <dgm:t>
        <a:bodyPr/>
        <a:lstStyle/>
        <a:p>
          <a:endParaRPr lang="en-US"/>
        </a:p>
      </dgm:t>
    </dgm:pt>
    <dgm:pt modelId="{706A12CC-7B31-F940-9899-DD38E6CCBADD}" type="pres">
      <dgm:prSet presAssocID="{E0338E59-8B22-E843-973E-8CDE337FE1A1}" presName="circleB" presStyleLbl="node1" presStyleIdx="1" presStyleCnt="3"/>
      <dgm:spPr/>
    </dgm:pt>
    <dgm:pt modelId="{F8FE1D16-5D67-B042-AFC3-923DDDAE9335}" type="pres">
      <dgm:prSet presAssocID="{E0338E59-8B22-E843-973E-8CDE337FE1A1}" presName="spaceB" presStyleCnt="0"/>
      <dgm:spPr/>
    </dgm:pt>
    <dgm:pt modelId="{67878358-013C-9E40-8792-3D467F04844F}" type="pres">
      <dgm:prSet presAssocID="{C1521A7F-0050-6B48-962D-A33B4A4F5E12}" presName="space" presStyleCnt="0"/>
      <dgm:spPr/>
    </dgm:pt>
    <dgm:pt modelId="{917A5A95-8084-E94A-A1A3-835446F362AB}" type="pres">
      <dgm:prSet presAssocID="{A03BE21E-59D2-C441-8088-8EEF523B42A5}" presName="compositeA" presStyleCnt="0"/>
      <dgm:spPr/>
    </dgm:pt>
    <dgm:pt modelId="{95B18E24-3C34-2E40-AFB7-0E445CCA6F7F}" type="pres">
      <dgm:prSet presAssocID="{A03BE21E-59D2-C441-8088-8EEF523B42A5}" presName="textA" presStyleLbl="revTx" presStyleIdx="2" presStyleCnt="3" custScaleX="139380">
        <dgm:presLayoutVars>
          <dgm:bulletEnabled val="1"/>
        </dgm:presLayoutVars>
      </dgm:prSet>
      <dgm:spPr/>
      <dgm:t>
        <a:bodyPr/>
        <a:lstStyle/>
        <a:p>
          <a:endParaRPr lang="en-US"/>
        </a:p>
      </dgm:t>
    </dgm:pt>
    <dgm:pt modelId="{742223DA-3402-2F4D-8FBD-456847E27CF9}" type="pres">
      <dgm:prSet presAssocID="{A03BE21E-59D2-C441-8088-8EEF523B42A5}" presName="circleA" presStyleLbl="node1" presStyleIdx="2" presStyleCnt="3"/>
      <dgm:spPr>
        <a:blipFill rotWithShape="0">
          <a:blip xmlns:r="http://schemas.openxmlformats.org/officeDocument/2006/relationships" r:embed="rId2"/>
          <a:stretch>
            <a:fillRect/>
          </a:stretch>
        </a:blipFill>
      </dgm:spPr>
    </dgm:pt>
    <dgm:pt modelId="{28A55326-46D4-374F-AE74-B60972829040}" type="pres">
      <dgm:prSet presAssocID="{A03BE21E-59D2-C441-8088-8EEF523B42A5}" presName="spaceA" presStyleCnt="0"/>
      <dgm:spPr/>
    </dgm:pt>
  </dgm:ptLst>
  <dgm:cxnLst>
    <dgm:cxn modelId="{7865781A-BE01-2249-B572-7D1D7F4A5EC1}" type="presOf" srcId="{21B0C252-C53C-4B40-B00F-FA4FA0D21D9F}" destId="{844F2B4E-57C5-C142-AC90-806D9E05ECE0}" srcOrd="0" destOrd="0" presId="urn:microsoft.com/office/officeart/2005/8/layout/hProcess11"/>
    <dgm:cxn modelId="{9A0B1FB7-77D4-E04E-925E-9E954A745970}" type="presOf" srcId="{A03BE21E-59D2-C441-8088-8EEF523B42A5}" destId="{95B18E24-3C34-2E40-AFB7-0E445CCA6F7F}" srcOrd="0" destOrd="0" presId="urn:microsoft.com/office/officeart/2005/8/layout/hProcess11"/>
    <dgm:cxn modelId="{D85EB1A9-EA57-1C4C-A481-810F89F1FBC0}" type="presOf" srcId="{6C6729BA-C3C2-6C46-8CAE-9E58AACC2B4E}" destId="{9021D5C8-ABB8-2D4D-AD05-A506B1D97B02}" srcOrd="0" destOrd="0" presId="urn:microsoft.com/office/officeart/2005/8/layout/hProcess11"/>
    <dgm:cxn modelId="{D679BFA1-CD08-8E4E-8D1E-9161C95F248A}" srcId="{21B0C252-C53C-4B40-B00F-FA4FA0D21D9F}" destId="{6C6729BA-C3C2-6C46-8CAE-9E58AACC2B4E}" srcOrd="0" destOrd="0" parTransId="{5D320F93-4A66-044A-8811-C435BE8B4A2C}" sibTransId="{CE3976CA-CD2E-F44A-A9A8-1CC3F267F9DC}"/>
    <dgm:cxn modelId="{9B92979E-7352-A14F-992C-16CE20C3C993}" srcId="{21B0C252-C53C-4B40-B00F-FA4FA0D21D9F}" destId="{A03BE21E-59D2-C441-8088-8EEF523B42A5}" srcOrd="2" destOrd="0" parTransId="{536CC518-88D2-8544-8074-0A93E922B4C3}" sibTransId="{EBD1F23F-B804-7846-9941-171F467F80F6}"/>
    <dgm:cxn modelId="{B9630423-58FA-154B-AFE2-FCA75572E82A}" srcId="{21B0C252-C53C-4B40-B00F-FA4FA0D21D9F}" destId="{E0338E59-8B22-E843-973E-8CDE337FE1A1}" srcOrd="1" destOrd="0" parTransId="{2791F245-382C-6442-B92D-C0E242F0B698}" sibTransId="{C1521A7F-0050-6B48-962D-A33B4A4F5E12}"/>
    <dgm:cxn modelId="{A950BC6B-ACA7-FA45-A92D-B8F177F7750B}" type="presOf" srcId="{E0338E59-8B22-E843-973E-8CDE337FE1A1}" destId="{2D0ED9CD-BFA4-5745-A543-FC5348DE81BB}" srcOrd="0" destOrd="0" presId="urn:microsoft.com/office/officeart/2005/8/layout/hProcess11"/>
    <dgm:cxn modelId="{15BF2E1E-6855-7C4C-AF0C-667E94EFB7B2}" type="presParOf" srcId="{844F2B4E-57C5-C142-AC90-806D9E05ECE0}" destId="{43E6099D-B963-5B4B-ACAB-64FB420F61F0}" srcOrd="0" destOrd="0" presId="urn:microsoft.com/office/officeart/2005/8/layout/hProcess11"/>
    <dgm:cxn modelId="{D985A6A0-6CA7-2243-92B3-02757F282FD8}" type="presParOf" srcId="{844F2B4E-57C5-C142-AC90-806D9E05ECE0}" destId="{1A6D737C-6510-3943-87F0-08A44BF5E52E}" srcOrd="1" destOrd="0" presId="urn:microsoft.com/office/officeart/2005/8/layout/hProcess11"/>
    <dgm:cxn modelId="{25E1B35D-CACF-F443-913A-6B98D9420F63}" type="presParOf" srcId="{1A6D737C-6510-3943-87F0-08A44BF5E52E}" destId="{99055B48-A2DC-D948-A7C6-E9AF00C25491}" srcOrd="0" destOrd="0" presId="urn:microsoft.com/office/officeart/2005/8/layout/hProcess11"/>
    <dgm:cxn modelId="{9B731874-0F86-EB4A-89BB-AA1979AE4A20}" type="presParOf" srcId="{99055B48-A2DC-D948-A7C6-E9AF00C25491}" destId="{9021D5C8-ABB8-2D4D-AD05-A506B1D97B02}" srcOrd="0" destOrd="0" presId="urn:microsoft.com/office/officeart/2005/8/layout/hProcess11"/>
    <dgm:cxn modelId="{9C37BE19-620A-FE4B-97FB-4F4A89529A96}" type="presParOf" srcId="{99055B48-A2DC-D948-A7C6-E9AF00C25491}" destId="{CE8A4E14-98AC-454D-91A4-286C97F9DE34}" srcOrd="1" destOrd="0" presId="urn:microsoft.com/office/officeart/2005/8/layout/hProcess11"/>
    <dgm:cxn modelId="{6D78BF6E-7C67-8B4D-98C6-7AFA33679953}" type="presParOf" srcId="{99055B48-A2DC-D948-A7C6-E9AF00C25491}" destId="{E71CE3F6-2C83-9A4C-BFC9-2ADA1FC3F35D}" srcOrd="2" destOrd="0" presId="urn:microsoft.com/office/officeart/2005/8/layout/hProcess11"/>
    <dgm:cxn modelId="{B7F734FE-E215-C245-8947-1575C2FC5ABA}" type="presParOf" srcId="{1A6D737C-6510-3943-87F0-08A44BF5E52E}" destId="{7A501CA1-5E2F-B744-A8CE-5B3F7BD0E65D}" srcOrd="1" destOrd="0" presId="urn:microsoft.com/office/officeart/2005/8/layout/hProcess11"/>
    <dgm:cxn modelId="{A6B9DC1C-1869-0444-8D80-33ED1A370D6E}" type="presParOf" srcId="{1A6D737C-6510-3943-87F0-08A44BF5E52E}" destId="{6AB65EE2-7AB6-E248-9679-C0ACB163CA28}" srcOrd="2" destOrd="0" presId="urn:microsoft.com/office/officeart/2005/8/layout/hProcess11"/>
    <dgm:cxn modelId="{1BF23B35-5C08-9041-B1E7-DCD5793A2376}" type="presParOf" srcId="{6AB65EE2-7AB6-E248-9679-C0ACB163CA28}" destId="{2D0ED9CD-BFA4-5745-A543-FC5348DE81BB}" srcOrd="0" destOrd="0" presId="urn:microsoft.com/office/officeart/2005/8/layout/hProcess11"/>
    <dgm:cxn modelId="{1D888F36-073D-B34F-A6CD-E34F20059E2E}" type="presParOf" srcId="{6AB65EE2-7AB6-E248-9679-C0ACB163CA28}" destId="{706A12CC-7B31-F940-9899-DD38E6CCBADD}" srcOrd="1" destOrd="0" presId="urn:microsoft.com/office/officeart/2005/8/layout/hProcess11"/>
    <dgm:cxn modelId="{BC288553-D587-2F4B-8101-94EDF785B2AA}" type="presParOf" srcId="{6AB65EE2-7AB6-E248-9679-C0ACB163CA28}" destId="{F8FE1D16-5D67-B042-AFC3-923DDDAE9335}" srcOrd="2" destOrd="0" presId="urn:microsoft.com/office/officeart/2005/8/layout/hProcess11"/>
    <dgm:cxn modelId="{46898E3B-FFCF-B449-9367-BA6ABDD9EC53}" type="presParOf" srcId="{1A6D737C-6510-3943-87F0-08A44BF5E52E}" destId="{67878358-013C-9E40-8792-3D467F04844F}" srcOrd="3" destOrd="0" presId="urn:microsoft.com/office/officeart/2005/8/layout/hProcess11"/>
    <dgm:cxn modelId="{A5B6E850-7302-8244-A590-FD0063834DC1}" type="presParOf" srcId="{1A6D737C-6510-3943-87F0-08A44BF5E52E}" destId="{917A5A95-8084-E94A-A1A3-835446F362AB}" srcOrd="4" destOrd="0" presId="urn:microsoft.com/office/officeart/2005/8/layout/hProcess11"/>
    <dgm:cxn modelId="{4B89AA7C-C4A5-6B44-83FE-A4F3FC566B14}" type="presParOf" srcId="{917A5A95-8084-E94A-A1A3-835446F362AB}" destId="{95B18E24-3C34-2E40-AFB7-0E445CCA6F7F}" srcOrd="0" destOrd="0" presId="urn:microsoft.com/office/officeart/2005/8/layout/hProcess11"/>
    <dgm:cxn modelId="{B32BB8BD-FB28-7E4F-BFD3-1E3F6FC09EFC}" type="presParOf" srcId="{917A5A95-8084-E94A-A1A3-835446F362AB}" destId="{742223DA-3402-2F4D-8FBD-456847E27CF9}" srcOrd="1" destOrd="0" presId="urn:microsoft.com/office/officeart/2005/8/layout/hProcess11"/>
    <dgm:cxn modelId="{46AD6407-7499-C148-A37C-2BDAD317E9B8}" type="presParOf" srcId="{917A5A95-8084-E94A-A1A3-835446F362AB}" destId="{28A55326-46D4-374F-AE74-B60972829040}"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71C8E22-F157-3B4D-9B31-4E813233A8EE}"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DEABE078-F088-3248-B105-D85C81F2B378}">
      <dgm:prSet custT="1"/>
      <dgm:spPr/>
      <dgm:t>
        <a:bodyPr/>
        <a:lstStyle/>
        <a:p>
          <a:pPr rtl="0"/>
          <a:r>
            <a:rPr lang="en-US" sz="1400" b="1" dirty="0" smtClean="0">
              <a:solidFill>
                <a:schemeClr val="bg2">
                  <a:lumMod val="50000"/>
                </a:schemeClr>
              </a:solidFill>
            </a:rPr>
            <a:t>An example of explicit congestion signaling is the ECN capability provided in IP and TCP and defined in RFC 3168</a:t>
          </a:r>
          <a:endParaRPr lang="en-US" sz="1400" b="1" dirty="0">
            <a:solidFill>
              <a:schemeClr val="bg2">
                <a:lumMod val="50000"/>
              </a:schemeClr>
            </a:solidFill>
          </a:endParaRPr>
        </a:p>
      </dgm:t>
    </dgm:pt>
    <dgm:pt modelId="{AC965F3D-4D7E-6D46-853C-543EBDC9176E}" type="parTrans" cxnId="{61982734-09BC-0342-8AC2-CED4F83BD257}">
      <dgm:prSet/>
      <dgm:spPr/>
      <dgm:t>
        <a:bodyPr/>
        <a:lstStyle/>
        <a:p>
          <a:endParaRPr lang="en-US" sz="2000"/>
        </a:p>
      </dgm:t>
    </dgm:pt>
    <dgm:pt modelId="{D1AD2CBA-AFA7-774C-9F59-BED83C9B352C}" type="sibTrans" cxnId="{61982734-09BC-0342-8AC2-CED4F83BD257}">
      <dgm:prSet custT="1"/>
      <dgm:spPr>
        <a:solidFill>
          <a:schemeClr val="tx2"/>
        </a:solidFill>
        <a:ln w="19050">
          <a:solidFill>
            <a:schemeClr val="bg2">
              <a:lumMod val="50000"/>
            </a:schemeClr>
          </a:solidFill>
        </a:ln>
      </dgm:spPr>
      <dgm:t>
        <a:bodyPr/>
        <a:lstStyle/>
        <a:p>
          <a:endParaRPr lang="en-US" sz="4000"/>
        </a:p>
      </dgm:t>
    </dgm:pt>
    <dgm:pt modelId="{3CF1BA6F-4909-B149-B819-F67B6A3A06FC}">
      <dgm:prSet custT="1"/>
      <dgm:spPr/>
      <dgm:t>
        <a:bodyPr/>
        <a:lstStyle/>
        <a:p>
          <a:pPr rtl="0"/>
          <a:r>
            <a:rPr lang="en-US" sz="1400" b="1" dirty="0" smtClean="0">
              <a:solidFill>
                <a:schemeClr val="bg2">
                  <a:lumMod val="50000"/>
                </a:schemeClr>
              </a:solidFill>
            </a:rPr>
            <a:t>IP header includes the 2-bit ECN field, which enables routers to indicate to end nodes packets that are experiencing congestion, without the necessity of immediately dropping such packets</a:t>
          </a:r>
          <a:endParaRPr lang="en-US" sz="1400" b="1" dirty="0">
            <a:solidFill>
              <a:schemeClr val="bg2">
                <a:lumMod val="50000"/>
              </a:schemeClr>
            </a:solidFill>
          </a:endParaRPr>
        </a:p>
      </dgm:t>
    </dgm:pt>
    <dgm:pt modelId="{219D204C-ABD5-8D41-92C2-F7F9724E24A8}" type="parTrans" cxnId="{FEBCAD98-0764-9543-8179-A2E9061F5BED}">
      <dgm:prSet/>
      <dgm:spPr/>
      <dgm:t>
        <a:bodyPr/>
        <a:lstStyle/>
        <a:p>
          <a:endParaRPr lang="en-US" sz="2000"/>
        </a:p>
      </dgm:t>
    </dgm:pt>
    <dgm:pt modelId="{014488AF-56CC-E846-BFD8-B5A523236CA7}" type="sibTrans" cxnId="{FEBCAD98-0764-9543-8179-A2E9061F5BED}">
      <dgm:prSet custT="1"/>
      <dgm:spPr>
        <a:solidFill>
          <a:schemeClr val="tx2"/>
        </a:solidFill>
        <a:ln w="15875">
          <a:solidFill>
            <a:schemeClr val="bg2">
              <a:lumMod val="50000"/>
            </a:schemeClr>
          </a:solidFill>
        </a:ln>
      </dgm:spPr>
      <dgm:t>
        <a:bodyPr/>
        <a:lstStyle/>
        <a:p>
          <a:endParaRPr lang="en-US" sz="4000"/>
        </a:p>
      </dgm:t>
    </dgm:pt>
    <dgm:pt modelId="{9FBF8B88-2B55-8C40-A1DC-41AE17C02674}">
      <dgm:prSet custT="1"/>
      <dgm:spPr/>
      <dgm:t>
        <a:bodyPr/>
        <a:lstStyle/>
        <a:p>
          <a:pPr rtl="0"/>
          <a:r>
            <a:rPr lang="en-US" sz="1050" b="1" dirty="0" smtClean="0">
              <a:solidFill>
                <a:schemeClr val="bg2">
                  <a:lumMod val="50000"/>
                </a:schemeClr>
              </a:solidFill>
            </a:rPr>
            <a:t>A value of 00 indicates a packet that is not using ECN</a:t>
          </a:r>
          <a:endParaRPr lang="en-US" sz="1050" b="1" dirty="0">
            <a:solidFill>
              <a:schemeClr val="bg2">
                <a:lumMod val="50000"/>
              </a:schemeClr>
            </a:solidFill>
          </a:endParaRPr>
        </a:p>
      </dgm:t>
    </dgm:pt>
    <dgm:pt modelId="{8F2908F0-C22A-C347-97F9-B11CD53E039E}" type="parTrans" cxnId="{BB79372B-A6CC-B54B-9E2E-44C7D38CA708}">
      <dgm:prSet/>
      <dgm:spPr/>
      <dgm:t>
        <a:bodyPr/>
        <a:lstStyle/>
        <a:p>
          <a:endParaRPr lang="en-US" sz="2000"/>
        </a:p>
      </dgm:t>
    </dgm:pt>
    <dgm:pt modelId="{B0E51DBB-A2D1-B447-B8B7-9417648B8470}" type="sibTrans" cxnId="{BB79372B-A6CC-B54B-9E2E-44C7D38CA708}">
      <dgm:prSet/>
      <dgm:spPr/>
      <dgm:t>
        <a:bodyPr/>
        <a:lstStyle/>
        <a:p>
          <a:endParaRPr lang="en-US" sz="2000"/>
        </a:p>
      </dgm:t>
    </dgm:pt>
    <dgm:pt modelId="{BF725331-89FD-354B-866B-A4B2D02F6F62}">
      <dgm:prSet custT="1"/>
      <dgm:spPr/>
      <dgm:t>
        <a:bodyPr/>
        <a:lstStyle/>
        <a:p>
          <a:pPr rtl="0"/>
          <a:r>
            <a:rPr lang="en-US" sz="1050" b="1" dirty="0" smtClean="0">
              <a:solidFill>
                <a:schemeClr val="bg2">
                  <a:lumMod val="50000"/>
                </a:schemeClr>
              </a:solidFill>
            </a:rPr>
            <a:t>As value of 01 or 10 is set by the data sender to indicate that the end-points of the transport protocol are ECN-capable</a:t>
          </a:r>
          <a:endParaRPr lang="en-US" sz="1050" b="1" dirty="0">
            <a:solidFill>
              <a:schemeClr val="bg2">
                <a:lumMod val="50000"/>
              </a:schemeClr>
            </a:solidFill>
          </a:endParaRPr>
        </a:p>
      </dgm:t>
    </dgm:pt>
    <dgm:pt modelId="{11D88756-CADB-B547-9F29-0AC40459D9EC}" type="parTrans" cxnId="{51D4FC8B-F818-3049-BE84-9A3AC8644CFD}">
      <dgm:prSet/>
      <dgm:spPr/>
      <dgm:t>
        <a:bodyPr/>
        <a:lstStyle/>
        <a:p>
          <a:endParaRPr lang="en-US" sz="2000"/>
        </a:p>
      </dgm:t>
    </dgm:pt>
    <dgm:pt modelId="{2C5A6106-8073-DB4E-9175-7EE0E404093F}" type="sibTrans" cxnId="{51D4FC8B-F818-3049-BE84-9A3AC8644CFD}">
      <dgm:prSet/>
      <dgm:spPr/>
      <dgm:t>
        <a:bodyPr/>
        <a:lstStyle/>
        <a:p>
          <a:endParaRPr lang="en-US" sz="2000"/>
        </a:p>
      </dgm:t>
    </dgm:pt>
    <dgm:pt modelId="{26908D1F-21B1-0B4B-90C2-708DDF524CC0}">
      <dgm:prSet custT="1"/>
      <dgm:spPr/>
      <dgm:t>
        <a:bodyPr/>
        <a:lstStyle/>
        <a:p>
          <a:pPr rtl="0"/>
          <a:r>
            <a:rPr lang="en-US" sz="1050" b="1" dirty="0" smtClean="0">
              <a:solidFill>
                <a:schemeClr val="bg2">
                  <a:lumMod val="50000"/>
                </a:schemeClr>
              </a:solidFill>
            </a:rPr>
            <a:t>A value of 11 is set by a router to indicate congestion has been encountered</a:t>
          </a:r>
          <a:endParaRPr lang="en-US" sz="1050" b="1" dirty="0">
            <a:solidFill>
              <a:schemeClr val="bg2">
                <a:lumMod val="50000"/>
              </a:schemeClr>
            </a:solidFill>
          </a:endParaRPr>
        </a:p>
      </dgm:t>
    </dgm:pt>
    <dgm:pt modelId="{1DCB81A6-F0B2-894F-9776-7F8D634C7BB1}" type="parTrans" cxnId="{369298D9-07E5-EE47-B654-E2A956528273}">
      <dgm:prSet/>
      <dgm:spPr/>
      <dgm:t>
        <a:bodyPr/>
        <a:lstStyle/>
        <a:p>
          <a:endParaRPr lang="en-US" sz="2000"/>
        </a:p>
      </dgm:t>
    </dgm:pt>
    <dgm:pt modelId="{BADBF25F-0A39-CB46-9792-9DB2EC493496}" type="sibTrans" cxnId="{369298D9-07E5-EE47-B654-E2A956528273}">
      <dgm:prSet/>
      <dgm:spPr/>
      <dgm:t>
        <a:bodyPr/>
        <a:lstStyle/>
        <a:p>
          <a:endParaRPr lang="en-US" sz="2000"/>
        </a:p>
      </dgm:t>
    </dgm:pt>
    <dgm:pt modelId="{EA972D73-7A46-FB4D-A3B5-9CA7C9D8E58D}">
      <dgm:prSet custT="1"/>
      <dgm:spPr/>
      <dgm:t>
        <a:bodyPr/>
        <a:lstStyle/>
        <a:p>
          <a:pPr rtl="0"/>
          <a:r>
            <a:rPr lang="en-US" sz="1400" b="1" dirty="0" smtClean="0">
              <a:solidFill>
                <a:schemeClr val="bg2">
                  <a:lumMod val="50000"/>
                </a:schemeClr>
              </a:solidFill>
            </a:rPr>
            <a:t>TCP header includes two one-bit flags:</a:t>
          </a:r>
          <a:endParaRPr lang="en-US" sz="1400" b="1" dirty="0">
            <a:solidFill>
              <a:schemeClr val="bg2">
                <a:lumMod val="50000"/>
              </a:schemeClr>
            </a:solidFill>
          </a:endParaRPr>
        </a:p>
      </dgm:t>
    </dgm:pt>
    <dgm:pt modelId="{B2AB3F23-ECB0-D94E-AF71-A6EC4A77171E}" type="parTrans" cxnId="{4AB5E948-BD0B-3C4B-947A-441850A0993C}">
      <dgm:prSet/>
      <dgm:spPr/>
      <dgm:t>
        <a:bodyPr/>
        <a:lstStyle/>
        <a:p>
          <a:endParaRPr lang="en-US" sz="2000"/>
        </a:p>
      </dgm:t>
    </dgm:pt>
    <dgm:pt modelId="{53677F76-EFC5-AE4C-B46F-D730A5689254}" type="sibTrans" cxnId="{4AB5E948-BD0B-3C4B-947A-441850A0993C}">
      <dgm:prSet/>
      <dgm:spPr/>
      <dgm:t>
        <a:bodyPr/>
        <a:lstStyle/>
        <a:p>
          <a:endParaRPr lang="en-US" sz="2000"/>
        </a:p>
      </dgm:t>
    </dgm:pt>
    <dgm:pt modelId="{19945116-625F-C447-8EF0-31641967E668}">
      <dgm:prSet custT="1"/>
      <dgm:spPr/>
      <dgm:t>
        <a:bodyPr/>
        <a:lstStyle/>
        <a:p>
          <a:pPr rtl="0"/>
          <a:r>
            <a:rPr lang="en-US" sz="1050" b="1" dirty="0" smtClean="0">
              <a:solidFill>
                <a:schemeClr val="bg2">
                  <a:lumMod val="50000"/>
                </a:schemeClr>
              </a:solidFill>
            </a:rPr>
            <a:t>ECN-Echo flag</a:t>
          </a:r>
          <a:endParaRPr lang="en-US" sz="1050" b="1" dirty="0">
            <a:solidFill>
              <a:schemeClr val="bg2">
                <a:lumMod val="50000"/>
              </a:schemeClr>
            </a:solidFill>
          </a:endParaRPr>
        </a:p>
      </dgm:t>
    </dgm:pt>
    <dgm:pt modelId="{3AE0CD3B-DB0E-CB45-A6A6-A8AE7B0E842F}" type="parTrans" cxnId="{CC0EC175-25F2-F84E-8A83-D6B0D8226D37}">
      <dgm:prSet/>
      <dgm:spPr/>
      <dgm:t>
        <a:bodyPr/>
        <a:lstStyle/>
        <a:p>
          <a:endParaRPr lang="en-US" sz="2000"/>
        </a:p>
      </dgm:t>
    </dgm:pt>
    <dgm:pt modelId="{042FF85F-E7EC-F140-936D-CF737E523E47}" type="sibTrans" cxnId="{CC0EC175-25F2-F84E-8A83-D6B0D8226D37}">
      <dgm:prSet/>
      <dgm:spPr/>
      <dgm:t>
        <a:bodyPr/>
        <a:lstStyle/>
        <a:p>
          <a:endParaRPr lang="en-US" sz="2000"/>
        </a:p>
      </dgm:t>
    </dgm:pt>
    <dgm:pt modelId="{D1AFBBA1-28CD-D344-83A4-9988ED9F0387}">
      <dgm:prSet custT="1"/>
      <dgm:spPr/>
      <dgm:t>
        <a:bodyPr/>
        <a:lstStyle/>
        <a:p>
          <a:pPr rtl="0"/>
          <a:r>
            <a:rPr lang="en-US" sz="1050" b="1" dirty="0" smtClean="0">
              <a:solidFill>
                <a:schemeClr val="bg2">
                  <a:lumMod val="50000"/>
                </a:schemeClr>
              </a:solidFill>
            </a:rPr>
            <a:t>CWR (congestion window reduced) flag</a:t>
          </a:r>
          <a:endParaRPr lang="en-US" sz="1050" b="1" dirty="0">
            <a:solidFill>
              <a:schemeClr val="bg2">
                <a:lumMod val="50000"/>
              </a:schemeClr>
            </a:solidFill>
          </a:endParaRPr>
        </a:p>
      </dgm:t>
    </dgm:pt>
    <dgm:pt modelId="{B0B0B870-286D-1A45-A6F9-5EAD1E57224D}" type="parTrans" cxnId="{2A9C2111-2A63-EF4D-804B-DA2F13408646}">
      <dgm:prSet/>
      <dgm:spPr/>
      <dgm:t>
        <a:bodyPr/>
        <a:lstStyle/>
        <a:p>
          <a:endParaRPr lang="en-US" sz="2000"/>
        </a:p>
      </dgm:t>
    </dgm:pt>
    <dgm:pt modelId="{76F7BED5-0777-AE42-BBE7-66D2F40D1C3F}" type="sibTrans" cxnId="{2A9C2111-2A63-EF4D-804B-DA2F13408646}">
      <dgm:prSet/>
      <dgm:spPr/>
      <dgm:t>
        <a:bodyPr/>
        <a:lstStyle/>
        <a:p>
          <a:endParaRPr lang="en-US" sz="2000"/>
        </a:p>
      </dgm:t>
    </dgm:pt>
    <dgm:pt modelId="{761DE055-2240-B648-9D7A-92D5B2C5886B}" type="pres">
      <dgm:prSet presAssocID="{471C8E22-F157-3B4D-9B31-4E813233A8EE}" presName="outerComposite" presStyleCnt="0">
        <dgm:presLayoutVars>
          <dgm:chMax val="5"/>
          <dgm:dir/>
          <dgm:resizeHandles val="exact"/>
        </dgm:presLayoutVars>
      </dgm:prSet>
      <dgm:spPr/>
      <dgm:t>
        <a:bodyPr/>
        <a:lstStyle/>
        <a:p>
          <a:endParaRPr lang="en-US"/>
        </a:p>
      </dgm:t>
    </dgm:pt>
    <dgm:pt modelId="{826DDBB1-3B02-4A46-ACA2-7A5EF7B3B051}" type="pres">
      <dgm:prSet presAssocID="{471C8E22-F157-3B4D-9B31-4E813233A8EE}" presName="dummyMaxCanvas" presStyleCnt="0">
        <dgm:presLayoutVars/>
      </dgm:prSet>
      <dgm:spPr/>
    </dgm:pt>
    <dgm:pt modelId="{FA9954ED-FB80-EB4A-834F-3FFF3C75A787}" type="pres">
      <dgm:prSet presAssocID="{471C8E22-F157-3B4D-9B31-4E813233A8EE}" presName="ThreeNodes_1" presStyleLbl="node1" presStyleIdx="0" presStyleCnt="3">
        <dgm:presLayoutVars>
          <dgm:bulletEnabled val="1"/>
        </dgm:presLayoutVars>
      </dgm:prSet>
      <dgm:spPr/>
      <dgm:t>
        <a:bodyPr/>
        <a:lstStyle/>
        <a:p>
          <a:endParaRPr lang="en-US"/>
        </a:p>
      </dgm:t>
    </dgm:pt>
    <dgm:pt modelId="{5A3E09AB-6FBC-B648-90B4-6DB4C8E3F29D}" type="pres">
      <dgm:prSet presAssocID="{471C8E22-F157-3B4D-9B31-4E813233A8EE}" presName="ThreeNodes_2" presStyleLbl="node1" presStyleIdx="1" presStyleCnt="3">
        <dgm:presLayoutVars>
          <dgm:bulletEnabled val="1"/>
        </dgm:presLayoutVars>
      </dgm:prSet>
      <dgm:spPr/>
      <dgm:t>
        <a:bodyPr/>
        <a:lstStyle/>
        <a:p>
          <a:endParaRPr lang="en-US"/>
        </a:p>
      </dgm:t>
    </dgm:pt>
    <dgm:pt modelId="{DC0147AC-EF6A-A145-B8B5-10B843819FB3}" type="pres">
      <dgm:prSet presAssocID="{471C8E22-F157-3B4D-9B31-4E813233A8EE}" presName="ThreeNodes_3" presStyleLbl="node1" presStyleIdx="2" presStyleCnt="3">
        <dgm:presLayoutVars>
          <dgm:bulletEnabled val="1"/>
        </dgm:presLayoutVars>
      </dgm:prSet>
      <dgm:spPr/>
      <dgm:t>
        <a:bodyPr/>
        <a:lstStyle/>
        <a:p>
          <a:endParaRPr lang="en-US"/>
        </a:p>
      </dgm:t>
    </dgm:pt>
    <dgm:pt modelId="{691E143E-1BDF-8141-B27A-7442C6637BAC}" type="pres">
      <dgm:prSet presAssocID="{471C8E22-F157-3B4D-9B31-4E813233A8EE}" presName="ThreeConn_1-2" presStyleLbl="fgAccFollowNode1" presStyleIdx="0" presStyleCnt="2">
        <dgm:presLayoutVars>
          <dgm:bulletEnabled val="1"/>
        </dgm:presLayoutVars>
      </dgm:prSet>
      <dgm:spPr/>
      <dgm:t>
        <a:bodyPr/>
        <a:lstStyle/>
        <a:p>
          <a:endParaRPr lang="en-US"/>
        </a:p>
      </dgm:t>
    </dgm:pt>
    <dgm:pt modelId="{A00F6C4B-BC1C-4341-B1FE-F26B155F73ED}" type="pres">
      <dgm:prSet presAssocID="{471C8E22-F157-3B4D-9B31-4E813233A8EE}" presName="ThreeConn_2-3" presStyleLbl="fgAccFollowNode1" presStyleIdx="1" presStyleCnt="2">
        <dgm:presLayoutVars>
          <dgm:bulletEnabled val="1"/>
        </dgm:presLayoutVars>
      </dgm:prSet>
      <dgm:spPr/>
      <dgm:t>
        <a:bodyPr/>
        <a:lstStyle/>
        <a:p>
          <a:endParaRPr lang="en-US"/>
        </a:p>
      </dgm:t>
    </dgm:pt>
    <dgm:pt modelId="{75C10446-DD28-BF48-BA99-0A8EC55D100B}" type="pres">
      <dgm:prSet presAssocID="{471C8E22-F157-3B4D-9B31-4E813233A8EE}" presName="ThreeNodes_1_text" presStyleLbl="node1" presStyleIdx="2" presStyleCnt="3">
        <dgm:presLayoutVars>
          <dgm:bulletEnabled val="1"/>
        </dgm:presLayoutVars>
      </dgm:prSet>
      <dgm:spPr/>
      <dgm:t>
        <a:bodyPr/>
        <a:lstStyle/>
        <a:p>
          <a:endParaRPr lang="en-US"/>
        </a:p>
      </dgm:t>
    </dgm:pt>
    <dgm:pt modelId="{CC665D53-4168-914D-B63E-61252E43DB3C}" type="pres">
      <dgm:prSet presAssocID="{471C8E22-F157-3B4D-9B31-4E813233A8EE}" presName="ThreeNodes_2_text" presStyleLbl="node1" presStyleIdx="2" presStyleCnt="3">
        <dgm:presLayoutVars>
          <dgm:bulletEnabled val="1"/>
        </dgm:presLayoutVars>
      </dgm:prSet>
      <dgm:spPr/>
      <dgm:t>
        <a:bodyPr/>
        <a:lstStyle/>
        <a:p>
          <a:endParaRPr lang="en-US"/>
        </a:p>
      </dgm:t>
    </dgm:pt>
    <dgm:pt modelId="{C2D3F979-6959-B040-8D08-5DBBF65047B4}" type="pres">
      <dgm:prSet presAssocID="{471C8E22-F157-3B4D-9B31-4E813233A8EE}" presName="ThreeNodes_3_text" presStyleLbl="node1" presStyleIdx="2" presStyleCnt="3">
        <dgm:presLayoutVars>
          <dgm:bulletEnabled val="1"/>
        </dgm:presLayoutVars>
      </dgm:prSet>
      <dgm:spPr/>
      <dgm:t>
        <a:bodyPr/>
        <a:lstStyle/>
        <a:p>
          <a:endParaRPr lang="en-US"/>
        </a:p>
      </dgm:t>
    </dgm:pt>
  </dgm:ptLst>
  <dgm:cxnLst>
    <dgm:cxn modelId="{F33D06A6-6290-5448-B4ED-2EBF5728F6A1}" type="presOf" srcId="{19945116-625F-C447-8EF0-31641967E668}" destId="{C2D3F979-6959-B040-8D08-5DBBF65047B4}" srcOrd="1" destOrd="1" presId="urn:microsoft.com/office/officeart/2005/8/layout/vProcess5"/>
    <dgm:cxn modelId="{CC0EC175-25F2-F84E-8A83-D6B0D8226D37}" srcId="{EA972D73-7A46-FB4D-A3B5-9CA7C9D8E58D}" destId="{19945116-625F-C447-8EF0-31641967E668}" srcOrd="0" destOrd="0" parTransId="{3AE0CD3B-DB0E-CB45-A6A6-A8AE7B0E842F}" sibTransId="{042FF85F-E7EC-F140-936D-CF737E523E47}"/>
    <dgm:cxn modelId="{51D4FC8B-F818-3049-BE84-9A3AC8644CFD}" srcId="{3CF1BA6F-4909-B149-B819-F67B6A3A06FC}" destId="{BF725331-89FD-354B-866B-A4B2D02F6F62}" srcOrd="1" destOrd="0" parTransId="{11D88756-CADB-B547-9F29-0AC40459D9EC}" sibTransId="{2C5A6106-8073-DB4E-9175-7EE0E404093F}"/>
    <dgm:cxn modelId="{F455FBE8-5F68-1641-9575-B7CFE079117B}" type="presOf" srcId="{471C8E22-F157-3B4D-9B31-4E813233A8EE}" destId="{761DE055-2240-B648-9D7A-92D5B2C5886B}" srcOrd="0" destOrd="0" presId="urn:microsoft.com/office/officeart/2005/8/layout/vProcess5"/>
    <dgm:cxn modelId="{896381C7-5D2F-F841-B09B-E32C276BD67B}" type="presOf" srcId="{EA972D73-7A46-FB4D-A3B5-9CA7C9D8E58D}" destId="{C2D3F979-6959-B040-8D08-5DBBF65047B4}" srcOrd="1" destOrd="0" presId="urn:microsoft.com/office/officeart/2005/8/layout/vProcess5"/>
    <dgm:cxn modelId="{CF675E9F-D038-1C48-8D7B-B4F582FC754B}" type="presOf" srcId="{3CF1BA6F-4909-B149-B819-F67B6A3A06FC}" destId="{5A3E09AB-6FBC-B648-90B4-6DB4C8E3F29D}" srcOrd="0" destOrd="0" presId="urn:microsoft.com/office/officeart/2005/8/layout/vProcess5"/>
    <dgm:cxn modelId="{D5BFA0F6-F111-B345-AC52-3D13F1B423C6}" type="presOf" srcId="{26908D1F-21B1-0B4B-90C2-708DDF524CC0}" destId="{5A3E09AB-6FBC-B648-90B4-6DB4C8E3F29D}" srcOrd="0" destOrd="3" presId="urn:microsoft.com/office/officeart/2005/8/layout/vProcess5"/>
    <dgm:cxn modelId="{BFB035D9-D88E-1E4B-A9B4-E2D581ACB5DC}" type="presOf" srcId="{014488AF-56CC-E846-BFD8-B5A523236CA7}" destId="{A00F6C4B-BC1C-4341-B1FE-F26B155F73ED}" srcOrd="0" destOrd="0" presId="urn:microsoft.com/office/officeart/2005/8/layout/vProcess5"/>
    <dgm:cxn modelId="{61982734-09BC-0342-8AC2-CED4F83BD257}" srcId="{471C8E22-F157-3B4D-9B31-4E813233A8EE}" destId="{DEABE078-F088-3248-B105-D85C81F2B378}" srcOrd="0" destOrd="0" parTransId="{AC965F3D-4D7E-6D46-853C-543EBDC9176E}" sibTransId="{D1AD2CBA-AFA7-774C-9F59-BED83C9B352C}"/>
    <dgm:cxn modelId="{369298D9-07E5-EE47-B654-E2A956528273}" srcId="{3CF1BA6F-4909-B149-B819-F67B6A3A06FC}" destId="{26908D1F-21B1-0B4B-90C2-708DDF524CC0}" srcOrd="2" destOrd="0" parTransId="{1DCB81A6-F0B2-894F-9776-7F8D634C7BB1}" sibTransId="{BADBF25F-0A39-CB46-9792-9DB2EC493496}"/>
    <dgm:cxn modelId="{2A9C2111-2A63-EF4D-804B-DA2F13408646}" srcId="{EA972D73-7A46-FB4D-A3B5-9CA7C9D8E58D}" destId="{D1AFBBA1-28CD-D344-83A4-9988ED9F0387}" srcOrd="1" destOrd="0" parTransId="{B0B0B870-286D-1A45-A6F9-5EAD1E57224D}" sibTransId="{76F7BED5-0777-AE42-BBE7-66D2F40D1C3F}"/>
    <dgm:cxn modelId="{055110CA-5808-C848-9EF7-EACDACA32A3B}" type="presOf" srcId="{BF725331-89FD-354B-866B-A4B2D02F6F62}" destId="{5A3E09AB-6FBC-B648-90B4-6DB4C8E3F29D}" srcOrd="0" destOrd="2" presId="urn:microsoft.com/office/officeart/2005/8/layout/vProcess5"/>
    <dgm:cxn modelId="{D585760F-917B-9547-B183-9EBF401105AF}" type="presOf" srcId="{BF725331-89FD-354B-866B-A4B2D02F6F62}" destId="{CC665D53-4168-914D-B63E-61252E43DB3C}" srcOrd="1" destOrd="2" presId="urn:microsoft.com/office/officeart/2005/8/layout/vProcess5"/>
    <dgm:cxn modelId="{79097B02-BC68-4E40-926F-EED22C667288}" type="presOf" srcId="{9FBF8B88-2B55-8C40-A1DC-41AE17C02674}" destId="{5A3E09AB-6FBC-B648-90B4-6DB4C8E3F29D}" srcOrd="0" destOrd="1" presId="urn:microsoft.com/office/officeart/2005/8/layout/vProcess5"/>
    <dgm:cxn modelId="{D948AD3B-79E6-784F-8758-6A2152E90EE6}" type="presOf" srcId="{D1AD2CBA-AFA7-774C-9F59-BED83C9B352C}" destId="{691E143E-1BDF-8141-B27A-7442C6637BAC}" srcOrd="0" destOrd="0" presId="urn:microsoft.com/office/officeart/2005/8/layout/vProcess5"/>
    <dgm:cxn modelId="{B5E7A597-DD34-2C46-9110-5B31DB8D761E}" type="presOf" srcId="{3CF1BA6F-4909-B149-B819-F67B6A3A06FC}" destId="{CC665D53-4168-914D-B63E-61252E43DB3C}" srcOrd="1" destOrd="0" presId="urn:microsoft.com/office/officeart/2005/8/layout/vProcess5"/>
    <dgm:cxn modelId="{90A7BE77-0F7C-7942-B404-7558517F3501}" type="presOf" srcId="{DEABE078-F088-3248-B105-D85C81F2B378}" destId="{FA9954ED-FB80-EB4A-834F-3FFF3C75A787}" srcOrd="0" destOrd="0" presId="urn:microsoft.com/office/officeart/2005/8/layout/vProcess5"/>
    <dgm:cxn modelId="{D762CF60-DB8F-CF4A-A1FD-C3818648617A}" type="presOf" srcId="{26908D1F-21B1-0B4B-90C2-708DDF524CC0}" destId="{CC665D53-4168-914D-B63E-61252E43DB3C}" srcOrd="1" destOrd="3" presId="urn:microsoft.com/office/officeart/2005/8/layout/vProcess5"/>
    <dgm:cxn modelId="{FEBCAD98-0764-9543-8179-A2E9061F5BED}" srcId="{471C8E22-F157-3B4D-9B31-4E813233A8EE}" destId="{3CF1BA6F-4909-B149-B819-F67B6A3A06FC}" srcOrd="1" destOrd="0" parTransId="{219D204C-ABD5-8D41-92C2-F7F9724E24A8}" sibTransId="{014488AF-56CC-E846-BFD8-B5A523236CA7}"/>
    <dgm:cxn modelId="{210CDEDD-F9F7-CB4B-B706-60DC3EDDC2B5}" type="presOf" srcId="{EA972D73-7A46-FB4D-A3B5-9CA7C9D8E58D}" destId="{DC0147AC-EF6A-A145-B8B5-10B843819FB3}" srcOrd="0" destOrd="0" presId="urn:microsoft.com/office/officeart/2005/8/layout/vProcess5"/>
    <dgm:cxn modelId="{B8D2F526-E6F6-A04B-8F82-EB9ED3F615DD}" type="presOf" srcId="{9FBF8B88-2B55-8C40-A1DC-41AE17C02674}" destId="{CC665D53-4168-914D-B63E-61252E43DB3C}" srcOrd="1" destOrd="1" presId="urn:microsoft.com/office/officeart/2005/8/layout/vProcess5"/>
    <dgm:cxn modelId="{7ED7EB34-1E87-6E43-B568-9911CC6A608F}" type="presOf" srcId="{DEABE078-F088-3248-B105-D85C81F2B378}" destId="{75C10446-DD28-BF48-BA99-0A8EC55D100B}" srcOrd="1" destOrd="0" presId="urn:microsoft.com/office/officeart/2005/8/layout/vProcess5"/>
    <dgm:cxn modelId="{1306BF75-A36B-1548-A3C0-F8797A2A8E8E}" type="presOf" srcId="{19945116-625F-C447-8EF0-31641967E668}" destId="{DC0147AC-EF6A-A145-B8B5-10B843819FB3}" srcOrd="0" destOrd="1" presId="urn:microsoft.com/office/officeart/2005/8/layout/vProcess5"/>
    <dgm:cxn modelId="{BB79372B-A6CC-B54B-9E2E-44C7D38CA708}" srcId="{3CF1BA6F-4909-B149-B819-F67B6A3A06FC}" destId="{9FBF8B88-2B55-8C40-A1DC-41AE17C02674}" srcOrd="0" destOrd="0" parTransId="{8F2908F0-C22A-C347-97F9-B11CD53E039E}" sibTransId="{B0E51DBB-A2D1-B447-B8B7-9417648B8470}"/>
    <dgm:cxn modelId="{4AB5E948-BD0B-3C4B-947A-441850A0993C}" srcId="{471C8E22-F157-3B4D-9B31-4E813233A8EE}" destId="{EA972D73-7A46-FB4D-A3B5-9CA7C9D8E58D}" srcOrd="2" destOrd="0" parTransId="{B2AB3F23-ECB0-D94E-AF71-A6EC4A77171E}" sibTransId="{53677F76-EFC5-AE4C-B46F-D730A5689254}"/>
    <dgm:cxn modelId="{45CFA100-848E-7E48-B165-311CAE26D965}" type="presOf" srcId="{D1AFBBA1-28CD-D344-83A4-9988ED9F0387}" destId="{C2D3F979-6959-B040-8D08-5DBBF65047B4}" srcOrd="1" destOrd="2" presId="urn:microsoft.com/office/officeart/2005/8/layout/vProcess5"/>
    <dgm:cxn modelId="{6E1647F3-928B-5442-927A-3C0D4DCC4799}" type="presOf" srcId="{D1AFBBA1-28CD-D344-83A4-9988ED9F0387}" destId="{DC0147AC-EF6A-A145-B8B5-10B843819FB3}" srcOrd="0" destOrd="2" presId="urn:microsoft.com/office/officeart/2005/8/layout/vProcess5"/>
    <dgm:cxn modelId="{9C0F7D55-F31F-0B48-B4C7-A128F87171C7}" type="presParOf" srcId="{761DE055-2240-B648-9D7A-92D5B2C5886B}" destId="{826DDBB1-3B02-4A46-ACA2-7A5EF7B3B051}" srcOrd="0" destOrd="0" presId="urn:microsoft.com/office/officeart/2005/8/layout/vProcess5"/>
    <dgm:cxn modelId="{F1BA9716-3567-9E4A-B4F6-1C672238E70C}" type="presParOf" srcId="{761DE055-2240-B648-9D7A-92D5B2C5886B}" destId="{FA9954ED-FB80-EB4A-834F-3FFF3C75A787}" srcOrd="1" destOrd="0" presId="urn:microsoft.com/office/officeart/2005/8/layout/vProcess5"/>
    <dgm:cxn modelId="{126698CA-4799-EF46-904E-9D99538358A1}" type="presParOf" srcId="{761DE055-2240-B648-9D7A-92D5B2C5886B}" destId="{5A3E09AB-6FBC-B648-90B4-6DB4C8E3F29D}" srcOrd="2" destOrd="0" presId="urn:microsoft.com/office/officeart/2005/8/layout/vProcess5"/>
    <dgm:cxn modelId="{0CF44FEC-2F90-E049-9574-31DE54A162B4}" type="presParOf" srcId="{761DE055-2240-B648-9D7A-92D5B2C5886B}" destId="{DC0147AC-EF6A-A145-B8B5-10B843819FB3}" srcOrd="3" destOrd="0" presId="urn:microsoft.com/office/officeart/2005/8/layout/vProcess5"/>
    <dgm:cxn modelId="{251EC198-9BCF-1E49-88C9-D63808AA7C3B}" type="presParOf" srcId="{761DE055-2240-B648-9D7A-92D5B2C5886B}" destId="{691E143E-1BDF-8141-B27A-7442C6637BAC}" srcOrd="4" destOrd="0" presId="urn:microsoft.com/office/officeart/2005/8/layout/vProcess5"/>
    <dgm:cxn modelId="{88FAAD4C-EFE2-974E-8113-729485688963}" type="presParOf" srcId="{761DE055-2240-B648-9D7A-92D5B2C5886B}" destId="{A00F6C4B-BC1C-4341-B1FE-F26B155F73ED}" srcOrd="5" destOrd="0" presId="urn:microsoft.com/office/officeart/2005/8/layout/vProcess5"/>
    <dgm:cxn modelId="{D8CC0074-35A2-CC4B-AB35-43AFDD0E187B}" type="presParOf" srcId="{761DE055-2240-B648-9D7A-92D5B2C5886B}" destId="{75C10446-DD28-BF48-BA99-0A8EC55D100B}" srcOrd="6" destOrd="0" presId="urn:microsoft.com/office/officeart/2005/8/layout/vProcess5"/>
    <dgm:cxn modelId="{C8791312-3912-054C-BA14-BFDB6515DAD6}" type="presParOf" srcId="{761DE055-2240-B648-9D7A-92D5B2C5886B}" destId="{CC665D53-4168-914D-B63E-61252E43DB3C}" srcOrd="7" destOrd="0" presId="urn:microsoft.com/office/officeart/2005/8/layout/vProcess5"/>
    <dgm:cxn modelId="{76D39267-C6B5-DB40-9A80-5DA2373A6432}" type="presParOf" srcId="{761DE055-2240-B648-9D7A-92D5B2C5886B}" destId="{C2D3F979-6959-B040-8D08-5DBBF65047B4}"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0B80037-BB24-6F4A-8B9D-736137C2B664}" type="doc">
      <dgm:prSet loTypeId="urn:microsoft.com/office/officeart/2005/8/layout/matrix3" loCatId="matrix" qsTypeId="urn:microsoft.com/office/officeart/2005/8/quickstyle/simple4" qsCatId="simple" csTypeId="urn:microsoft.com/office/officeart/2005/8/colors/accent1_2" csCatId="accent1"/>
      <dgm:spPr/>
      <dgm:t>
        <a:bodyPr/>
        <a:lstStyle/>
        <a:p>
          <a:endParaRPr lang="en-US"/>
        </a:p>
      </dgm:t>
    </dgm:pt>
    <dgm:pt modelId="{D4414D22-1CA9-F148-9513-7EC8CAC74A81}">
      <dgm:prSet custT="1"/>
      <dgm:spPr/>
      <dgm:t>
        <a:bodyPr/>
        <a:lstStyle/>
        <a:p>
          <a:pPr rtl="0"/>
          <a:r>
            <a:rPr lang="en-US" sz="1600" b="1" dirty="0" smtClean="0">
              <a:solidFill>
                <a:srgbClr val="FFFF00"/>
              </a:solidFill>
              <a:effectLst>
                <a:outerShdw blurRad="38100" dist="38100" dir="2700000" algn="tl">
                  <a:srgbClr val="000000">
                    <a:alpha val="43137"/>
                  </a:srgbClr>
                </a:outerShdw>
              </a:effectLst>
            </a:rPr>
            <a:t>Datagram</a:t>
          </a:r>
          <a:r>
            <a:rPr lang="en-US" sz="1600" b="1" dirty="0" smtClean="0">
              <a:solidFill>
                <a:schemeClr val="bg2">
                  <a:lumMod val="50000"/>
                </a:schemeClr>
              </a:solidFill>
              <a:effectLst>
                <a:outerShdw blurRad="38100" dist="38100" dir="2700000" algn="tl">
                  <a:srgbClr val="000000">
                    <a:alpha val="43137"/>
                  </a:srgbClr>
                </a:outerShdw>
              </a:effectLst>
            </a:rPr>
            <a:t> </a:t>
          </a:r>
          <a:r>
            <a:rPr lang="en-US" sz="1600" b="1" dirty="0" smtClean="0">
              <a:solidFill>
                <a:schemeClr val="bg2">
                  <a:lumMod val="50000"/>
                </a:schemeClr>
              </a:solidFill>
            </a:rPr>
            <a:t>Congestion Control Protocol</a:t>
          </a:r>
          <a:endParaRPr lang="en-US" sz="1600" b="1" dirty="0">
            <a:solidFill>
              <a:schemeClr val="bg2">
                <a:lumMod val="50000"/>
              </a:schemeClr>
            </a:solidFill>
          </a:endParaRPr>
        </a:p>
      </dgm:t>
    </dgm:pt>
    <dgm:pt modelId="{7142D7ED-6010-524F-B363-D46BEF47FAA1}" type="parTrans" cxnId="{6EDA9A6D-5941-354B-85BF-3CF1B0CC0528}">
      <dgm:prSet/>
      <dgm:spPr/>
      <dgm:t>
        <a:bodyPr/>
        <a:lstStyle/>
        <a:p>
          <a:endParaRPr lang="en-US"/>
        </a:p>
      </dgm:t>
    </dgm:pt>
    <dgm:pt modelId="{3E7D3A5F-CE7F-CD43-B2B0-9A0DBA464EE7}" type="sibTrans" cxnId="{6EDA9A6D-5941-354B-85BF-3CF1B0CC0528}">
      <dgm:prSet/>
      <dgm:spPr/>
      <dgm:t>
        <a:bodyPr/>
        <a:lstStyle/>
        <a:p>
          <a:endParaRPr lang="en-US"/>
        </a:p>
      </dgm:t>
    </dgm:pt>
    <dgm:pt modelId="{96412CD6-4252-5B4B-89C0-BFA4ECC9B8DF}">
      <dgm:prSet custT="1"/>
      <dgm:spPr/>
      <dgm:t>
        <a:bodyPr/>
        <a:lstStyle/>
        <a:p>
          <a:pPr rtl="0"/>
          <a:r>
            <a:rPr lang="en-US" sz="1600" b="1" dirty="0" smtClean="0">
              <a:solidFill>
                <a:schemeClr val="bg2">
                  <a:lumMod val="50000"/>
                </a:schemeClr>
              </a:solidFill>
            </a:rPr>
            <a:t>Defined in RFC 4340</a:t>
          </a:r>
          <a:endParaRPr lang="en-US" sz="1600" b="1" dirty="0">
            <a:solidFill>
              <a:schemeClr val="bg2">
                <a:lumMod val="50000"/>
              </a:schemeClr>
            </a:solidFill>
          </a:endParaRPr>
        </a:p>
      </dgm:t>
    </dgm:pt>
    <dgm:pt modelId="{62D7A842-DAA4-6547-A6A1-25AD0E683502}" type="parTrans" cxnId="{083C3140-CE5C-2F45-8F2F-06F8E425DC7F}">
      <dgm:prSet/>
      <dgm:spPr/>
      <dgm:t>
        <a:bodyPr/>
        <a:lstStyle/>
        <a:p>
          <a:endParaRPr lang="en-US"/>
        </a:p>
      </dgm:t>
    </dgm:pt>
    <dgm:pt modelId="{B90E92AF-DF07-8549-ADAC-EFC652A94867}" type="sibTrans" cxnId="{083C3140-CE5C-2F45-8F2F-06F8E425DC7F}">
      <dgm:prSet/>
      <dgm:spPr/>
      <dgm:t>
        <a:bodyPr/>
        <a:lstStyle/>
        <a:p>
          <a:endParaRPr lang="en-US"/>
        </a:p>
      </dgm:t>
    </dgm:pt>
    <dgm:pt modelId="{43026678-87AF-1C4E-BB61-0D5C9533A255}">
      <dgm:prSet custT="1"/>
      <dgm:spPr/>
      <dgm:t>
        <a:bodyPr/>
        <a:lstStyle/>
        <a:p>
          <a:pPr rtl="0"/>
          <a:r>
            <a:rPr lang="en-US" sz="1600" b="1" dirty="0" smtClean="0">
              <a:solidFill>
                <a:srgbClr val="FFFF00"/>
              </a:solidFill>
              <a:effectLst>
                <a:outerShdw blurRad="38100" dist="38100" dir="2700000" algn="tl">
                  <a:srgbClr val="000000">
                    <a:alpha val="43137"/>
                  </a:srgbClr>
                </a:outerShdw>
              </a:effectLst>
            </a:rPr>
            <a:t>Connection-oriented</a:t>
          </a:r>
          <a:endParaRPr lang="en-US" sz="1600" b="1" dirty="0">
            <a:solidFill>
              <a:srgbClr val="FFFF00"/>
            </a:solidFill>
            <a:effectLst>
              <a:outerShdw blurRad="38100" dist="38100" dir="2700000" algn="tl">
                <a:srgbClr val="000000">
                  <a:alpha val="43137"/>
                </a:srgbClr>
              </a:outerShdw>
            </a:effectLst>
          </a:endParaRPr>
        </a:p>
      </dgm:t>
    </dgm:pt>
    <dgm:pt modelId="{DB27F99F-252D-7A4A-A183-15AEECAD8351}" type="parTrans" cxnId="{3F12440F-67D8-E948-B435-16B0A9A55D56}">
      <dgm:prSet/>
      <dgm:spPr/>
      <dgm:t>
        <a:bodyPr/>
        <a:lstStyle/>
        <a:p>
          <a:endParaRPr lang="en-US"/>
        </a:p>
      </dgm:t>
    </dgm:pt>
    <dgm:pt modelId="{72BEAA3A-7084-4148-B3E1-012F3FFDB5EE}" type="sibTrans" cxnId="{3F12440F-67D8-E948-B435-16B0A9A55D56}">
      <dgm:prSet/>
      <dgm:spPr/>
      <dgm:t>
        <a:bodyPr/>
        <a:lstStyle/>
        <a:p>
          <a:endParaRPr lang="en-US"/>
        </a:p>
      </dgm:t>
    </dgm:pt>
    <dgm:pt modelId="{456161D8-DFB2-9E47-BEFB-0C2545E8B62E}">
      <dgm:prSet custT="1"/>
      <dgm:spPr/>
      <dgm:t>
        <a:bodyPr/>
        <a:lstStyle/>
        <a:p>
          <a:pPr rtl="0"/>
          <a:r>
            <a:rPr lang="en-US" sz="1600" b="1" dirty="0" smtClean="0">
              <a:solidFill>
                <a:schemeClr val="bg2">
                  <a:lumMod val="50000"/>
                </a:schemeClr>
              </a:solidFill>
            </a:rPr>
            <a:t>Runs on top of IP and serves as an alternative transport protocol </a:t>
          </a:r>
          <a:r>
            <a:rPr lang="en-US" sz="1600" b="1" u="none" dirty="0" smtClean="0">
              <a:solidFill>
                <a:srgbClr val="FFFF00"/>
              </a:solidFill>
              <a:effectLst>
                <a:outerShdw blurRad="38100" dist="38100" dir="2700000" algn="tl">
                  <a:srgbClr val="000000">
                    <a:alpha val="43137"/>
                  </a:srgbClr>
                </a:outerShdw>
              </a:effectLst>
            </a:rPr>
            <a:t>for applications that would otherwise use UDP</a:t>
          </a:r>
          <a:endParaRPr lang="en-US" sz="1600" b="1" u="none" dirty="0">
            <a:solidFill>
              <a:srgbClr val="FFFF00"/>
            </a:solidFill>
            <a:effectLst>
              <a:outerShdw blurRad="38100" dist="38100" dir="2700000" algn="tl">
                <a:srgbClr val="000000">
                  <a:alpha val="43137"/>
                </a:srgbClr>
              </a:outerShdw>
            </a:effectLst>
          </a:endParaRPr>
        </a:p>
      </dgm:t>
    </dgm:pt>
    <dgm:pt modelId="{A8917960-7688-A247-A7CA-82572740442F}" type="parTrans" cxnId="{A81EF082-B7AD-9E46-AF43-D5F4CE18CB08}">
      <dgm:prSet/>
      <dgm:spPr/>
      <dgm:t>
        <a:bodyPr/>
        <a:lstStyle/>
        <a:p>
          <a:endParaRPr lang="en-US"/>
        </a:p>
      </dgm:t>
    </dgm:pt>
    <dgm:pt modelId="{13436DC3-12FC-6548-9E1C-D9CD991C5EDB}" type="sibTrans" cxnId="{A81EF082-B7AD-9E46-AF43-D5F4CE18CB08}">
      <dgm:prSet/>
      <dgm:spPr/>
      <dgm:t>
        <a:bodyPr/>
        <a:lstStyle/>
        <a:p>
          <a:endParaRPr lang="en-US"/>
        </a:p>
      </dgm:t>
    </dgm:pt>
    <dgm:pt modelId="{9634A171-A1E3-3A40-8DA3-7F7C992749A2}" type="pres">
      <dgm:prSet presAssocID="{40B80037-BB24-6F4A-8B9D-736137C2B664}" presName="matrix" presStyleCnt="0">
        <dgm:presLayoutVars>
          <dgm:chMax val="1"/>
          <dgm:dir/>
          <dgm:resizeHandles val="exact"/>
        </dgm:presLayoutVars>
      </dgm:prSet>
      <dgm:spPr/>
      <dgm:t>
        <a:bodyPr/>
        <a:lstStyle/>
        <a:p>
          <a:endParaRPr lang="en-US"/>
        </a:p>
      </dgm:t>
    </dgm:pt>
    <dgm:pt modelId="{49B945EC-B1E6-7843-BB25-20BEE4D93C56}" type="pres">
      <dgm:prSet presAssocID="{40B80037-BB24-6F4A-8B9D-736137C2B664}" presName="diamond" presStyleLbl="bgShp" presStyleIdx="0" presStyleCnt="1"/>
      <dgm:spPr/>
    </dgm:pt>
    <dgm:pt modelId="{9316A872-DC3F-9C4D-BBFD-DAB59FF80DC8}" type="pres">
      <dgm:prSet presAssocID="{40B80037-BB24-6F4A-8B9D-736137C2B664}" presName="quad1" presStyleLbl="node1" presStyleIdx="0" presStyleCnt="4">
        <dgm:presLayoutVars>
          <dgm:chMax val="0"/>
          <dgm:chPref val="0"/>
          <dgm:bulletEnabled val="1"/>
        </dgm:presLayoutVars>
      </dgm:prSet>
      <dgm:spPr/>
      <dgm:t>
        <a:bodyPr/>
        <a:lstStyle/>
        <a:p>
          <a:endParaRPr lang="en-US"/>
        </a:p>
      </dgm:t>
    </dgm:pt>
    <dgm:pt modelId="{A22EE7A4-A90E-BE4A-896C-5E75F3B2744A}" type="pres">
      <dgm:prSet presAssocID="{40B80037-BB24-6F4A-8B9D-736137C2B664}" presName="quad2" presStyleLbl="node1" presStyleIdx="1" presStyleCnt="4">
        <dgm:presLayoutVars>
          <dgm:chMax val="0"/>
          <dgm:chPref val="0"/>
          <dgm:bulletEnabled val="1"/>
        </dgm:presLayoutVars>
      </dgm:prSet>
      <dgm:spPr/>
      <dgm:t>
        <a:bodyPr/>
        <a:lstStyle/>
        <a:p>
          <a:endParaRPr lang="en-US"/>
        </a:p>
      </dgm:t>
    </dgm:pt>
    <dgm:pt modelId="{C4D89673-C6C0-B544-8D94-A2974C2A4A98}" type="pres">
      <dgm:prSet presAssocID="{40B80037-BB24-6F4A-8B9D-736137C2B664}" presName="quad3" presStyleLbl="node1" presStyleIdx="2" presStyleCnt="4">
        <dgm:presLayoutVars>
          <dgm:chMax val="0"/>
          <dgm:chPref val="0"/>
          <dgm:bulletEnabled val="1"/>
        </dgm:presLayoutVars>
      </dgm:prSet>
      <dgm:spPr/>
      <dgm:t>
        <a:bodyPr/>
        <a:lstStyle/>
        <a:p>
          <a:endParaRPr lang="en-US"/>
        </a:p>
      </dgm:t>
    </dgm:pt>
    <dgm:pt modelId="{FF54740C-FCBB-084E-993B-9B70A803352F}" type="pres">
      <dgm:prSet presAssocID="{40B80037-BB24-6F4A-8B9D-736137C2B664}" presName="quad4" presStyleLbl="node1" presStyleIdx="3" presStyleCnt="4">
        <dgm:presLayoutVars>
          <dgm:chMax val="0"/>
          <dgm:chPref val="0"/>
          <dgm:bulletEnabled val="1"/>
        </dgm:presLayoutVars>
      </dgm:prSet>
      <dgm:spPr/>
      <dgm:t>
        <a:bodyPr/>
        <a:lstStyle/>
        <a:p>
          <a:endParaRPr lang="en-US"/>
        </a:p>
      </dgm:t>
    </dgm:pt>
  </dgm:ptLst>
  <dgm:cxnLst>
    <dgm:cxn modelId="{083C3140-CE5C-2F45-8F2F-06F8E425DC7F}" srcId="{40B80037-BB24-6F4A-8B9D-736137C2B664}" destId="{96412CD6-4252-5B4B-89C0-BFA4ECC9B8DF}" srcOrd="1" destOrd="0" parTransId="{62D7A842-DAA4-6547-A6A1-25AD0E683502}" sibTransId="{B90E92AF-DF07-8549-ADAC-EFC652A94867}"/>
    <dgm:cxn modelId="{6EDA9A6D-5941-354B-85BF-3CF1B0CC0528}" srcId="{40B80037-BB24-6F4A-8B9D-736137C2B664}" destId="{D4414D22-1CA9-F148-9513-7EC8CAC74A81}" srcOrd="0" destOrd="0" parTransId="{7142D7ED-6010-524F-B363-D46BEF47FAA1}" sibTransId="{3E7D3A5F-CE7F-CD43-B2B0-9A0DBA464EE7}"/>
    <dgm:cxn modelId="{30F2B858-B65D-F24E-87DA-B6842236F521}" type="presOf" srcId="{D4414D22-1CA9-F148-9513-7EC8CAC74A81}" destId="{9316A872-DC3F-9C4D-BBFD-DAB59FF80DC8}" srcOrd="0" destOrd="0" presId="urn:microsoft.com/office/officeart/2005/8/layout/matrix3"/>
    <dgm:cxn modelId="{F136994E-D9D0-B044-AFF0-D68C47820F8C}" type="presOf" srcId="{456161D8-DFB2-9E47-BEFB-0C2545E8B62E}" destId="{FF54740C-FCBB-084E-993B-9B70A803352F}" srcOrd="0" destOrd="0" presId="urn:microsoft.com/office/officeart/2005/8/layout/matrix3"/>
    <dgm:cxn modelId="{E7B0D741-485F-D149-8EF5-6060AF56DE9A}" type="presOf" srcId="{43026678-87AF-1C4E-BB61-0D5C9533A255}" destId="{C4D89673-C6C0-B544-8D94-A2974C2A4A98}" srcOrd="0" destOrd="0" presId="urn:microsoft.com/office/officeart/2005/8/layout/matrix3"/>
    <dgm:cxn modelId="{97B31F9A-CD63-BC48-AAAC-F03AD4263062}" type="presOf" srcId="{40B80037-BB24-6F4A-8B9D-736137C2B664}" destId="{9634A171-A1E3-3A40-8DA3-7F7C992749A2}" srcOrd="0" destOrd="0" presId="urn:microsoft.com/office/officeart/2005/8/layout/matrix3"/>
    <dgm:cxn modelId="{D1492CB3-0ABA-5A41-BE2E-CE0B109490FA}" type="presOf" srcId="{96412CD6-4252-5B4B-89C0-BFA4ECC9B8DF}" destId="{A22EE7A4-A90E-BE4A-896C-5E75F3B2744A}" srcOrd="0" destOrd="0" presId="urn:microsoft.com/office/officeart/2005/8/layout/matrix3"/>
    <dgm:cxn modelId="{3F12440F-67D8-E948-B435-16B0A9A55D56}" srcId="{40B80037-BB24-6F4A-8B9D-736137C2B664}" destId="{43026678-87AF-1C4E-BB61-0D5C9533A255}" srcOrd="2" destOrd="0" parTransId="{DB27F99F-252D-7A4A-A183-15AEECAD8351}" sibTransId="{72BEAA3A-7084-4148-B3E1-012F3FFDB5EE}"/>
    <dgm:cxn modelId="{A81EF082-B7AD-9E46-AF43-D5F4CE18CB08}" srcId="{40B80037-BB24-6F4A-8B9D-736137C2B664}" destId="{456161D8-DFB2-9E47-BEFB-0C2545E8B62E}" srcOrd="3" destOrd="0" parTransId="{A8917960-7688-A247-A7CA-82572740442F}" sibTransId="{13436DC3-12FC-6548-9E1C-D9CD991C5EDB}"/>
    <dgm:cxn modelId="{4FDBE252-FA71-5D40-B132-C3F6F2EB30AE}" type="presParOf" srcId="{9634A171-A1E3-3A40-8DA3-7F7C992749A2}" destId="{49B945EC-B1E6-7843-BB25-20BEE4D93C56}" srcOrd="0" destOrd="0" presId="urn:microsoft.com/office/officeart/2005/8/layout/matrix3"/>
    <dgm:cxn modelId="{69F2C197-A40F-914F-8EB2-E24FCDB80261}" type="presParOf" srcId="{9634A171-A1E3-3A40-8DA3-7F7C992749A2}" destId="{9316A872-DC3F-9C4D-BBFD-DAB59FF80DC8}" srcOrd="1" destOrd="0" presId="urn:microsoft.com/office/officeart/2005/8/layout/matrix3"/>
    <dgm:cxn modelId="{A20DB2EE-4827-C540-A94A-06101C41574B}" type="presParOf" srcId="{9634A171-A1E3-3A40-8DA3-7F7C992749A2}" destId="{A22EE7A4-A90E-BE4A-896C-5E75F3B2744A}" srcOrd="2" destOrd="0" presId="urn:microsoft.com/office/officeart/2005/8/layout/matrix3"/>
    <dgm:cxn modelId="{ADECBEE3-C88F-2540-A4B2-3C45EE706FCE}" type="presParOf" srcId="{9634A171-A1E3-3A40-8DA3-7F7C992749A2}" destId="{C4D89673-C6C0-B544-8D94-A2974C2A4A98}" srcOrd="3" destOrd="0" presId="urn:microsoft.com/office/officeart/2005/8/layout/matrix3"/>
    <dgm:cxn modelId="{B0E6FD7E-2EA7-D643-A460-D412DDEA2479}" type="presParOf" srcId="{9634A171-A1E3-3A40-8DA3-7F7C992749A2}" destId="{FF54740C-FCBB-084E-993B-9B70A803352F}"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DBD74F6-B9C0-DB43-9956-631F2834CDB9}" type="doc">
      <dgm:prSet loTypeId="urn:microsoft.com/office/officeart/2005/8/layout/default#1" loCatId="list" qsTypeId="urn:microsoft.com/office/officeart/2005/8/quickstyle/simple4" qsCatId="simple" csTypeId="urn:microsoft.com/office/officeart/2005/8/colors/accent1_2" csCatId="accent1" phldr="1"/>
      <dgm:spPr/>
      <dgm:t>
        <a:bodyPr/>
        <a:lstStyle/>
        <a:p>
          <a:endParaRPr lang="en-US"/>
        </a:p>
      </dgm:t>
    </dgm:pt>
    <dgm:pt modelId="{BF1E5E30-F9CB-8244-B158-E920224B89CE}">
      <dgm:prSet/>
      <dgm:spPr/>
      <dgm:t>
        <a:bodyPr/>
        <a:lstStyle/>
        <a:p>
          <a:pPr rtl="0"/>
          <a:r>
            <a:rPr lang="en-US" b="1" dirty="0" smtClean="0">
              <a:solidFill>
                <a:schemeClr val="bg2">
                  <a:lumMod val="50000"/>
                </a:schemeClr>
              </a:solidFill>
            </a:rPr>
            <a:t>DCCP-Request: </a:t>
          </a:r>
        </a:p>
        <a:p>
          <a:pPr rtl="0"/>
          <a:r>
            <a:rPr lang="en-US" b="1" dirty="0" smtClean="0">
              <a:solidFill>
                <a:schemeClr val="bg2">
                  <a:lumMod val="50000"/>
                </a:schemeClr>
              </a:solidFill>
            </a:rPr>
            <a:t>Sent by the client to initiate a connection (the first part of the three-way initiation handshake)</a:t>
          </a:r>
          <a:endParaRPr lang="en-US" b="1" dirty="0">
            <a:solidFill>
              <a:schemeClr val="bg2">
                <a:lumMod val="50000"/>
              </a:schemeClr>
            </a:solidFill>
          </a:endParaRPr>
        </a:p>
      </dgm:t>
    </dgm:pt>
    <dgm:pt modelId="{2910BA5B-1934-EB46-836C-7A59E4C347F3}" type="parTrans" cxnId="{2CD9FF00-03B5-BB43-953C-1B50456064F3}">
      <dgm:prSet/>
      <dgm:spPr/>
      <dgm:t>
        <a:bodyPr/>
        <a:lstStyle/>
        <a:p>
          <a:endParaRPr lang="en-US"/>
        </a:p>
      </dgm:t>
    </dgm:pt>
    <dgm:pt modelId="{C1609DB3-2152-3542-8F52-E06EB7CC6406}" type="sibTrans" cxnId="{2CD9FF00-03B5-BB43-953C-1B50456064F3}">
      <dgm:prSet/>
      <dgm:spPr/>
      <dgm:t>
        <a:bodyPr/>
        <a:lstStyle/>
        <a:p>
          <a:endParaRPr lang="en-US"/>
        </a:p>
      </dgm:t>
    </dgm:pt>
    <dgm:pt modelId="{2E10AECF-0CA7-6E45-A491-DE3135641A26}">
      <dgm:prSet/>
      <dgm:spPr/>
      <dgm:t>
        <a:bodyPr/>
        <a:lstStyle/>
        <a:p>
          <a:pPr rtl="0"/>
          <a:r>
            <a:rPr lang="en-US" b="1" dirty="0" smtClean="0">
              <a:solidFill>
                <a:schemeClr val="bg2">
                  <a:lumMod val="50000"/>
                </a:schemeClr>
              </a:solidFill>
            </a:rPr>
            <a:t>DCCP-Response: </a:t>
          </a:r>
        </a:p>
        <a:p>
          <a:pPr rtl="0"/>
          <a:r>
            <a:rPr lang="en-US" b="1" dirty="0" smtClean="0">
              <a:solidFill>
                <a:schemeClr val="bg2">
                  <a:lumMod val="50000"/>
                </a:schemeClr>
              </a:solidFill>
            </a:rPr>
            <a:t>Sent by the server in response to a DCCP-Request (the second part of the three-way initiation handshake)</a:t>
          </a:r>
          <a:endParaRPr lang="en-US" b="1" dirty="0">
            <a:solidFill>
              <a:schemeClr val="bg2">
                <a:lumMod val="50000"/>
              </a:schemeClr>
            </a:solidFill>
          </a:endParaRPr>
        </a:p>
      </dgm:t>
    </dgm:pt>
    <dgm:pt modelId="{E8B8E99F-5A71-1B43-80E9-11350AA289E3}" type="parTrans" cxnId="{C18AF2EE-C400-8744-B8C6-4A6F38A37BE7}">
      <dgm:prSet/>
      <dgm:spPr/>
      <dgm:t>
        <a:bodyPr/>
        <a:lstStyle/>
        <a:p>
          <a:endParaRPr lang="en-US"/>
        </a:p>
      </dgm:t>
    </dgm:pt>
    <dgm:pt modelId="{24932CF8-C738-4E41-A0BA-D05317D87235}" type="sibTrans" cxnId="{C18AF2EE-C400-8744-B8C6-4A6F38A37BE7}">
      <dgm:prSet/>
      <dgm:spPr/>
      <dgm:t>
        <a:bodyPr/>
        <a:lstStyle/>
        <a:p>
          <a:endParaRPr lang="en-US"/>
        </a:p>
      </dgm:t>
    </dgm:pt>
    <dgm:pt modelId="{79BE5784-6A77-8944-8FB3-DC26762C4923}">
      <dgm:prSet/>
      <dgm:spPr/>
      <dgm:t>
        <a:bodyPr/>
        <a:lstStyle/>
        <a:p>
          <a:pPr rtl="0"/>
          <a:r>
            <a:rPr lang="en-US" b="1" dirty="0" smtClean="0">
              <a:solidFill>
                <a:schemeClr val="bg2">
                  <a:lumMod val="50000"/>
                </a:schemeClr>
              </a:solidFill>
            </a:rPr>
            <a:t>DCCP-Data: </a:t>
          </a:r>
        </a:p>
        <a:p>
          <a:pPr rtl="0"/>
          <a:r>
            <a:rPr lang="en-US" b="1" dirty="0" smtClean="0">
              <a:solidFill>
                <a:schemeClr val="bg2">
                  <a:lumMod val="50000"/>
                </a:schemeClr>
              </a:solidFill>
            </a:rPr>
            <a:t>Used to transmit application data</a:t>
          </a:r>
          <a:endParaRPr lang="en-US" b="1" dirty="0">
            <a:solidFill>
              <a:schemeClr val="bg2">
                <a:lumMod val="50000"/>
              </a:schemeClr>
            </a:solidFill>
          </a:endParaRPr>
        </a:p>
      </dgm:t>
    </dgm:pt>
    <dgm:pt modelId="{153A888C-8E27-8D40-895F-5F355E31E053}" type="parTrans" cxnId="{AE475DB2-601F-B244-8875-DD92915FA05F}">
      <dgm:prSet/>
      <dgm:spPr/>
      <dgm:t>
        <a:bodyPr/>
        <a:lstStyle/>
        <a:p>
          <a:endParaRPr lang="en-US"/>
        </a:p>
      </dgm:t>
    </dgm:pt>
    <dgm:pt modelId="{0C3D9DD9-F502-214C-8033-057BACA8656F}" type="sibTrans" cxnId="{AE475DB2-601F-B244-8875-DD92915FA05F}">
      <dgm:prSet/>
      <dgm:spPr/>
      <dgm:t>
        <a:bodyPr/>
        <a:lstStyle/>
        <a:p>
          <a:endParaRPr lang="en-US"/>
        </a:p>
      </dgm:t>
    </dgm:pt>
    <dgm:pt modelId="{9D901F16-0533-F04E-A9A8-C47FCFF1E58E}">
      <dgm:prSet/>
      <dgm:spPr/>
      <dgm:t>
        <a:bodyPr/>
        <a:lstStyle/>
        <a:p>
          <a:pPr rtl="0"/>
          <a:r>
            <a:rPr lang="en-US" b="1" dirty="0" smtClean="0">
              <a:solidFill>
                <a:srgbClr val="FFFF00"/>
              </a:solidFill>
              <a:effectLst>
                <a:outerShdw blurRad="38100" dist="38100" dir="2700000" algn="tl">
                  <a:srgbClr val="000000">
                    <a:alpha val="43137"/>
                  </a:srgbClr>
                </a:outerShdw>
              </a:effectLst>
            </a:rPr>
            <a:t>DCCP-</a:t>
          </a:r>
          <a:r>
            <a:rPr lang="en-US" b="1" dirty="0" err="1" smtClean="0">
              <a:solidFill>
                <a:srgbClr val="FFFF00"/>
              </a:solidFill>
              <a:effectLst>
                <a:outerShdw blurRad="38100" dist="38100" dir="2700000" algn="tl">
                  <a:srgbClr val="000000">
                    <a:alpha val="43137"/>
                  </a:srgbClr>
                </a:outerShdw>
              </a:effectLst>
            </a:rPr>
            <a:t>Ack</a:t>
          </a:r>
          <a:r>
            <a:rPr lang="en-US" b="1" dirty="0" smtClean="0">
              <a:solidFill>
                <a:schemeClr val="bg2">
                  <a:lumMod val="50000"/>
                </a:schemeClr>
              </a:solidFill>
            </a:rPr>
            <a:t>: </a:t>
          </a:r>
        </a:p>
        <a:p>
          <a:pPr rtl="0"/>
          <a:r>
            <a:rPr lang="en-US" b="1" dirty="0" smtClean="0">
              <a:solidFill>
                <a:schemeClr val="bg2">
                  <a:lumMod val="50000"/>
                </a:schemeClr>
              </a:solidFill>
            </a:rPr>
            <a:t>Used to transmit pure acknowledgments</a:t>
          </a:r>
          <a:endParaRPr lang="en-US" b="1" dirty="0">
            <a:solidFill>
              <a:schemeClr val="bg2">
                <a:lumMod val="50000"/>
              </a:schemeClr>
            </a:solidFill>
          </a:endParaRPr>
        </a:p>
      </dgm:t>
    </dgm:pt>
    <dgm:pt modelId="{8B227692-68EC-9048-B9E5-A53EB2EA6480}" type="parTrans" cxnId="{C78D326A-DD3E-994C-AD85-6A03EA1D3E84}">
      <dgm:prSet/>
      <dgm:spPr/>
      <dgm:t>
        <a:bodyPr/>
        <a:lstStyle/>
        <a:p>
          <a:endParaRPr lang="en-US"/>
        </a:p>
      </dgm:t>
    </dgm:pt>
    <dgm:pt modelId="{96FC3A8E-44D7-EA45-A07E-1F37B14D349A}" type="sibTrans" cxnId="{C78D326A-DD3E-994C-AD85-6A03EA1D3E84}">
      <dgm:prSet/>
      <dgm:spPr/>
      <dgm:t>
        <a:bodyPr/>
        <a:lstStyle/>
        <a:p>
          <a:endParaRPr lang="en-US"/>
        </a:p>
      </dgm:t>
    </dgm:pt>
    <dgm:pt modelId="{D9C6AD0D-0C34-DE47-9D3C-1C93FE44047B}">
      <dgm:prSet/>
      <dgm:spPr/>
      <dgm:t>
        <a:bodyPr/>
        <a:lstStyle/>
        <a:p>
          <a:pPr rtl="0"/>
          <a:r>
            <a:rPr lang="en-US" b="1" dirty="0" smtClean="0">
              <a:solidFill>
                <a:srgbClr val="FFFF00"/>
              </a:solidFill>
              <a:effectLst>
                <a:outerShdw blurRad="38100" dist="38100" dir="2700000" algn="tl">
                  <a:srgbClr val="000000">
                    <a:alpha val="43137"/>
                  </a:srgbClr>
                </a:outerShdw>
              </a:effectLst>
            </a:rPr>
            <a:t>DCCP-</a:t>
          </a:r>
          <a:r>
            <a:rPr lang="en-US" b="1" dirty="0" err="1" smtClean="0">
              <a:solidFill>
                <a:srgbClr val="FFFF00"/>
              </a:solidFill>
              <a:effectLst>
                <a:outerShdw blurRad="38100" dist="38100" dir="2700000" algn="tl">
                  <a:srgbClr val="000000">
                    <a:alpha val="43137"/>
                  </a:srgbClr>
                </a:outerShdw>
              </a:effectLst>
            </a:rPr>
            <a:t>DataAck</a:t>
          </a:r>
          <a:r>
            <a:rPr lang="en-US" b="1" dirty="0" smtClean="0">
              <a:solidFill>
                <a:schemeClr val="bg2">
                  <a:lumMod val="50000"/>
                </a:schemeClr>
              </a:solidFill>
            </a:rPr>
            <a:t>: </a:t>
          </a:r>
        </a:p>
        <a:p>
          <a:pPr rtl="0"/>
          <a:r>
            <a:rPr lang="en-US" b="1" dirty="0" smtClean="0">
              <a:solidFill>
                <a:schemeClr val="bg2">
                  <a:lumMod val="50000"/>
                </a:schemeClr>
              </a:solidFill>
            </a:rPr>
            <a:t>Used to transmit application data with piggybacked acknowledgment information</a:t>
          </a:r>
          <a:endParaRPr lang="en-US" b="1" dirty="0">
            <a:solidFill>
              <a:schemeClr val="bg2">
                <a:lumMod val="50000"/>
              </a:schemeClr>
            </a:solidFill>
          </a:endParaRPr>
        </a:p>
      </dgm:t>
    </dgm:pt>
    <dgm:pt modelId="{86C05E10-E2E3-484E-84D9-9631CC382F2E}" type="parTrans" cxnId="{9ACF7077-B160-2246-81F8-75CE9888444F}">
      <dgm:prSet/>
      <dgm:spPr/>
      <dgm:t>
        <a:bodyPr/>
        <a:lstStyle/>
        <a:p>
          <a:endParaRPr lang="en-US"/>
        </a:p>
      </dgm:t>
    </dgm:pt>
    <dgm:pt modelId="{666CCB23-51FA-C64A-BDCD-F067525A6769}" type="sibTrans" cxnId="{9ACF7077-B160-2246-81F8-75CE9888444F}">
      <dgm:prSet/>
      <dgm:spPr/>
      <dgm:t>
        <a:bodyPr/>
        <a:lstStyle/>
        <a:p>
          <a:endParaRPr lang="en-US"/>
        </a:p>
      </dgm:t>
    </dgm:pt>
    <dgm:pt modelId="{14433860-7849-2E4D-B87C-B51E8442275C}">
      <dgm:prSet/>
      <dgm:spPr/>
      <dgm:t>
        <a:bodyPr/>
        <a:lstStyle/>
        <a:p>
          <a:pPr rtl="0"/>
          <a:r>
            <a:rPr lang="en-US" b="1" dirty="0" smtClean="0">
              <a:solidFill>
                <a:schemeClr val="bg2">
                  <a:lumMod val="50000"/>
                </a:schemeClr>
              </a:solidFill>
            </a:rPr>
            <a:t>DCCP-</a:t>
          </a:r>
          <a:r>
            <a:rPr lang="en-US" b="1" dirty="0" err="1" smtClean="0">
              <a:solidFill>
                <a:schemeClr val="bg2">
                  <a:lumMod val="50000"/>
                </a:schemeClr>
              </a:solidFill>
            </a:rPr>
            <a:t>CloseReq</a:t>
          </a:r>
          <a:r>
            <a:rPr lang="en-US" b="1" dirty="0" smtClean="0">
              <a:solidFill>
                <a:schemeClr val="bg2">
                  <a:lumMod val="50000"/>
                </a:schemeClr>
              </a:solidFill>
            </a:rPr>
            <a:t>: </a:t>
          </a:r>
        </a:p>
        <a:p>
          <a:pPr rtl="0"/>
          <a:r>
            <a:rPr lang="en-US" b="1" dirty="0" smtClean="0">
              <a:solidFill>
                <a:schemeClr val="bg2">
                  <a:lumMod val="50000"/>
                </a:schemeClr>
              </a:solidFill>
            </a:rPr>
            <a:t>Sent by the server to request that the client close the connection</a:t>
          </a:r>
          <a:endParaRPr lang="en-US" b="1" dirty="0">
            <a:solidFill>
              <a:schemeClr val="bg2">
                <a:lumMod val="50000"/>
              </a:schemeClr>
            </a:solidFill>
          </a:endParaRPr>
        </a:p>
      </dgm:t>
    </dgm:pt>
    <dgm:pt modelId="{5FD2FF1A-B315-794E-ACD4-1B826682FBDF}" type="parTrans" cxnId="{2B60D812-8BFF-C24F-9B25-D258B1FEB734}">
      <dgm:prSet/>
      <dgm:spPr/>
      <dgm:t>
        <a:bodyPr/>
        <a:lstStyle/>
        <a:p>
          <a:endParaRPr lang="en-US"/>
        </a:p>
      </dgm:t>
    </dgm:pt>
    <dgm:pt modelId="{0AB9A43D-AF63-514F-9596-D07084064D2D}" type="sibTrans" cxnId="{2B60D812-8BFF-C24F-9B25-D258B1FEB734}">
      <dgm:prSet/>
      <dgm:spPr/>
      <dgm:t>
        <a:bodyPr/>
        <a:lstStyle/>
        <a:p>
          <a:endParaRPr lang="en-US"/>
        </a:p>
      </dgm:t>
    </dgm:pt>
    <dgm:pt modelId="{66C8490B-AFEB-744B-89DA-C4D8E61693EA}">
      <dgm:prSet/>
      <dgm:spPr/>
      <dgm:t>
        <a:bodyPr/>
        <a:lstStyle/>
        <a:p>
          <a:pPr rtl="0"/>
          <a:r>
            <a:rPr lang="en-US" b="1" dirty="0" smtClean="0">
              <a:solidFill>
                <a:schemeClr val="bg2">
                  <a:lumMod val="50000"/>
                </a:schemeClr>
              </a:solidFill>
            </a:rPr>
            <a:t>DCCP-Close: </a:t>
          </a:r>
        </a:p>
        <a:p>
          <a:pPr rtl="0"/>
          <a:r>
            <a:rPr lang="en-US" b="1" dirty="0" smtClean="0">
              <a:solidFill>
                <a:schemeClr val="bg2">
                  <a:lumMod val="50000"/>
                </a:schemeClr>
              </a:solidFill>
            </a:rPr>
            <a:t>Used by the client or the server to close the connection; elicits a DCCP-Reset in response</a:t>
          </a:r>
          <a:endParaRPr lang="en-US" b="1" dirty="0">
            <a:solidFill>
              <a:schemeClr val="bg2">
                <a:lumMod val="50000"/>
              </a:schemeClr>
            </a:solidFill>
          </a:endParaRPr>
        </a:p>
      </dgm:t>
    </dgm:pt>
    <dgm:pt modelId="{F7771FA4-7904-6247-B276-E0A337C86E42}" type="parTrans" cxnId="{4EA58242-903A-1F4B-B1E5-8DF322229BA3}">
      <dgm:prSet/>
      <dgm:spPr/>
      <dgm:t>
        <a:bodyPr/>
        <a:lstStyle/>
        <a:p>
          <a:endParaRPr lang="en-US"/>
        </a:p>
      </dgm:t>
    </dgm:pt>
    <dgm:pt modelId="{30FD81D4-6F50-6044-8049-2D738C060198}" type="sibTrans" cxnId="{4EA58242-903A-1F4B-B1E5-8DF322229BA3}">
      <dgm:prSet/>
      <dgm:spPr/>
      <dgm:t>
        <a:bodyPr/>
        <a:lstStyle/>
        <a:p>
          <a:endParaRPr lang="en-US"/>
        </a:p>
      </dgm:t>
    </dgm:pt>
    <dgm:pt modelId="{49F4AD85-9502-3948-B204-675CFF3EE24E}">
      <dgm:prSet/>
      <dgm:spPr/>
      <dgm:t>
        <a:bodyPr/>
        <a:lstStyle/>
        <a:p>
          <a:pPr rtl="0"/>
          <a:r>
            <a:rPr lang="en-US" b="1" dirty="0" smtClean="0">
              <a:solidFill>
                <a:schemeClr val="bg2">
                  <a:lumMod val="50000"/>
                </a:schemeClr>
              </a:solidFill>
            </a:rPr>
            <a:t>DCCP-Reset: </a:t>
          </a:r>
        </a:p>
        <a:p>
          <a:pPr rtl="0"/>
          <a:r>
            <a:rPr lang="en-US" b="1" dirty="0" smtClean="0">
              <a:solidFill>
                <a:schemeClr val="bg2">
                  <a:lumMod val="50000"/>
                </a:schemeClr>
              </a:solidFill>
            </a:rPr>
            <a:t>Used to terminate the connection, either normally or abnormally</a:t>
          </a:r>
          <a:endParaRPr lang="en-US" b="1" dirty="0">
            <a:solidFill>
              <a:schemeClr val="bg2">
                <a:lumMod val="50000"/>
              </a:schemeClr>
            </a:solidFill>
          </a:endParaRPr>
        </a:p>
      </dgm:t>
    </dgm:pt>
    <dgm:pt modelId="{510B0D96-0699-204E-AF4D-B3E4CEAC6BAB}" type="parTrans" cxnId="{00DED9B2-757C-FC47-935B-784C139B9CCE}">
      <dgm:prSet/>
      <dgm:spPr/>
      <dgm:t>
        <a:bodyPr/>
        <a:lstStyle/>
        <a:p>
          <a:endParaRPr lang="en-US"/>
        </a:p>
      </dgm:t>
    </dgm:pt>
    <dgm:pt modelId="{6F705740-0CFE-8F42-AC11-5E597B22A752}" type="sibTrans" cxnId="{00DED9B2-757C-FC47-935B-784C139B9CCE}">
      <dgm:prSet/>
      <dgm:spPr/>
      <dgm:t>
        <a:bodyPr/>
        <a:lstStyle/>
        <a:p>
          <a:endParaRPr lang="en-US"/>
        </a:p>
      </dgm:t>
    </dgm:pt>
    <dgm:pt modelId="{F2C9F445-2F78-EA4C-B318-CD2D8E52664B}">
      <dgm:prSet/>
      <dgm:spPr>
        <a:ln w="38100">
          <a:noFill/>
        </a:ln>
      </dgm:spPr>
      <dgm:t>
        <a:bodyPr/>
        <a:lstStyle/>
        <a:p>
          <a:pPr rtl="0"/>
          <a:r>
            <a:rPr lang="en-US" b="1" dirty="0" smtClean="0">
              <a:solidFill>
                <a:srgbClr val="FFFF00"/>
              </a:solidFill>
              <a:effectLst>
                <a:outerShdw blurRad="38100" dist="38100" dir="2700000" algn="tl">
                  <a:srgbClr val="000000">
                    <a:alpha val="43137"/>
                  </a:srgbClr>
                </a:outerShdw>
              </a:effectLst>
            </a:rPr>
            <a:t>DCCP-Sync, DCCP-</a:t>
          </a:r>
          <a:r>
            <a:rPr lang="en-US" b="1" dirty="0" err="1" smtClean="0">
              <a:solidFill>
                <a:srgbClr val="FFFF00"/>
              </a:solidFill>
              <a:effectLst>
                <a:outerShdw blurRad="38100" dist="38100" dir="2700000" algn="tl">
                  <a:srgbClr val="000000">
                    <a:alpha val="43137"/>
                  </a:srgbClr>
                </a:outerShdw>
              </a:effectLst>
            </a:rPr>
            <a:t>SyncAck</a:t>
          </a:r>
          <a:r>
            <a:rPr lang="en-US" b="1" dirty="0" smtClean="0">
              <a:solidFill>
                <a:schemeClr val="bg2">
                  <a:lumMod val="50000"/>
                </a:schemeClr>
              </a:solidFill>
            </a:rPr>
            <a:t>: </a:t>
          </a:r>
        </a:p>
        <a:p>
          <a:pPr rtl="0"/>
          <a:r>
            <a:rPr lang="en-US" b="1" dirty="0" smtClean="0">
              <a:solidFill>
                <a:schemeClr val="bg2">
                  <a:lumMod val="50000"/>
                </a:schemeClr>
              </a:solidFill>
            </a:rPr>
            <a:t>Used to resynchronize sequence numbers after large bursts of loss</a:t>
          </a:r>
          <a:endParaRPr lang="en-US" b="1" dirty="0">
            <a:solidFill>
              <a:schemeClr val="bg2">
                <a:lumMod val="50000"/>
              </a:schemeClr>
            </a:solidFill>
          </a:endParaRPr>
        </a:p>
      </dgm:t>
    </dgm:pt>
    <dgm:pt modelId="{5233AF14-1E10-2C4E-AC1E-88628A5BF251}" type="parTrans" cxnId="{9B2445C8-5697-024A-8D5B-39FAB0403F66}">
      <dgm:prSet/>
      <dgm:spPr/>
      <dgm:t>
        <a:bodyPr/>
        <a:lstStyle/>
        <a:p>
          <a:endParaRPr lang="en-US"/>
        </a:p>
      </dgm:t>
    </dgm:pt>
    <dgm:pt modelId="{AB7DE248-2162-4A48-A61D-FCB7D450E45C}" type="sibTrans" cxnId="{9B2445C8-5697-024A-8D5B-39FAB0403F66}">
      <dgm:prSet/>
      <dgm:spPr/>
      <dgm:t>
        <a:bodyPr/>
        <a:lstStyle/>
        <a:p>
          <a:endParaRPr lang="en-US"/>
        </a:p>
      </dgm:t>
    </dgm:pt>
    <dgm:pt modelId="{7E194855-35FA-8449-AD80-BFD55C5F68C1}" type="pres">
      <dgm:prSet presAssocID="{5DBD74F6-B9C0-DB43-9956-631F2834CDB9}" presName="diagram" presStyleCnt="0">
        <dgm:presLayoutVars>
          <dgm:dir/>
          <dgm:resizeHandles val="exact"/>
        </dgm:presLayoutVars>
      </dgm:prSet>
      <dgm:spPr/>
      <dgm:t>
        <a:bodyPr/>
        <a:lstStyle/>
        <a:p>
          <a:endParaRPr lang="en-US"/>
        </a:p>
      </dgm:t>
    </dgm:pt>
    <dgm:pt modelId="{24568EA5-3DB6-114B-B720-A27177662EAD}" type="pres">
      <dgm:prSet presAssocID="{BF1E5E30-F9CB-8244-B158-E920224B89CE}" presName="node" presStyleLbl="node1" presStyleIdx="0" presStyleCnt="9">
        <dgm:presLayoutVars>
          <dgm:bulletEnabled val="1"/>
        </dgm:presLayoutVars>
      </dgm:prSet>
      <dgm:spPr/>
      <dgm:t>
        <a:bodyPr/>
        <a:lstStyle/>
        <a:p>
          <a:endParaRPr lang="en-US"/>
        </a:p>
      </dgm:t>
    </dgm:pt>
    <dgm:pt modelId="{841E619F-5B78-7F4B-88DE-EE24909EA944}" type="pres">
      <dgm:prSet presAssocID="{C1609DB3-2152-3542-8F52-E06EB7CC6406}" presName="sibTrans" presStyleCnt="0"/>
      <dgm:spPr/>
    </dgm:pt>
    <dgm:pt modelId="{F20F95F9-69A3-7E47-BC51-2516AEF27FC3}" type="pres">
      <dgm:prSet presAssocID="{2E10AECF-0CA7-6E45-A491-DE3135641A26}" presName="node" presStyleLbl="node1" presStyleIdx="1" presStyleCnt="9">
        <dgm:presLayoutVars>
          <dgm:bulletEnabled val="1"/>
        </dgm:presLayoutVars>
      </dgm:prSet>
      <dgm:spPr/>
      <dgm:t>
        <a:bodyPr/>
        <a:lstStyle/>
        <a:p>
          <a:endParaRPr lang="en-US"/>
        </a:p>
      </dgm:t>
    </dgm:pt>
    <dgm:pt modelId="{7774E40D-2C15-3F43-AFA8-CD41156EE816}" type="pres">
      <dgm:prSet presAssocID="{24932CF8-C738-4E41-A0BA-D05317D87235}" presName="sibTrans" presStyleCnt="0"/>
      <dgm:spPr/>
    </dgm:pt>
    <dgm:pt modelId="{77439FA5-C7EB-E445-B0CC-D68E482AABCC}" type="pres">
      <dgm:prSet presAssocID="{79BE5784-6A77-8944-8FB3-DC26762C4923}" presName="node" presStyleLbl="node1" presStyleIdx="2" presStyleCnt="9">
        <dgm:presLayoutVars>
          <dgm:bulletEnabled val="1"/>
        </dgm:presLayoutVars>
      </dgm:prSet>
      <dgm:spPr/>
      <dgm:t>
        <a:bodyPr/>
        <a:lstStyle/>
        <a:p>
          <a:endParaRPr lang="en-US"/>
        </a:p>
      </dgm:t>
    </dgm:pt>
    <dgm:pt modelId="{AD808221-85B0-DE45-BC40-F3B87815CB13}" type="pres">
      <dgm:prSet presAssocID="{0C3D9DD9-F502-214C-8033-057BACA8656F}" presName="sibTrans" presStyleCnt="0"/>
      <dgm:spPr/>
    </dgm:pt>
    <dgm:pt modelId="{7C0C0E85-0F3D-704C-853E-A5C3A4C36FD7}" type="pres">
      <dgm:prSet presAssocID="{9D901F16-0533-F04E-A9A8-C47FCFF1E58E}" presName="node" presStyleLbl="node1" presStyleIdx="3" presStyleCnt="9">
        <dgm:presLayoutVars>
          <dgm:bulletEnabled val="1"/>
        </dgm:presLayoutVars>
      </dgm:prSet>
      <dgm:spPr/>
      <dgm:t>
        <a:bodyPr/>
        <a:lstStyle/>
        <a:p>
          <a:endParaRPr lang="en-US"/>
        </a:p>
      </dgm:t>
    </dgm:pt>
    <dgm:pt modelId="{46DEC12A-326B-7B45-B9C8-92900972306A}" type="pres">
      <dgm:prSet presAssocID="{96FC3A8E-44D7-EA45-A07E-1F37B14D349A}" presName="sibTrans" presStyleCnt="0"/>
      <dgm:spPr/>
    </dgm:pt>
    <dgm:pt modelId="{4C47F663-BE34-BA41-A601-EECB83F2B51A}" type="pres">
      <dgm:prSet presAssocID="{D9C6AD0D-0C34-DE47-9D3C-1C93FE44047B}" presName="node" presStyleLbl="node1" presStyleIdx="4" presStyleCnt="9">
        <dgm:presLayoutVars>
          <dgm:bulletEnabled val="1"/>
        </dgm:presLayoutVars>
      </dgm:prSet>
      <dgm:spPr/>
      <dgm:t>
        <a:bodyPr/>
        <a:lstStyle/>
        <a:p>
          <a:endParaRPr lang="en-US"/>
        </a:p>
      </dgm:t>
    </dgm:pt>
    <dgm:pt modelId="{472617FC-FE92-B444-848F-1A435B7A9E55}" type="pres">
      <dgm:prSet presAssocID="{666CCB23-51FA-C64A-BDCD-F067525A6769}" presName="sibTrans" presStyleCnt="0"/>
      <dgm:spPr/>
    </dgm:pt>
    <dgm:pt modelId="{F09D8940-7173-CB47-AEB1-D801F60F11D8}" type="pres">
      <dgm:prSet presAssocID="{14433860-7849-2E4D-B87C-B51E8442275C}" presName="node" presStyleLbl="node1" presStyleIdx="5" presStyleCnt="9">
        <dgm:presLayoutVars>
          <dgm:bulletEnabled val="1"/>
        </dgm:presLayoutVars>
      </dgm:prSet>
      <dgm:spPr/>
      <dgm:t>
        <a:bodyPr/>
        <a:lstStyle/>
        <a:p>
          <a:endParaRPr lang="en-US"/>
        </a:p>
      </dgm:t>
    </dgm:pt>
    <dgm:pt modelId="{C3EB137E-54B2-664B-9BD6-187E253DB9EF}" type="pres">
      <dgm:prSet presAssocID="{0AB9A43D-AF63-514F-9596-D07084064D2D}" presName="sibTrans" presStyleCnt="0"/>
      <dgm:spPr/>
    </dgm:pt>
    <dgm:pt modelId="{07D26695-CFE7-3F45-B1AE-38B6655E7D28}" type="pres">
      <dgm:prSet presAssocID="{66C8490B-AFEB-744B-89DA-C4D8E61693EA}" presName="node" presStyleLbl="node1" presStyleIdx="6" presStyleCnt="9">
        <dgm:presLayoutVars>
          <dgm:bulletEnabled val="1"/>
        </dgm:presLayoutVars>
      </dgm:prSet>
      <dgm:spPr/>
      <dgm:t>
        <a:bodyPr/>
        <a:lstStyle/>
        <a:p>
          <a:endParaRPr lang="en-US"/>
        </a:p>
      </dgm:t>
    </dgm:pt>
    <dgm:pt modelId="{4AD37CAB-1240-3849-8429-CAE74DAAA6A0}" type="pres">
      <dgm:prSet presAssocID="{30FD81D4-6F50-6044-8049-2D738C060198}" presName="sibTrans" presStyleCnt="0"/>
      <dgm:spPr/>
    </dgm:pt>
    <dgm:pt modelId="{292ED514-DCFA-E645-BCFC-C4CA64ED5001}" type="pres">
      <dgm:prSet presAssocID="{49F4AD85-9502-3948-B204-675CFF3EE24E}" presName="node" presStyleLbl="node1" presStyleIdx="7" presStyleCnt="9">
        <dgm:presLayoutVars>
          <dgm:bulletEnabled val="1"/>
        </dgm:presLayoutVars>
      </dgm:prSet>
      <dgm:spPr/>
      <dgm:t>
        <a:bodyPr/>
        <a:lstStyle/>
        <a:p>
          <a:endParaRPr lang="en-US"/>
        </a:p>
      </dgm:t>
    </dgm:pt>
    <dgm:pt modelId="{F155E3EB-BAE0-FF40-AA40-7806DA4C4101}" type="pres">
      <dgm:prSet presAssocID="{6F705740-0CFE-8F42-AC11-5E597B22A752}" presName="sibTrans" presStyleCnt="0"/>
      <dgm:spPr/>
    </dgm:pt>
    <dgm:pt modelId="{8FC61B21-28ED-6949-AED1-63C3DDF8222D}" type="pres">
      <dgm:prSet presAssocID="{F2C9F445-2F78-EA4C-B318-CD2D8E52664B}" presName="node" presStyleLbl="node1" presStyleIdx="8" presStyleCnt="9">
        <dgm:presLayoutVars>
          <dgm:bulletEnabled val="1"/>
        </dgm:presLayoutVars>
      </dgm:prSet>
      <dgm:spPr/>
      <dgm:t>
        <a:bodyPr/>
        <a:lstStyle/>
        <a:p>
          <a:endParaRPr lang="en-US"/>
        </a:p>
      </dgm:t>
    </dgm:pt>
  </dgm:ptLst>
  <dgm:cxnLst>
    <dgm:cxn modelId="{11064475-BBAA-284C-AC4D-2AAD3B47ECBF}" type="presOf" srcId="{BF1E5E30-F9CB-8244-B158-E920224B89CE}" destId="{24568EA5-3DB6-114B-B720-A27177662EAD}" srcOrd="0" destOrd="0" presId="urn:microsoft.com/office/officeart/2005/8/layout/default#1"/>
    <dgm:cxn modelId="{9B2445C8-5697-024A-8D5B-39FAB0403F66}" srcId="{5DBD74F6-B9C0-DB43-9956-631F2834CDB9}" destId="{F2C9F445-2F78-EA4C-B318-CD2D8E52664B}" srcOrd="8" destOrd="0" parTransId="{5233AF14-1E10-2C4E-AC1E-88628A5BF251}" sibTransId="{AB7DE248-2162-4A48-A61D-FCB7D450E45C}"/>
    <dgm:cxn modelId="{2CD9FF00-03B5-BB43-953C-1B50456064F3}" srcId="{5DBD74F6-B9C0-DB43-9956-631F2834CDB9}" destId="{BF1E5E30-F9CB-8244-B158-E920224B89CE}" srcOrd="0" destOrd="0" parTransId="{2910BA5B-1934-EB46-836C-7A59E4C347F3}" sibTransId="{C1609DB3-2152-3542-8F52-E06EB7CC6406}"/>
    <dgm:cxn modelId="{B952F7B5-71C2-C04B-8E45-5B7F84AF074C}" type="presOf" srcId="{66C8490B-AFEB-744B-89DA-C4D8E61693EA}" destId="{07D26695-CFE7-3F45-B1AE-38B6655E7D28}" srcOrd="0" destOrd="0" presId="urn:microsoft.com/office/officeart/2005/8/layout/default#1"/>
    <dgm:cxn modelId="{9ACF7077-B160-2246-81F8-75CE9888444F}" srcId="{5DBD74F6-B9C0-DB43-9956-631F2834CDB9}" destId="{D9C6AD0D-0C34-DE47-9D3C-1C93FE44047B}" srcOrd="4" destOrd="0" parTransId="{86C05E10-E2E3-484E-84D9-9631CC382F2E}" sibTransId="{666CCB23-51FA-C64A-BDCD-F067525A6769}"/>
    <dgm:cxn modelId="{59911EDB-EB02-414A-98BE-0F77DA7B58FB}" type="presOf" srcId="{49F4AD85-9502-3948-B204-675CFF3EE24E}" destId="{292ED514-DCFA-E645-BCFC-C4CA64ED5001}" srcOrd="0" destOrd="0" presId="urn:microsoft.com/office/officeart/2005/8/layout/default#1"/>
    <dgm:cxn modelId="{4EA58242-903A-1F4B-B1E5-8DF322229BA3}" srcId="{5DBD74F6-B9C0-DB43-9956-631F2834CDB9}" destId="{66C8490B-AFEB-744B-89DA-C4D8E61693EA}" srcOrd="6" destOrd="0" parTransId="{F7771FA4-7904-6247-B276-E0A337C86E42}" sibTransId="{30FD81D4-6F50-6044-8049-2D738C060198}"/>
    <dgm:cxn modelId="{210722F4-4C7B-804D-A80A-B4309F12660E}" type="presOf" srcId="{5DBD74F6-B9C0-DB43-9956-631F2834CDB9}" destId="{7E194855-35FA-8449-AD80-BFD55C5F68C1}" srcOrd="0" destOrd="0" presId="urn:microsoft.com/office/officeart/2005/8/layout/default#1"/>
    <dgm:cxn modelId="{C18AF2EE-C400-8744-B8C6-4A6F38A37BE7}" srcId="{5DBD74F6-B9C0-DB43-9956-631F2834CDB9}" destId="{2E10AECF-0CA7-6E45-A491-DE3135641A26}" srcOrd="1" destOrd="0" parTransId="{E8B8E99F-5A71-1B43-80E9-11350AA289E3}" sibTransId="{24932CF8-C738-4E41-A0BA-D05317D87235}"/>
    <dgm:cxn modelId="{6EC9D5FB-9C9F-D24E-B0DE-8945045C9A1F}" type="presOf" srcId="{14433860-7849-2E4D-B87C-B51E8442275C}" destId="{F09D8940-7173-CB47-AEB1-D801F60F11D8}" srcOrd="0" destOrd="0" presId="urn:microsoft.com/office/officeart/2005/8/layout/default#1"/>
    <dgm:cxn modelId="{C5348059-E7D3-2B4B-9692-05634A6CBEE8}" type="presOf" srcId="{D9C6AD0D-0C34-DE47-9D3C-1C93FE44047B}" destId="{4C47F663-BE34-BA41-A601-EECB83F2B51A}" srcOrd="0" destOrd="0" presId="urn:microsoft.com/office/officeart/2005/8/layout/default#1"/>
    <dgm:cxn modelId="{F9B6B829-2761-5244-82AD-9B44AF7FF5A5}" type="presOf" srcId="{79BE5784-6A77-8944-8FB3-DC26762C4923}" destId="{77439FA5-C7EB-E445-B0CC-D68E482AABCC}" srcOrd="0" destOrd="0" presId="urn:microsoft.com/office/officeart/2005/8/layout/default#1"/>
    <dgm:cxn modelId="{ABAA7EE9-C159-614C-BDF6-AFAC54E82078}" type="presOf" srcId="{9D901F16-0533-F04E-A9A8-C47FCFF1E58E}" destId="{7C0C0E85-0F3D-704C-853E-A5C3A4C36FD7}" srcOrd="0" destOrd="0" presId="urn:microsoft.com/office/officeart/2005/8/layout/default#1"/>
    <dgm:cxn modelId="{AE475DB2-601F-B244-8875-DD92915FA05F}" srcId="{5DBD74F6-B9C0-DB43-9956-631F2834CDB9}" destId="{79BE5784-6A77-8944-8FB3-DC26762C4923}" srcOrd="2" destOrd="0" parTransId="{153A888C-8E27-8D40-895F-5F355E31E053}" sibTransId="{0C3D9DD9-F502-214C-8033-057BACA8656F}"/>
    <dgm:cxn modelId="{00DED9B2-757C-FC47-935B-784C139B9CCE}" srcId="{5DBD74F6-B9C0-DB43-9956-631F2834CDB9}" destId="{49F4AD85-9502-3948-B204-675CFF3EE24E}" srcOrd="7" destOrd="0" parTransId="{510B0D96-0699-204E-AF4D-B3E4CEAC6BAB}" sibTransId="{6F705740-0CFE-8F42-AC11-5E597B22A752}"/>
    <dgm:cxn modelId="{C78D326A-DD3E-994C-AD85-6A03EA1D3E84}" srcId="{5DBD74F6-B9C0-DB43-9956-631F2834CDB9}" destId="{9D901F16-0533-F04E-A9A8-C47FCFF1E58E}" srcOrd="3" destOrd="0" parTransId="{8B227692-68EC-9048-B9E5-A53EB2EA6480}" sibTransId="{96FC3A8E-44D7-EA45-A07E-1F37B14D349A}"/>
    <dgm:cxn modelId="{2B60D812-8BFF-C24F-9B25-D258B1FEB734}" srcId="{5DBD74F6-B9C0-DB43-9956-631F2834CDB9}" destId="{14433860-7849-2E4D-B87C-B51E8442275C}" srcOrd="5" destOrd="0" parTransId="{5FD2FF1A-B315-794E-ACD4-1B826682FBDF}" sibTransId="{0AB9A43D-AF63-514F-9596-D07084064D2D}"/>
    <dgm:cxn modelId="{9023BC6E-BF6A-CB44-8C0B-3A036CAAB8BE}" type="presOf" srcId="{F2C9F445-2F78-EA4C-B318-CD2D8E52664B}" destId="{8FC61B21-28ED-6949-AED1-63C3DDF8222D}" srcOrd="0" destOrd="0" presId="urn:microsoft.com/office/officeart/2005/8/layout/default#1"/>
    <dgm:cxn modelId="{9CFDAB3A-8482-7148-98E8-6B59CF23E46E}" type="presOf" srcId="{2E10AECF-0CA7-6E45-A491-DE3135641A26}" destId="{F20F95F9-69A3-7E47-BC51-2516AEF27FC3}" srcOrd="0" destOrd="0" presId="urn:microsoft.com/office/officeart/2005/8/layout/default#1"/>
    <dgm:cxn modelId="{69921509-BC53-A845-B2FF-848C3304DA68}" type="presParOf" srcId="{7E194855-35FA-8449-AD80-BFD55C5F68C1}" destId="{24568EA5-3DB6-114B-B720-A27177662EAD}" srcOrd="0" destOrd="0" presId="urn:microsoft.com/office/officeart/2005/8/layout/default#1"/>
    <dgm:cxn modelId="{F940A050-9414-7040-936B-794C9FC88642}" type="presParOf" srcId="{7E194855-35FA-8449-AD80-BFD55C5F68C1}" destId="{841E619F-5B78-7F4B-88DE-EE24909EA944}" srcOrd="1" destOrd="0" presId="urn:microsoft.com/office/officeart/2005/8/layout/default#1"/>
    <dgm:cxn modelId="{01BAB37F-6D44-3244-B7FE-341EFEDCB29E}" type="presParOf" srcId="{7E194855-35FA-8449-AD80-BFD55C5F68C1}" destId="{F20F95F9-69A3-7E47-BC51-2516AEF27FC3}" srcOrd="2" destOrd="0" presId="urn:microsoft.com/office/officeart/2005/8/layout/default#1"/>
    <dgm:cxn modelId="{5C9E22A2-F2E9-3A44-9E2B-057AAECD6CEE}" type="presParOf" srcId="{7E194855-35FA-8449-AD80-BFD55C5F68C1}" destId="{7774E40D-2C15-3F43-AFA8-CD41156EE816}" srcOrd="3" destOrd="0" presId="urn:microsoft.com/office/officeart/2005/8/layout/default#1"/>
    <dgm:cxn modelId="{25ACF973-1809-6A41-B183-8B9A43E709DC}" type="presParOf" srcId="{7E194855-35FA-8449-AD80-BFD55C5F68C1}" destId="{77439FA5-C7EB-E445-B0CC-D68E482AABCC}" srcOrd="4" destOrd="0" presId="urn:microsoft.com/office/officeart/2005/8/layout/default#1"/>
    <dgm:cxn modelId="{1D34AF6D-94C4-8942-B697-34D723885F02}" type="presParOf" srcId="{7E194855-35FA-8449-AD80-BFD55C5F68C1}" destId="{AD808221-85B0-DE45-BC40-F3B87815CB13}" srcOrd="5" destOrd="0" presId="urn:microsoft.com/office/officeart/2005/8/layout/default#1"/>
    <dgm:cxn modelId="{9C35194E-D419-E74B-9BB6-33427EEA6B3E}" type="presParOf" srcId="{7E194855-35FA-8449-AD80-BFD55C5F68C1}" destId="{7C0C0E85-0F3D-704C-853E-A5C3A4C36FD7}" srcOrd="6" destOrd="0" presId="urn:microsoft.com/office/officeart/2005/8/layout/default#1"/>
    <dgm:cxn modelId="{EE762075-826C-A24E-9BB8-AF99032E88BF}" type="presParOf" srcId="{7E194855-35FA-8449-AD80-BFD55C5F68C1}" destId="{46DEC12A-326B-7B45-B9C8-92900972306A}" srcOrd="7" destOrd="0" presId="urn:microsoft.com/office/officeart/2005/8/layout/default#1"/>
    <dgm:cxn modelId="{5A1ED2AC-4CE8-B44C-927A-07D4E9F0CBC1}" type="presParOf" srcId="{7E194855-35FA-8449-AD80-BFD55C5F68C1}" destId="{4C47F663-BE34-BA41-A601-EECB83F2B51A}" srcOrd="8" destOrd="0" presId="urn:microsoft.com/office/officeart/2005/8/layout/default#1"/>
    <dgm:cxn modelId="{F0634B8A-7CF6-4548-87CA-1FC06D3E3B56}" type="presParOf" srcId="{7E194855-35FA-8449-AD80-BFD55C5F68C1}" destId="{472617FC-FE92-B444-848F-1A435B7A9E55}" srcOrd="9" destOrd="0" presId="urn:microsoft.com/office/officeart/2005/8/layout/default#1"/>
    <dgm:cxn modelId="{527663C7-B5A6-2444-A44C-26A95E9A1186}" type="presParOf" srcId="{7E194855-35FA-8449-AD80-BFD55C5F68C1}" destId="{F09D8940-7173-CB47-AEB1-D801F60F11D8}" srcOrd="10" destOrd="0" presId="urn:microsoft.com/office/officeart/2005/8/layout/default#1"/>
    <dgm:cxn modelId="{7C856EB5-EC13-244E-A4CF-B3AE09A3EB25}" type="presParOf" srcId="{7E194855-35FA-8449-AD80-BFD55C5F68C1}" destId="{C3EB137E-54B2-664B-9BD6-187E253DB9EF}" srcOrd="11" destOrd="0" presId="urn:microsoft.com/office/officeart/2005/8/layout/default#1"/>
    <dgm:cxn modelId="{FC99EC49-9526-8448-B85F-1FB7C302637C}" type="presParOf" srcId="{7E194855-35FA-8449-AD80-BFD55C5F68C1}" destId="{07D26695-CFE7-3F45-B1AE-38B6655E7D28}" srcOrd="12" destOrd="0" presId="urn:microsoft.com/office/officeart/2005/8/layout/default#1"/>
    <dgm:cxn modelId="{861F1D07-3AD7-CB42-A1C4-8F2897BD3F91}" type="presParOf" srcId="{7E194855-35FA-8449-AD80-BFD55C5F68C1}" destId="{4AD37CAB-1240-3849-8429-CAE74DAAA6A0}" srcOrd="13" destOrd="0" presId="urn:microsoft.com/office/officeart/2005/8/layout/default#1"/>
    <dgm:cxn modelId="{653E7858-A4E6-FC47-84EE-A1FF2117A88B}" type="presParOf" srcId="{7E194855-35FA-8449-AD80-BFD55C5F68C1}" destId="{292ED514-DCFA-E645-BCFC-C4CA64ED5001}" srcOrd="14" destOrd="0" presId="urn:microsoft.com/office/officeart/2005/8/layout/default#1"/>
    <dgm:cxn modelId="{C3FB3345-763B-AC41-A24D-EBD87FFF6ED5}" type="presParOf" srcId="{7E194855-35FA-8449-AD80-BFD55C5F68C1}" destId="{F155E3EB-BAE0-FF40-AA40-7806DA4C4101}" srcOrd="15" destOrd="0" presId="urn:microsoft.com/office/officeart/2005/8/layout/default#1"/>
    <dgm:cxn modelId="{34521C4E-B6F7-044B-AEB9-C5828A24F6F9}" type="presParOf" srcId="{7E194855-35FA-8449-AD80-BFD55C5F68C1}" destId="{8FC61B21-28ED-6949-AED1-63C3DDF8222D}" srcOrd="1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9954ED-FB80-EB4A-834F-3FFF3C75A787}">
      <dsp:nvSpPr>
        <dsp:cNvPr id="0" name=""/>
        <dsp:cNvSpPr/>
      </dsp:nvSpPr>
      <dsp:spPr>
        <a:xfrm>
          <a:off x="0" y="0"/>
          <a:ext cx="6995160" cy="157734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1" kern="1200" dirty="0" smtClean="0">
              <a:solidFill>
                <a:schemeClr val="bg2">
                  <a:lumMod val="50000"/>
                </a:schemeClr>
              </a:solidFill>
            </a:rPr>
            <a:t>An example of explicit congestion signaling is the ECN capability provided in IP and TCP and defined in RFC 3168</a:t>
          </a:r>
          <a:endParaRPr lang="en-US" sz="1400" b="1" kern="1200" dirty="0">
            <a:solidFill>
              <a:schemeClr val="bg2">
                <a:lumMod val="50000"/>
              </a:schemeClr>
            </a:solidFill>
          </a:endParaRPr>
        </a:p>
      </dsp:txBody>
      <dsp:txXfrm>
        <a:off x="46199" y="46199"/>
        <a:ext cx="5293086" cy="1484942"/>
      </dsp:txXfrm>
    </dsp:sp>
    <dsp:sp modelId="{5A3E09AB-6FBC-B648-90B4-6DB4C8E3F29D}">
      <dsp:nvSpPr>
        <dsp:cNvPr id="0" name=""/>
        <dsp:cNvSpPr/>
      </dsp:nvSpPr>
      <dsp:spPr>
        <a:xfrm>
          <a:off x="617219" y="1840230"/>
          <a:ext cx="6995160" cy="157734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1" kern="1200" dirty="0" smtClean="0">
              <a:solidFill>
                <a:schemeClr val="bg2">
                  <a:lumMod val="50000"/>
                </a:schemeClr>
              </a:solidFill>
            </a:rPr>
            <a:t>IP header includes the 2-bit ECN field, which enables routers to indicate to end nodes packets that are experiencing congestion, without the necessity of immediately dropping such packets</a:t>
          </a:r>
          <a:endParaRPr lang="en-US" sz="1400" b="1" kern="1200" dirty="0">
            <a:solidFill>
              <a:schemeClr val="bg2">
                <a:lumMod val="50000"/>
              </a:schemeClr>
            </a:solidFill>
          </a:endParaRPr>
        </a:p>
        <a:p>
          <a:pPr marL="57150" lvl="1" indent="-57150" algn="l" defTabSz="466725" rtl="0">
            <a:lnSpc>
              <a:spcPct val="90000"/>
            </a:lnSpc>
            <a:spcBef>
              <a:spcPct val="0"/>
            </a:spcBef>
            <a:spcAft>
              <a:spcPct val="15000"/>
            </a:spcAft>
            <a:buChar char="••"/>
          </a:pPr>
          <a:r>
            <a:rPr lang="en-US" sz="1050" b="1" kern="1200" dirty="0" smtClean="0">
              <a:solidFill>
                <a:schemeClr val="bg2">
                  <a:lumMod val="50000"/>
                </a:schemeClr>
              </a:solidFill>
            </a:rPr>
            <a:t>A value of 00 indicates a packet that is not using ECN</a:t>
          </a:r>
          <a:endParaRPr lang="en-US" sz="1050" b="1" kern="1200" dirty="0">
            <a:solidFill>
              <a:schemeClr val="bg2">
                <a:lumMod val="50000"/>
              </a:schemeClr>
            </a:solidFill>
          </a:endParaRPr>
        </a:p>
        <a:p>
          <a:pPr marL="57150" lvl="1" indent="-57150" algn="l" defTabSz="466725" rtl="0">
            <a:lnSpc>
              <a:spcPct val="90000"/>
            </a:lnSpc>
            <a:spcBef>
              <a:spcPct val="0"/>
            </a:spcBef>
            <a:spcAft>
              <a:spcPct val="15000"/>
            </a:spcAft>
            <a:buChar char="••"/>
          </a:pPr>
          <a:r>
            <a:rPr lang="en-US" sz="1050" b="1" kern="1200" dirty="0" smtClean="0">
              <a:solidFill>
                <a:schemeClr val="bg2">
                  <a:lumMod val="50000"/>
                </a:schemeClr>
              </a:solidFill>
            </a:rPr>
            <a:t>As value of 01 or 10 is set by the data sender to indicate that the end-points of the transport protocol are ECN-capable</a:t>
          </a:r>
          <a:endParaRPr lang="en-US" sz="1050" b="1" kern="1200" dirty="0">
            <a:solidFill>
              <a:schemeClr val="bg2">
                <a:lumMod val="50000"/>
              </a:schemeClr>
            </a:solidFill>
          </a:endParaRPr>
        </a:p>
        <a:p>
          <a:pPr marL="57150" lvl="1" indent="-57150" algn="l" defTabSz="466725" rtl="0">
            <a:lnSpc>
              <a:spcPct val="90000"/>
            </a:lnSpc>
            <a:spcBef>
              <a:spcPct val="0"/>
            </a:spcBef>
            <a:spcAft>
              <a:spcPct val="15000"/>
            </a:spcAft>
            <a:buChar char="••"/>
          </a:pPr>
          <a:r>
            <a:rPr lang="en-US" sz="1050" b="1" kern="1200" dirty="0" smtClean="0">
              <a:solidFill>
                <a:schemeClr val="bg2">
                  <a:lumMod val="50000"/>
                </a:schemeClr>
              </a:solidFill>
            </a:rPr>
            <a:t>A value of 11 is set by a router to indicate congestion has been encountered</a:t>
          </a:r>
          <a:endParaRPr lang="en-US" sz="1050" b="1" kern="1200" dirty="0">
            <a:solidFill>
              <a:schemeClr val="bg2">
                <a:lumMod val="50000"/>
              </a:schemeClr>
            </a:solidFill>
          </a:endParaRPr>
        </a:p>
      </dsp:txBody>
      <dsp:txXfrm>
        <a:off x="663418" y="1886429"/>
        <a:ext cx="5260271" cy="1484942"/>
      </dsp:txXfrm>
    </dsp:sp>
    <dsp:sp modelId="{DC0147AC-EF6A-A145-B8B5-10B843819FB3}">
      <dsp:nvSpPr>
        <dsp:cNvPr id="0" name=""/>
        <dsp:cNvSpPr/>
      </dsp:nvSpPr>
      <dsp:spPr>
        <a:xfrm>
          <a:off x="1234439" y="3680460"/>
          <a:ext cx="6995160" cy="157734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1" kern="1200" dirty="0" smtClean="0">
              <a:solidFill>
                <a:schemeClr val="bg2">
                  <a:lumMod val="50000"/>
                </a:schemeClr>
              </a:solidFill>
            </a:rPr>
            <a:t>TCP header includes two one-bit flags:</a:t>
          </a:r>
          <a:endParaRPr lang="en-US" sz="1400" b="1" kern="1200" dirty="0">
            <a:solidFill>
              <a:schemeClr val="bg2">
                <a:lumMod val="50000"/>
              </a:schemeClr>
            </a:solidFill>
          </a:endParaRPr>
        </a:p>
        <a:p>
          <a:pPr marL="57150" lvl="1" indent="-57150" algn="l" defTabSz="466725" rtl="0">
            <a:lnSpc>
              <a:spcPct val="90000"/>
            </a:lnSpc>
            <a:spcBef>
              <a:spcPct val="0"/>
            </a:spcBef>
            <a:spcAft>
              <a:spcPct val="15000"/>
            </a:spcAft>
            <a:buChar char="••"/>
          </a:pPr>
          <a:r>
            <a:rPr lang="en-US" sz="1050" b="1" kern="1200" dirty="0" smtClean="0">
              <a:solidFill>
                <a:schemeClr val="bg2">
                  <a:lumMod val="50000"/>
                </a:schemeClr>
              </a:solidFill>
            </a:rPr>
            <a:t>ECN-Echo flag</a:t>
          </a:r>
          <a:endParaRPr lang="en-US" sz="1050" b="1" kern="1200" dirty="0">
            <a:solidFill>
              <a:schemeClr val="bg2">
                <a:lumMod val="50000"/>
              </a:schemeClr>
            </a:solidFill>
          </a:endParaRPr>
        </a:p>
        <a:p>
          <a:pPr marL="57150" lvl="1" indent="-57150" algn="l" defTabSz="466725" rtl="0">
            <a:lnSpc>
              <a:spcPct val="90000"/>
            </a:lnSpc>
            <a:spcBef>
              <a:spcPct val="0"/>
            </a:spcBef>
            <a:spcAft>
              <a:spcPct val="15000"/>
            </a:spcAft>
            <a:buChar char="••"/>
          </a:pPr>
          <a:r>
            <a:rPr lang="en-US" sz="1050" b="1" kern="1200" dirty="0" smtClean="0">
              <a:solidFill>
                <a:schemeClr val="bg2">
                  <a:lumMod val="50000"/>
                </a:schemeClr>
              </a:solidFill>
            </a:rPr>
            <a:t>CWR (congestion window reduced) flag</a:t>
          </a:r>
          <a:endParaRPr lang="en-US" sz="1050" b="1" kern="1200" dirty="0">
            <a:solidFill>
              <a:schemeClr val="bg2">
                <a:lumMod val="50000"/>
              </a:schemeClr>
            </a:solidFill>
          </a:endParaRPr>
        </a:p>
      </dsp:txBody>
      <dsp:txXfrm>
        <a:off x="1280638" y="3726659"/>
        <a:ext cx="5260270" cy="1484942"/>
      </dsp:txXfrm>
    </dsp:sp>
    <dsp:sp modelId="{691E143E-1BDF-8141-B27A-7442C6637BAC}">
      <dsp:nvSpPr>
        <dsp:cNvPr id="0" name=""/>
        <dsp:cNvSpPr/>
      </dsp:nvSpPr>
      <dsp:spPr>
        <a:xfrm>
          <a:off x="5969888" y="1196149"/>
          <a:ext cx="1025271" cy="1025271"/>
        </a:xfrm>
        <a:prstGeom prst="downArrow">
          <a:avLst>
            <a:gd name="adj1" fmla="val 55000"/>
            <a:gd name="adj2" fmla="val 45000"/>
          </a:avLst>
        </a:prstGeom>
        <a:solidFill>
          <a:schemeClr val="tx2"/>
        </a:solidFill>
        <a:ln w="19050" cap="flat" cmpd="sng" algn="ctr">
          <a:solidFill>
            <a:schemeClr val="bg2">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a:p>
      </dsp:txBody>
      <dsp:txXfrm>
        <a:off x="6200574" y="1196149"/>
        <a:ext cx="563899" cy="771516"/>
      </dsp:txXfrm>
    </dsp:sp>
    <dsp:sp modelId="{A00F6C4B-BC1C-4341-B1FE-F26B155F73ED}">
      <dsp:nvSpPr>
        <dsp:cNvPr id="0" name=""/>
        <dsp:cNvSpPr/>
      </dsp:nvSpPr>
      <dsp:spPr>
        <a:xfrm>
          <a:off x="6587108" y="3025863"/>
          <a:ext cx="1025271" cy="1025271"/>
        </a:xfrm>
        <a:prstGeom prst="downArrow">
          <a:avLst>
            <a:gd name="adj1" fmla="val 55000"/>
            <a:gd name="adj2" fmla="val 45000"/>
          </a:avLst>
        </a:prstGeom>
        <a:solidFill>
          <a:schemeClr val="tx2"/>
        </a:solidFill>
        <a:ln w="15875" cap="flat" cmpd="sng" algn="ctr">
          <a:solidFill>
            <a:schemeClr val="bg2">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a:p>
      </dsp:txBody>
      <dsp:txXfrm>
        <a:off x="6817794" y="3025863"/>
        <a:ext cx="563899" cy="7715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945EC-B1E6-7843-BB25-20BEE4D93C56}">
      <dsp:nvSpPr>
        <dsp:cNvPr id="0" name=""/>
        <dsp:cNvSpPr/>
      </dsp:nvSpPr>
      <dsp:spPr>
        <a:xfrm>
          <a:off x="1523999" y="0"/>
          <a:ext cx="5257800" cy="5257800"/>
        </a:xfrm>
        <a:prstGeom prst="diamond">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316A872-DC3F-9C4D-BBFD-DAB59FF80DC8}">
      <dsp:nvSpPr>
        <dsp:cNvPr id="0" name=""/>
        <dsp:cNvSpPr/>
      </dsp:nvSpPr>
      <dsp:spPr>
        <a:xfrm>
          <a:off x="2023491" y="499491"/>
          <a:ext cx="2050542" cy="205054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solidFill>
                <a:srgbClr val="FFFF00"/>
              </a:solidFill>
              <a:effectLst>
                <a:outerShdw blurRad="38100" dist="38100" dir="2700000" algn="tl">
                  <a:srgbClr val="000000">
                    <a:alpha val="43137"/>
                  </a:srgbClr>
                </a:outerShdw>
              </a:effectLst>
            </a:rPr>
            <a:t>Datagram</a:t>
          </a:r>
          <a:r>
            <a:rPr lang="en-US" sz="1600" b="1" kern="1200" dirty="0" smtClean="0">
              <a:solidFill>
                <a:schemeClr val="bg2">
                  <a:lumMod val="50000"/>
                </a:schemeClr>
              </a:solidFill>
              <a:effectLst>
                <a:outerShdw blurRad="38100" dist="38100" dir="2700000" algn="tl">
                  <a:srgbClr val="000000">
                    <a:alpha val="43137"/>
                  </a:srgbClr>
                </a:outerShdw>
              </a:effectLst>
            </a:rPr>
            <a:t> </a:t>
          </a:r>
          <a:r>
            <a:rPr lang="en-US" sz="1600" b="1" kern="1200" dirty="0" smtClean="0">
              <a:solidFill>
                <a:schemeClr val="bg2">
                  <a:lumMod val="50000"/>
                </a:schemeClr>
              </a:solidFill>
            </a:rPr>
            <a:t>Congestion Control Protocol</a:t>
          </a:r>
          <a:endParaRPr lang="en-US" sz="1600" b="1" kern="1200" dirty="0">
            <a:solidFill>
              <a:schemeClr val="bg2">
                <a:lumMod val="50000"/>
              </a:schemeClr>
            </a:solidFill>
          </a:endParaRPr>
        </a:p>
      </dsp:txBody>
      <dsp:txXfrm>
        <a:off x="2123590" y="599590"/>
        <a:ext cx="1850344" cy="1850344"/>
      </dsp:txXfrm>
    </dsp:sp>
    <dsp:sp modelId="{A22EE7A4-A90E-BE4A-896C-5E75F3B2744A}">
      <dsp:nvSpPr>
        <dsp:cNvPr id="0" name=""/>
        <dsp:cNvSpPr/>
      </dsp:nvSpPr>
      <dsp:spPr>
        <a:xfrm>
          <a:off x="4231767" y="499491"/>
          <a:ext cx="2050542" cy="205054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solidFill>
                <a:schemeClr val="bg2">
                  <a:lumMod val="50000"/>
                </a:schemeClr>
              </a:solidFill>
            </a:rPr>
            <a:t>Defined in RFC 4340</a:t>
          </a:r>
          <a:endParaRPr lang="en-US" sz="1600" b="1" kern="1200" dirty="0">
            <a:solidFill>
              <a:schemeClr val="bg2">
                <a:lumMod val="50000"/>
              </a:schemeClr>
            </a:solidFill>
          </a:endParaRPr>
        </a:p>
      </dsp:txBody>
      <dsp:txXfrm>
        <a:off x="4331866" y="599590"/>
        <a:ext cx="1850344" cy="1850344"/>
      </dsp:txXfrm>
    </dsp:sp>
    <dsp:sp modelId="{C4D89673-C6C0-B544-8D94-A2974C2A4A98}">
      <dsp:nvSpPr>
        <dsp:cNvPr id="0" name=""/>
        <dsp:cNvSpPr/>
      </dsp:nvSpPr>
      <dsp:spPr>
        <a:xfrm>
          <a:off x="2023491" y="2707767"/>
          <a:ext cx="2050542" cy="205054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solidFill>
                <a:srgbClr val="FFFF00"/>
              </a:solidFill>
              <a:effectLst>
                <a:outerShdw blurRad="38100" dist="38100" dir="2700000" algn="tl">
                  <a:srgbClr val="000000">
                    <a:alpha val="43137"/>
                  </a:srgbClr>
                </a:outerShdw>
              </a:effectLst>
            </a:rPr>
            <a:t>Connection-oriented</a:t>
          </a:r>
          <a:endParaRPr lang="en-US" sz="1600" b="1" kern="1200" dirty="0">
            <a:solidFill>
              <a:srgbClr val="FFFF00"/>
            </a:solidFill>
            <a:effectLst>
              <a:outerShdw blurRad="38100" dist="38100" dir="2700000" algn="tl">
                <a:srgbClr val="000000">
                  <a:alpha val="43137"/>
                </a:srgbClr>
              </a:outerShdw>
            </a:effectLst>
          </a:endParaRPr>
        </a:p>
      </dsp:txBody>
      <dsp:txXfrm>
        <a:off x="2123590" y="2807866"/>
        <a:ext cx="1850344" cy="1850344"/>
      </dsp:txXfrm>
    </dsp:sp>
    <dsp:sp modelId="{FF54740C-FCBB-084E-993B-9B70A803352F}">
      <dsp:nvSpPr>
        <dsp:cNvPr id="0" name=""/>
        <dsp:cNvSpPr/>
      </dsp:nvSpPr>
      <dsp:spPr>
        <a:xfrm>
          <a:off x="4231767" y="2707767"/>
          <a:ext cx="2050542" cy="205054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solidFill>
                <a:schemeClr val="bg2">
                  <a:lumMod val="50000"/>
                </a:schemeClr>
              </a:solidFill>
            </a:rPr>
            <a:t>Runs on top of IP and serves as an alternative transport protocol </a:t>
          </a:r>
          <a:r>
            <a:rPr lang="en-US" sz="1600" b="1" u="none" kern="1200" dirty="0" smtClean="0">
              <a:solidFill>
                <a:srgbClr val="FFFF00"/>
              </a:solidFill>
              <a:effectLst>
                <a:outerShdw blurRad="38100" dist="38100" dir="2700000" algn="tl">
                  <a:srgbClr val="000000">
                    <a:alpha val="43137"/>
                  </a:srgbClr>
                </a:outerShdw>
              </a:effectLst>
            </a:rPr>
            <a:t>for applications that would otherwise use UDP</a:t>
          </a:r>
          <a:endParaRPr lang="en-US" sz="1600" b="1" u="none" kern="1200" dirty="0">
            <a:solidFill>
              <a:srgbClr val="FFFF00"/>
            </a:solidFill>
            <a:effectLst>
              <a:outerShdw blurRad="38100" dist="38100" dir="2700000" algn="tl">
                <a:srgbClr val="000000">
                  <a:alpha val="43137"/>
                </a:srgbClr>
              </a:outerShdw>
            </a:effectLst>
          </a:endParaRPr>
        </a:p>
      </dsp:txBody>
      <dsp:txXfrm>
        <a:off x="4331866" y="2807866"/>
        <a:ext cx="1850344" cy="18503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 Id="rId4"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eaLnBrk="0" hangingPunct="0">
              <a:defRPr sz="1200">
                <a:latin typeface="Times New Roman" pitchFamily="-110" charset="0"/>
                <a:ea typeface="+mn-ea"/>
                <a:cs typeface="+mn-cs"/>
              </a:defRPr>
            </a:lvl1pPr>
          </a:lstStyle>
          <a:p>
            <a:pPr>
              <a:defRPr/>
            </a:pPr>
            <a:endParaRPr lang="en-US" dirty="0"/>
          </a:p>
        </p:txBody>
      </p:sp>
      <p:sp>
        <p:nvSpPr>
          <p:cNvPr id="63491"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eaLnBrk="0" hangingPunct="0">
              <a:defRPr sz="1200">
                <a:latin typeface="Times New Roman" pitchFamily="-110" charset="0"/>
                <a:ea typeface="+mn-ea"/>
                <a:cs typeface="+mn-cs"/>
              </a:defRPr>
            </a:lvl1pPr>
          </a:lstStyle>
          <a:p>
            <a:pPr>
              <a:defRPr/>
            </a:pPr>
            <a:endParaRPr lang="en-US" dirty="0"/>
          </a:p>
        </p:txBody>
      </p:sp>
      <p:sp>
        <p:nvSpPr>
          <p:cNvPr id="63492"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eaLnBrk="0" hangingPunct="0">
              <a:defRPr sz="1200">
                <a:latin typeface="Times New Roman" pitchFamily="-110" charset="0"/>
                <a:ea typeface="+mn-ea"/>
                <a:cs typeface="+mn-cs"/>
              </a:defRPr>
            </a:lvl1pPr>
          </a:lstStyle>
          <a:p>
            <a:pPr>
              <a:defRPr/>
            </a:pPr>
            <a:endParaRPr lang="en-US" dirty="0"/>
          </a:p>
        </p:txBody>
      </p:sp>
      <p:sp>
        <p:nvSpPr>
          <p:cNvPr id="63493"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eaLnBrk="0" hangingPunct="0">
              <a:defRPr sz="1200"/>
            </a:lvl1pPr>
          </a:lstStyle>
          <a:p>
            <a:fld id="{7B417C1D-9248-3349-9F76-E04556090B8F}" type="slidenum">
              <a:rPr lang="en-US"/>
              <a:pPr/>
              <a:t>‹#›</a:t>
            </a:fld>
            <a:endParaRPr lang="en-US" dirty="0"/>
          </a:p>
        </p:txBody>
      </p:sp>
    </p:spTree>
    <p:extLst>
      <p:ext uri="{BB962C8B-B14F-4D97-AF65-F5344CB8AC3E}">
        <p14:creationId xmlns:p14="http://schemas.microsoft.com/office/powerpoint/2010/main" val="1463841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eaLnBrk="0" hangingPunct="0">
              <a:defRPr sz="1200">
                <a:latin typeface="Times New Roman" pitchFamily="-110" charset="0"/>
                <a:ea typeface="+mn-ea"/>
                <a:cs typeface="+mn-cs"/>
              </a:defRPr>
            </a:lvl1pPr>
          </a:lstStyle>
          <a:p>
            <a:pPr>
              <a:defRPr/>
            </a:pPr>
            <a:endParaRPr lang="en-US" dirty="0"/>
          </a:p>
        </p:txBody>
      </p:sp>
      <p:sp>
        <p:nvSpPr>
          <p:cNvPr id="7680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eaLnBrk="0" hangingPunct="0">
              <a:defRPr sz="1200">
                <a:latin typeface="Times New Roman" pitchFamily="-110" charset="0"/>
                <a:ea typeface="+mn-ea"/>
                <a:cs typeface="+mn-cs"/>
              </a:defRPr>
            </a:lvl1pPr>
          </a:lstStyle>
          <a:p>
            <a:pPr>
              <a:defRPr/>
            </a:pPr>
            <a:endParaRPr lang="en-US" dirty="0"/>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680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680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eaLnBrk="0" hangingPunct="0">
              <a:defRPr sz="1200">
                <a:latin typeface="Times New Roman" pitchFamily="-110" charset="0"/>
                <a:ea typeface="+mn-ea"/>
                <a:cs typeface="+mn-cs"/>
              </a:defRPr>
            </a:lvl1pPr>
          </a:lstStyle>
          <a:p>
            <a:pPr>
              <a:defRPr/>
            </a:pPr>
            <a:endParaRPr lang="en-US" dirty="0"/>
          </a:p>
        </p:txBody>
      </p:sp>
      <p:sp>
        <p:nvSpPr>
          <p:cNvPr id="7680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eaLnBrk="0" hangingPunct="0">
              <a:defRPr sz="1200"/>
            </a:lvl1pPr>
          </a:lstStyle>
          <a:p>
            <a:fld id="{97522877-12B8-744D-A0FD-DB9E4D8F451C}" type="slidenum">
              <a:rPr lang="en-US"/>
              <a:pPr/>
              <a:t>‹#›</a:t>
            </a:fld>
            <a:endParaRPr lang="en-US" dirty="0"/>
          </a:p>
        </p:txBody>
      </p:sp>
    </p:spTree>
    <p:extLst>
      <p:ext uri="{BB962C8B-B14F-4D97-AF65-F5344CB8AC3E}">
        <p14:creationId xmlns:p14="http://schemas.microsoft.com/office/powerpoint/2010/main" val="13991734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0"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ＭＳ Ｐゴシック" pitchFamily="32" charset="-128"/>
      </a:defRPr>
    </a:lvl2pPr>
    <a:lvl3pPr marL="9144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A2DC9FB-0FF3-D845-9EAF-3512843626D2}" type="slidenum">
              <a:rPr lang="en-US"/>
              <a:pPr/>
              <a:t>1</a:t>
            </a:fld>
            <a:endParaRPr lang="en-US" dirty="0"/>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xfrm>
            <a:off x="685800" y="4343400"/>
            <a:ext cx="5486400" cy="4114800"/>
          </a:xfrm>
          <a:solidFill>
            <a:srgbClr val="FFFFFF"/>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“Data and Computer Communications”, 10/e, by William Stallings, Chapter 20 “Congestion</a:t>
            </a:r>
            <a:r>
              <a:rPr lang="en-US" baseline="0" dirty="0" smtClean="0"/>
              <a:t> Control</a:t>
            </a:r>
            <a:r>
              <a:rPr lang="en-US" dirty="0" smtClean="0"/>
              <a:t>”.</a:t>
            </a:r>
            <a:endParaRPr lang="en-AU" dirty="0" smtClean="0"/>
          </a:p>
          <a:p>
            <a:endParaRPr lang="en-US" dirty="0"/>
          </a:p>
        </p:txBody>
      </p:sp>
    </p:spTree>
    <p:extLst>
      <p:ext uri="{BB962C8B-B14F-4D97-AF65-F5344CB8AC3E}">
        <p14:creationId xmlns:p14="http://schemas.microsoft.com/office/powerpoint/2010/main" val="3706404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216EF2C-72ED-144F-A6CD-8B5D4FEA6B33}" type="slidenum">
              <a:rPr lang="en-US"/>
              <a:pPr/>
              <a:t>10</a:t>
            </a:fld>
            <a:endParaRPr lang="en-US"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r>
              <a:rPr lang="en-US" dirty="0">
                <a:latin typeface="Times New Roman" pitchFamily="32" charset="0"/>
              </a:rPr>
              <a:t>A choke packet is a control packet generated at a congested node and transmitted back to a source node to restrict traffic flow. An example of a choke packet is the ICMP (Internet Control Message Protocol) Source Quench packet. Either a router or a destination end system may send this message to a source end system, requesting that it reduce the rate at which it is sending traffic to the internet destination. On receipt of a source quench message, the source host should cut back the rate at which it is sending traffic to the specified destination until it no longer receives source quench messages. The source quench message can be used by a router or host that must discard IP datagrams because of a full buffer. In that case, the router or host will issue a source quench message for every datagram that it discards. In addition, a system may anticipate congestion and issue source quench messages when its buffers approach capacity. In that case, the datagram referred to in the source quench message may well be delivered. Thus, receipt of a source quench message does not imply delivery or nondelivery of the corresponding datagram.</a:t>
            </a:r>
          </a:p>
          <a:p>
            <a:endParaRPr/>
          </a:p>
          <a:p>
            <a:r>
              <a:rPr lang="en-US" dirty="0" smtClean="0">
                <a:latin typeface="Times New Roman" pitchFamily="32" charset="0"/>
              </a:rPr>
              <a:t>The </a:t>
            </a:r>
            <a:r>
              <a:rPr lang="en-US" dirty="0">
                <a:latin typeface="Times New Roman" pitchFamily="32" charset="0"/>
              </a:rPr>
              <a:t>choke package is a relatively crude technique for controlling congestion. More sophisticated forms of explicit congestion signaling are discussed subsequently.</a:t>
            </a:r>
          </a:p>
          <a:p>
            <a:endParaRPr lang="en-US" dirty="0">
              <a:latin typeface="Times New Roman" pitchFamily="32" charset="0"/>
            </a:endParaRPr>
          </a:p>
        </p:txBody>
      </p:sp>
    </p:spTree>
    <p:extLst>
      <p:ext uri="{BB962C8B-B14F-4D97-AF65-F5344CB8AC3E}">
        <p14:creationId xmlns:p14="http://schemas.microsoft.com/office/powerpoint/2010/main" val="1383455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68C5ADE8-FFE3-C54A-8723-E3267D3A838E}" type="slidenum">
              <a:rPr lang="en-US"/>
              <a:pPr/>
              <a:t>11</a:t>
            </a:fld>
            <a:endParaRPr lang="en-US" dirty="0"/>
          </a:p>
        </p:txBody>
      </p:sp>
      <p:sp>
        <p:nvSpPr>
          <p:cNvPr id="60419" name="Rectangle 1026"/>
          <p:cNvSpPr>
            <a:spLocks noGrp="1" noRot="1" noChangeAspect="1" noChangeArrowheads="1" noTextEdit="1"/>
          </p:cNvSpPr>
          <p:nvPr>
            <p:ph type="sldImg"/>
          </p:nvPr>
        </p:nvSpPr>
        <p:spPr>
          <a:ln/>
        </p:spPr>
      </p:sp>
      <p:sp>
        <p:nvSpPr>
          <p:cNvPr id="60420" name="Rectangle 1027"/>
          <p:cNvSpPr>
            <a:spLocks noGrp="1" noChangeArrowheads="1"/>
          </p:cNvSpPr>
          <p:nvPr>
            <p:ph type="body" idx="1"/>
          </p:nvPr>
        </p:nvSpPr>
        <p:spPr>
          <a:noFill/>
          <a:ln/>
        </p:spPr>
        <p:txBody>
          <a:bodyPr/>
          <a:lstStyle/>
          <a:p>
            <a:r>
              <a:rPr lang="en-US" dirty="0">
                <a:latin typeface="Times New Roman" pitchFamily="32" charset="0"/>
              </a:rPr>
              <a:t>When network congestion occurs, two things may happen: (1) The transmission delay for an individual packet from source to destination increases, so that it is noticeably longer than the fixed propagation delay, and (2) packets are discarded. If a source is able to detect increased delays and packet discards, then it has implicit evidence of network congestion. If all sources can detect congestion and, in response, reduce flow on the basis of congestion, then the network congestion will be relieved. Thus, congestion control on the basis of implicit signaling is the responsibility of end systems and does not require action on the part of network nodes.</a:t>
            </a:r>
          </a:p>
          <a:p>
            <a:endParaRPr dirty="0"/>
          </a:p>
          <a:p>
            <a:r>
              <a:rPr lang="en-US" dirty="0" smtClean="0">
                <a:latin typeface="Times New Roman" pitchFamily="32" charset="0"/>
              </a:rPr>
              <a:t>Implicit </a:t>
            </a:r>
            <a:r>
              <a:rPr lang="en-US" dirty="0">
                <a:latin typeface="Times New Roman" pitchFamily="32" charset="0"/>
              </a:rPr>
              <a:t>signaling is an effective congestion control technique in connectionless, or datagram, configurations, such as datagram packet-switching networks and IP-based internets. In such cases, there are no logical connections through the internet on which flow can be regulated. However, between the two end systems, logical connections can be established at the TCP level. TCP includes mechanisms for acknowledging receipt of TCP segments and for regulating the flow of data between source and destination on a TCP connection.</a:t>
            </a:r>
          </a:p>
          <a:p>
            <a:endParaRPr dirty="0"/>
          </a:p>
          <a:p>
            <a:r>
              <a:rPr lang="en-US" dirty="0" smtClean="0">
                <a:latin typeface="Times New Roman" pitchFamily="32" charset="0"/>
              </a:rPr>
              <a:t>Implicit </a:t>
            </a:r>
            <a:r>
              <a:rPr lang="en-US" dirty="0">
                <a:latin typeface="Times New Roman" pitchFamily="32" charset="0"/>
              </a:rPr>
              <a:t>signaling can also be used in connection-oriented networks. For example, in frame relay networks, the LAPF control protocol, which is end to end, includes facilities similar to those of TCP for flow and error control. LAPF control is capable of detecting lost frames and adjusting the flow of data accordingly.</a:t>
            </a:r>
          </a:p>
          <a:p>
            <a:endParaRPr lang="en-US" dirty="0">
              <a:latin typeface="Times New Roman" pitchFamily="32" charset="0"/>
            </a:endParaRPr>
          </a:p>
        </p:txBody>
      </p:sp>
    </p:spTree>
    <p:extLst>
      <p:ext uri="{BB962C8B-B14F-4D97-AF65-F5344CB8AC3E}">
        <p14:creationId xmlns:p14="http://schemas.microsoft.com/office/powerpoint/2010/main" val="256142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57D967B7-5A20-2344-A5DA-5C47278E9524}" type="slidenum">
              <a:rPr lang="en-US"/>
              <a:pPr/>
              <a:t>12</a:t>
            </a:fld>
            <a:endParaRPr lang="en-US"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r>
              <a:rPr lang="en-US" dirty="0">
                <a:latin typeface="Times New Roman" pitchFamily="32" charset="0"/>
              </a:rPr>
              <a:t>It is desirable to use as much of the available capacity in a network as possible but still react to congestion in a controlled and fair manner. This is the purpose of explicit congestion avoidance techniques. In general terms, for explicit congestion avoidance, the network alerts end systems to growing congestion within the network and the end systems take steps to reduce the offered load to the network.</a:t>
            </a:r>
          </a:p>
          <a:p>
            <a:endParaRPr/>
          </a:p>
          <a:p>
            <a:r>
              <a:rPr lang="en-US" dirty="0" smtClean="0">
                <a:latin typeface="Times New Roman" pitchFamily="32" charset="0"/>
              </a:rPr>
              <a:t>Typically</a:t>
            </a:r>
            <a:r>
              <a:rPr lang="en-US" dirty="0">
                <a:latin typeface="Times New Roman" pitchFamily="32" charset="0"/>
              </a:rPr>
              <a:t>, explicit congestion control techniques operate over connection-oriented networks and control the flow of packets over individual connections. Explicit congestion signaling approaches can work in one of two directions:</a:t>
            </a:r>
          </a:p>
          <a:p>
            <a:r>
              <a:rPr lang="en-US" dirty="0">
                <a:latin typeface="Times New Roman" pitchFamily="32" charset="0"/>
              </a:rPr>
              <a:t> </a:t>
            </a:r>
          </a:p>
          <a:p>
            <a:r>
              <a:rPr lang="en-US" b="1" dirty="0">
                <a:latin typeface="Times New Roman" pitchFamily="32" charset="0"/>
              </a:rPr>
              <a:t>Backward:</a:t>
            </a:r>
            <a:r>
              <a:rPr lang="en-US" dirty="0">
                <a:latin typeface="Times New Roman" pitchFamily="32" charset="0"/>
              </a:rPr>
              <a:t> Notifies the source that congestion avoidance procedures should be initiated where applicable for traffic in the opposite direction of the received notification. It indicates that the packets that the user transmits on this logical connection may encounter congested resources. Backward information is transmitted either by altering bits in a header of a data packet headed for the source to be controlled or by transmitting separate control packets to the source.</a:t>
            </a:r>
            <a:endParaRPr lang="en-US" dirty="0" smtClean="0">
              <a:latin typeface="Times New Roman" pitchFamily="32" charset="0"/>
            </a:endParaRPr>
          </a:p>
          <a:p>
            <a:endParaRPr lang="en-US" b="1" dirty="0" smtClean="0">
              <a:latin typeface="Times New Roman" pitchFamily="32" charset="0"/>
            </a:endParaRPr>
          </a:p>
          <a:p>
            <a:r>
              <a:rPr lang="en-US" b="1" dirty="0" smtClean="0">
                <a:latin typeface="Times New Roman" pitchFamily="32" charset="0"/>
              </a:rPr>
              <a:t>Forward</a:t>
            </a:r>
            <a:r>
              <a:rPr lang="en-US" b="1" dirty="0">
                <a:latin typeface="Times New Roman" pitchFamily="32" charset="0"/>
              </a:rPr>
              <a:t>:</a:t>
            </a:r>
            <a:r>
              <a:rPr lang="en-US" dirty="0">
                <a:latin typeface="Times New Roman" pitchFamily="32" charset="0"/>
              </a:rPr>
              <a:t> Notifies the user that congestion avoidance procedures should be initiated where applicable for traffic in the same direction as the received notification. It indicates that this packet, on this logical connection, has encountered congested resources. Again, this information may be transmitted either as altered bits in data packets or in separate control packets. In some schemes, when a forward signal is received by an end system, it echoes the signal back along the logical connection to the source. In other schemes, the end system is expected to exercise flow control upon the source end system at a higher layer (e.g., TCP).</a:t>
            </a:r>
          </a:p>
          <a:p>
            <a:r>
              <a:rPr lang="en-US" dirty="0">
                <a:latin typeface="Times New Roman" pitchFamily="32" charset="0"/>
              </a:rPr>
              <a:t> </a:t>
            </a:r>
          </a:p>
        </p:txBody>
      </p:sp>
    </p:spTree>
    <p:extLst>
      <p:ext uri="{BB962C8B-B14F-4D97-AF65-F5344CB8AC3E}">
        <p14:creationId xmlns:p14="http://schemas.microsoft.com/office/powerpoint/2010/main" val="885404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55D986EE-445B-AE4B-95ED-CE1184355638}" type="slidenum">
              <a:rPr lang="en-US"/>
              <a:pPr/>
              <a:t>13</a:t>
            </a:fld>
            <a:endParaRPr lang="en-US" dirty="0"/>
          </a:p>
        </p:txBody>
      </p:sp>
      <p:sp>
        <p:nvSpPr>
          <p:cNvPr id="62467" name="Rectangle 1026"/>
          <p:cNvSpPr>
            <a:spLocks noGrp="1" noRot="1" noChangeAspect="1" noChangeArrowheads="1" noTextEdit="1"/>
          </p:cNvSpPr>
          <p:nvPr>
            <p:ph type="sldImg"/>
          </p:nvPr>
        </p:nvSpPr>
        <p:spPr>
          <a:ln/>
        </p:spPr>
      </p:sp>
      <p:sp>
        <p:nvSpPr>
          <p:cNvPr id="62468" name="Rectangle 1027"/>
          <p:cNvSpPr>
            <a:spLocks noGrp="1" noChangeArrowheads="1"/>
          </p:cNvSpPr>
          <p:nvPr>
            <p:ph type="body" idx="1"/>
          </p:nvPr>
        </p:nvSpPr>
        <p:spPr>
          <a:noFill/>
          <a:ln/>
        </p:spPr>
        <p:txBody>
          <a:bodyPr/>
          <a:lstStyle/>
          <a:p>
            <a:r>
              <a:rPr lang="en-US" dirty="0">
                <a:latin typeface="Times New Roman" pitchFamily="32" charset="0"/>
              </a:rPr>
              <a:t>We can divide explicit congestion signaling approaches into three general categories:</a:t>
            </a:r>
          </a:p>
          <a:p>
            <a:r>
              <a:rPr lang="en-US" dirty="0">
                <a:latin typeface="Times New Roman" pitchFamily="32" charset="0"/>
              </a:rPr>
              <a:t> </a:t>
            </a:r>
          </a:p>
          <a:p>
            <a:r>
              <a:rPr lang="en-US" b="1" dirty="0">
                <a:latin typeface="Times New Roman" pitchFamily="32" charset="0"/>
              </a:rPr>
              <a:t>Binary:</a:t>
            </a:r>
            <a:r>
              <a:rPr lang="en-US" dirty="0">
                <a:latin typeface="Times New Roman" pitchFamily="32" charset="0"/>
              </a:rPr>
              <a:t> A bit is set in a data packet as it is forwarded by the congested node. When a source receives a binary indication of congestion on a logical connection, it may reduce its traffic flow.</a:t>
            </a:r>
            <a:endParaRPr lang="en-US" dirty="0" smtClean="0">
              <a:latin typeface="Times New Roman" pitchFamily="32" charset="0"/>
            </a:endParaRPr>
          </a:p>
          <a:p>
            <a:endParaRPr lang="en-US" b="1" dirty="0" smtClean="0">
              <a:latin typeface="Times New Roman" pitchFamily="32" charset="0"/>
            </a:endParaRPr>
          </a:p>
          <a:p>
            <a:r>
              <a:rPr lang="en-US" b="1" dirty="0" smtClean="0">
                <a:latin typeface="Times New Roman" pitchFamily="32" charset="0"/>
              </a:rPr>
              <a:t>Credit </a:t>
            </a:r>
            <a:r>
              <a:rPr lang="en-US" b="1" dirty="0">
                <a:latin typeface="Times New Roman" pitchFamily="32" charset="0"/>
              </a:rPr>
              <a:t>based:</a:t>
            </a:r>
            <a:r>
              <a:rPr lang="en-US" dirty="0">
                <a:latin typeface="Times New Roman" pitchFamily="32" charset="0"/>
              </a:rPr>
              <a:t> These schemes are based on providing an explicit credit to a source over a logical connection. The credit indicates how many octets or how many packets the source may transmit. When the credit is exhausted, the source must await additional credit before sending additional data. Credit-based schemes are common for end-to-end flow control, in which a destination system uses credit to prevent the source from overflowing the destination buffers, but credit-based schemes have also been considered for congestion control.</a:t>
            </a:r>
            <a:endParaRPr lang="en-US" dirty="0" smtClean="0">
              <a:latin typeface="Times New Roman" pitchFamily="32" charset="0"/>
            </a:endParaRPr>
          </a:p>
          <a:p>
            <a:endParaRPr lang="en-US" b="1" dirty="0" smtClean="0">
              <a:latin typeface="Times New Roman" pitchFamily="32" charset="0"/>
            </a:endParaRPr>
          </a:p>
          <a:p>
            <a:r>
              <a:rPr lang="en-US" b="1" dirty="0" smtClean="0">
                <a:latin typeface="Times New Roman" pitchFamily="32" charset="0"/>
              </a:rPr>
              <a:t>Rate </a:t>
            </a:r>
            <a:r>
              <a:rPr lang="en-US" b="1" dirty="0">
                <a:latin typeface="Times New Roman" pitchFamily="32" charset="0"/>
              </a:rPr>
              <a:t>based:</a:t>
            </a:r>
            <a:r>
              <a:rPr lang="en-US" dirty="0">
                <a:latin typeface="Times New Roman" pitchFamily="32" charset="0"/>
              </a:rPr>
              <a:t> These schemes are based on providing an explicit data rate limit to the source over a logical connection. The source may transmit data at a rate up to the set limit. To control congestion, any node along the path of the connection can reduce the data rate limit in a control message to the source.</a:t>
            </a:r>
          </a:p>
          <a:p>
            <a:endParaRPr lang="en-US" dirty="0">
              <a:latin typeface="Times New Roman" pitchFamily="32" charset="0"/>
            </a:endParaRPr>
          </a:p>
          <a:p>
            <a:endParaRPr lang="en-US" dirty="0">
              <a:latin typeface="Times New Roman" pitchFamily="32" charset="0"/>
            </a:endParaRPr>
          </a:p>
        </p:txBody>
      </p:sp>
    </p:spTree>
    <p:extLst>
      <p:ext uri="{BB962C8B-B14F-4D97-AF65-F5344CB8AC3E}">
        <p14:creationId xmlns:p14="http://schemas.microsoft.com/office/powerpoint/2010/main" val="110284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80E487E8-E876-634C-801E-491ADADB3883}" type="slidenum">
              <a:rPr lang="en-US"/>
              <a:pPr/>
              <a:t>14</a:t>
            </a:fld>
            <a:endParaRPr lang="en-US"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r>
              <a:rPr lang="en-US" dirty="0">
                <a:latin typeface="Times New Roman" pitchFamily="32" charset="0"/>
              </a:rPr>
              <a:t>There are a number of issues related to congestion control that might be included under the general category of traffic management. In its simplest form, congestion control is concerned with efficient use of a network at high load. The various mechanisms discussed in the previous section can be applied as the situation arises, without regard to the particular source or destination affected. When a node is saturated and must discard packets, it can apply some simple rule, such as discard the most recent arrival. However, other considerations can be used to refine the application of congestion control techniques and discard policy. We briefly introduce several of those areas here.</a:t>
            </a:r>
          </a:p>
          <a:p>
            <a:r>
              <a:rPr lang="en-US" dirty="0">
                <a:latin typeface="Times New Roman" pitchFamily="32" charset="0"/>
              </a:rPr>
              <a:t> </a:t>
            </a:r>
          </a:p>
          <a:p>
            <a:r>
              <a:rPr lang="en-US" b="1" dirty="0">
                <a:latin typeface="Times New Roman" pitchFamily="32" charset="0"/>
              </a:rPr>
              <a:t>Fairness</a:t>
            </a:r>
          </a:p>
          <a:p>
            <a:r>
              <a:rPr lang="en-US" dirty="0">
                <a:latin typeface="Times New Roman" pitchFamily="32" charset="0"/>
              </a:rPr>
              <a:t>As congestion develops, flows of packets between sources and destinations will experience increased delays and, with high congestion, packet losses. In the absence of other requirements, we would like to assure that the various flows suffer from congestion equally. Simply to discard on a last-in-first-discarded basis may not be fair. As an example of a technique that might promote fairness, a node can maintain a separate queue for each logical connection or for each source-destination pair. If all of the queue buffers are of equal length, then the queues with the highest traffic load will suffer discards more often, allowing lower-traffic connections a fair share of the capacity.</a:t>
            </a:r>
          </a:p>
          <a:p>
            <a:r>
              <a:rPr lang="en-US" dirty="0">
                <a:latin typeface="Times New Roman" pitchFamily="32" charset="0"/>
              </a:rPr>
              <a:t> </a:t>
            </a:r>
          </a:p>
          <a:p>
            <a:r>
              <a:rPr lang="en-US" b="1" dirty="0">
                <a:latin typeface="Times New Roman" pitchFamily="32" charset="0"/>
              </a:rPr>
              <a:t>Quality of Service</a:t>
            </a:r>
          </a:p>
          <a:p>
            <a:r>
              <a:rPr lang="en-US" dirty="0">
                <a:latin typeface="Times New Roman" pitchFamily="32" charset="0"/>
              </a:rPr>
              <a:t>We might wish to treat different traffic flows differently. For example, as [JAIN92] points out, some applications, such as voice and video, are delay sensitive but loss insensitive. Others, such as file transfer and electronic mail, are delay insensitive but loss sensitive. Still others, such as interactive graphics or interactive computing applications, are delay sensitive and loss sensitive. Also, different traffic flows have different priorities; for example, network management traffic, particularly during times of congestion or failure, is more important than application traffic.</a:t>
            </a:r>
          </a:p>
          <a:p>
            <a:endParaRPr/>
          </a:p>
          <a:p>
            <a:r>
              <a:rPr lang="en-US" dirty="0" smtClean="0">
                <a:latin typeface="Times New Roman" pitchFamily="32" charset="0"/>
              </a:rPr>
              <a:t>It </a:t>
            </a:r>
            <a:r>
              <a:rPr lang="en-US" dirty="0">
                <a:latin typeface="Times New Roman" pitchFamily="32" charset="0"/>
              </a:rPr>
              <a:t>is particularly important during periods of congestion that traffic flows with different requirements be treated differently and provided a different quality of service (QoS). For example, a node might transmit higher-priority packets ahead of lower-priority packets in the same queue. Or a node might maintain different queues for different QoS levels and give preferential treatment to the higher levels.</a:t>
            </a:r>
          </a:p>
          <a:p>
            <a:r>
              <a:rPr lang="en-US" dirty="0">
                <a:latin typeface="Times New Roman" pitchFamily="32" charset="0"/>
              </a:rPr>
              <a:t> </a:t>
            </a:r>
          </a:p>
          <a:p>
            <a:r>
              <a:rPr lang="en-US" b="1" dirty="0">
                <a:latin typeface="Times New Roman" pitchFamily="32" charset="0"/>
              </a:rPr>
              <a:t>Reservations</a:t>
            </a:r>
          </a:p>
          <a:p>
            <a:r>
              <a:rPr lang="en-US" dirty="0">
                <a:latin typeface="Times New Roman" pitchFamily="32" charset="0"/>
              </a:rPr>
              <a:t>One way to avoid congestion and also to provide assured service to applications is to use a reservation scheme. Such a scheme is an integral part of ATM networks. When a logical connection is established, the network and the user enter into a traffic contract, which specifies a data rate and other characteristics of the traffic flow. The network agrees to give a defined QoS so long as the traffic flow is within contract parameters; excess traffic is either discarded or handled on a best-effort basis, subject to discard. If the current outstanding reservations are such that the network resources are inadequate to meet the new reservation, then the new reservation is denied.</a:t>
            </a:r>
          </a:p>
          <a:p>
            <a:endParaRPr/>
          </a:p>
          <a:p>
            <a:r>
              <a:rPr lang="en-US" dirty="0" smtClean="0">
                <a:latin typeface="Times New Roman" pitchFamily="32" charset="0"/>
              </a:rPr>
              <a:t>One </a:t>
            </a:r>
            <a:r>
              <a:rPr lang="en-US" dirty="0">
                <a:latin typeface="Times New Roman" pitchFamily="32" charset="0"/>
              </a:rPr>
              <a:t>aspect of a reservation scheme is traffic </a:t>
            </a:r>
            <a:r>
              <a:rPr lang="en-US" dirty="0" smtClean="0">
                <a:latin typeface="Times New Roman" pitchFamily="32" charset="0"/>
              </a:rPr>
              <a:t>policing. </a:t>
            </a:r>
            <a:r>
              <a:rPr lang="en-US" dirty="0">
                <a:latin typeface="Times New Roman" pitchFamily="32" charset="0"/>
              </a:rPr>
              <a:t>A node in the network, typically the node to which the end system attaches, monitors the traffic flow and compares it to the traffic contract. Excess traffic is either discarded or marked to indicate that it is liable to discard or delay.</a:t>
            </a:r>
          </a:p>
          <a:p>
            <a:endParaRPr lang="en-US" dirty="0">
              <a:latin typeface="Times" pitchFamily="32" charset="0"/>
            </a:endParaRPr>
          </a:p>
        </p:txBody>
      </p:sp>
    </p:spTree>
    <p:extLst>
      <p:ext uri="{BB962C8B-B14F-4D97-AF65-F5344CB8AC3E}">
        <p14:creationId xmlns:p14="http://schemas.microsoft.com/office/powerpoint/2010/main" val="2690254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3D587504-42A7-D44E-B386-7A9EB726C2F9}" type="slidenum">
              <a:rPr lang="en-US"/>
              <a:pPr/>
              <a:t>15</a:t>
            </a:fld>
            <a:endParaRPr lang="en-US" dirty="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Two important tools in managing network are traffic shaping and traffic policing.</a:t>
            </a:r>
          </a:p>
          <a:p>
            <a:r>
              <a:rPr lang="en-US" sz="1200" kern="1200" baseline="0" dirty="0" smtClean="0">
                <a:solidFill>
                  <a:schemeClr val="tx1"/>
                </a:solidFill>
                <a:latin typeface="Times New Roman" pitchFamily="-110" charset="0"/>
                <a:ea typeface="+mn-ea"/>
                <a:cs typeface="+mn-cs"/>
              </a:rPr>
              <a:t>Traffic shaping  is aimed at smoothing out traffic flow by reducing packet clumping</a:t>
            </a:r>
          </a:p>
          <a:p>
            <a:r>
              <a:rPr lang="en-US" sz="1200" kern="1200" baseline="0" dirty="0" smtClean="0">
                <a:solidFill>
                  <a:schemeClr val="tx1"/>
                </a:solidFill>
                <a:latin typeface="Times New Roman" pitchFamily="-110" charset="0"/>
                <a:ea typeface="+mn-ea"/>
                <a:cs typeface="+mn-cs"/>
              </a:rPr>
              <a:t>that leads to fluctuations in buffer occupancy. In essence, if the input to a</a:t>
            </a:r>
          </a:p>
          <a:p>
            <a:r>
              <a:rPr lang="en-US" sz="1200" kern="1200" baseline="0" dirty="0" smtClean="0">
                <a:solidFill>
                  <a:schemeClr val="tx1"/>
                </a:solidFill>
                <a:latin typeface="Times New Roman" pitchFamily="-110" charset="0"/>
                <a:ea typeface="+mn-ea"/>
                <a:cs typeface="+mn-cs"/>
              </a:rPr>
              <a:t>switch on a certain channel or logical connection or flow is </a:t>
            </a:r>
            <a:r>
              <a:rPr lang="en-US" sz="1200" kern="1200" baseline="0" dirty="0" err="1" smtClean="0">
                <a:solidFill>
                  <a:schemeClr val="tx1"/>
                </a:solidFill>
                <a:latin typeface="Times New Roman" pitchFamily="-110" charset="0"/>
                <a:ea typeface="+mn-ea"/>
                <a:cs typeface="+mn-cs"/>
              </a:rPr>
              <a:t>bursty</a:t>
            </a:r>
            <a:r>
              <a:rPr lang="en-US" sz="1200" kern="1200" baseline="0" dirty="0" smtClean="0">
                <a:solidFill>
                  <a:schemeClr val="tx1"/>
                </a:solidFill>
                <a:latin typeface="Times New Roman" pitchFamily="-110" charset="0"/>
                <a:ea typeface="+mn-ea"/>
                <a:cs typeface="+mn-cs"/>
              </a:rPr>
              <a:t>, traffic shaping</a:t>
            </a:r>
          </a:p>
          <a:p>
            <a:r>
              <a:rPr lang="en-US" sz="1200" kern="1200" baseline="0" dirty="0" smtClean="0">
                <a:solidFill>
                  <a:schemeClr val="tx1"/>
                </a:solidFill>
                <a:latin typeface="Times New Roman" pitchFamily="-110" charset="0"/>
                <a:ea typeface="+mn-ea"/>
                <a:cs typeface="+mn-cs"/>
              </a:rPr>
              <a:t>produces an output packet stream that is less </a:t>
            </a:r>
            <a:r>
              <a:rPr lang="en-US" sz="1200" kern="1200" baseline="0" dirty="0" err="1" smtClean="0">
                <a:solidFill>
                  <a:schemeClr val="tx1"/>
                </a:solidFill>
                <a:latin typeface="Times New Roman" pitchFamily="-110" charset="0"/>
                <a:ea typeface="+mn-ea"/>
                <a:cs typeface="+mn-cs"/>
              </a:rPr>
              <a:t>bursty</a:t>
            </a:r>
            <a:r>
              <a:rPr lang="en-US" sz="1200" kern="1200" baseline="0" dirty="0" smtClean="0">
                <a:solidFill>
                  <a:schemeClr val="tx1"/>
                </a:solidFill>
                <a:latin typeface="Times New Roman" pitchFamily="-110" charset="0"/>
                <a:ea typeface="+mn-ea"/>
                <a:cs typeface="+mn-cs"/>
              </a:rPr>
              <a:t> and with a more regular flow</a:t>
            </a:r>
          </a:p>
          <a:p>
            <a:r>
              <a:rPr lang="en-US" sz="1200" kern="1200" baseline="0" dirty="0" smtClean="0">
                <a:solidFill>
                  <a:schemeClr val="tx1"/>
                </a:solidFill>
                <a:latin typeface="Times New Roman" pitchFamily="-110" charset="0"/>
                <a:ea typeface="+mn-ea"/>
                <a:cs typeface="+mn-cs"/>
              </a:rPr>
              <a:t>of packets.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Traffic policing  discriminates between incoming packets that conform to quality</a:t>
            </a:r>
          </a:p>
          <a:p>
            <a:r>
              <a:rPr lang="en-US" sz="1200" kern="1200" baseline="0" dirty="0" smtClean="0">
                <a:solidFill>
                  <a:schemeClr val="tx1"/>
                </a:solidFill>
                <a:latin typeface="Times New Roman" pitchFamily="-110" charset="0"/>
                <a:ea typeface="+mn-ea"/>
                <a:cs typeface="+mn-cs"/>
              </a:rPr>
              <a:t>of service (</a:t>
            </a:r>
            <a:r>
              <a:rPr lang="en-US" sz="1200" kern="1200" baseline="0" dirty="0" err="1" smtClean="0">
                <a:solidFill>
                  <a:schemeClr val="tx1"/>
                </a:solidFill>
                <a:latin typeface="Times New Roman" pitchFamily="-110" charset="0"/>
                <a:ea typeface="+mn-ea"/>
                <a:cs typeface="+mn-cs"/>
              </a:rPr>
              <a:t>QoS</a:t>
            </a:r>
            <a:r>
              <a:rPr lang="en-US" sz="1200" kern="1200" baseline="0" dirty="0" smtClean="0">
                <a:solidFill>
                  <a:schemeClr val="tx1"/>
                </a:solidFill>
                <a:latin typeface="Times New Roman" pitchFamily="-110" charset="0"/>
                <a:ea typeface="+mn-ea"/>
                <a:cs typeface="+mn-cs"/>
              </a:rPr>
              <a:t>) agreement and those that don’t. Packets that don’t conform</a:t>
            </a:r>
          </a:p>
          <a:p>
            <a:r>
              <a:rPr lang="en-US" sz="1200" kern="1200" baseline="0" dirty="0" smtClean="0">
                <a:solidFill>
                  <a:schemeClr val="tx1"/>
                </a:solidFill>
                <a:latin typeface="Times New Roman" pitchFamily="-110" charset="0"/>
                <a:ea typeface="+mn-ea"/>
                <a:cs typeface="+mn-cs"/>
              </a:rPr>
              <a:t>may be treated in one of the following ways: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1.  Give the packet lower priority compared to packets in other output queues.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2.  Label the packet as nonconforming by setting the appropriate bits in a header.</a:t>
            </a:r>
          </a:p>
          <a:p>
            <a:r>
              <a:rPr lang="en-US" sz="1200" kern="1200" baseline="0" dirty="0" smtClean="0">
                <a:solidFill>
                  <a:schemeClr val="tx1"/>
                </a:solidFill>
                <a:latin typeface="Times New Roman" pitchFamily="-110" charset="0"/>
                <a:ea typeface="+mn-ea"/>
                <a:cs typeface="+mn-cs"/>
              </a:rPr>
              <a:t>Downstream switches may treat nonconforming packets less favorably if</a:t>
            </a:r>
          </a:p>
          <a:p>
            <a:r>
              <a:rPr lang="en-US" sz="1200" kern="1200" baseline="0" dirty="0" smtClean="0">
                <a:solidFill>
                  <a:schemeClr val="tx1"/>
                </a:solidFill>
                <a:latin typeface="Times New Roman" pitchFamily="-110" charset="0"/>
                <a:ea typeface="+mn-ea"/>
                <a:cs typeface="+mn-cs"/>
              </a:rPr>
              <a:t>congestion</a:t>
            </a:r>
          </a:p>
          <a:p>
            <a:r>
              <a:rPr lang="en-US" sz="1200" kern="1200" baseline="0" dirty="0" smtClean="0">
                <a:solidFill>
                  <a:schemeClr val="tx1"/>
                </a:solidFill>
                <a:latin typeface="Times New Roman" pitchFamily="-110" charset="0"/>
                <a:ea typeface="+mn-ea"/>
                <a:cs typeface="+mn-cs"/>
              </a:rPr>
              <a:t>occurs.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3.  Discard the packet.</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In essence, traffic shaping is concerned with traffic leaving the switch and traffic</a:t>
            </a:r>
          </a:p>
          <a:p>
            <a:r>
              <a:rPr lang="en-US" sz="1200" kern="1200" baseline="0" dirty="0" smtClean="0">
                <a:solidFill>
                  <a:schemeClr val="tx1"/>
                </a:solidFill>
                <a:latin typeface="Times New Roman" pitchFamily="-110" charset="0"/>
                <a:ea typeface="+mn-ea"/>
                <a:cs typeface="+mn-cs"/>
              </a:rPr>
              <a:t>policing is concerned with traffic entering the switch. Two important techniques</a:t>
            </a:r>
          </a:p>
          <a:p>
            <a:r>
              <a:rPr lang="en-US" sz="1200" kern="1200" baseline="0" dirty="0" smtClean="0">
                <a:solidFill>
                  <a:schemeClr val="tx1"/>
                </a:solidFill>
                <a:latin typeface="Times New Roman" pitchFamily="-110" charset="0"/>
                <a:ea typeface="+mn-ea"/>
                <a:cs typeface="+mn-cs"/>
              </a:rPr>
              <a:t>that can be used for traffic shaping or traffic policing are token bucket and leaky</a:t>
            </a:r>
          </a:p>
          <a:p>
            <a:r>
              <a:rPr lang="en-US" sz="1200" kern="1200" baseline="0" dirty="0" smtClean="0">
                <a:solidFill>
                  <a:schemeClr val="tx1"/>
                </a:solidFill>
                <a:latin typeface="Times New Roman" pitchFamily="-110" charset="0"/>
                <a:ea typeface="+mn-ea"/>
                <a:cs typeface="+mn-cs"/>
              </a:rPr>
              <a:t>bucket.</a:t>
            </a:r>
          </a:p>
          <a:p>
            <a:endParaRPr lang="en-US" sz="1200" b="1" kern="1200" baseline="0" dirty="0" smtClean="0">
              <a:solidFill>
                <a:schemeClr val="tx1"/>
              </a:solidFill>
              <a:latin typeface="Times New Roman" pitchFamily="-110" charset="0"/>
              <a:ea typeface="+mn-ea"/>
              <a:cs typeface="+mn-cs"/>
            </a:endParaRPr>
          </a:p>
        </p:txBody>
      </p:sp>
    </p:spTree>
    <p:extLst>
      <p:ext uri="{BB962C8B-B14F-4D97-AF65-F5344CB8AC3E}">
        <p14:creationId xmlns:p14="http://schemas.microsoft.com/office/powerpoint/2010/main" val="4151899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0" kern="1200" baseline="0" dirty="0" smtClean="0">
                <a:solidFill>
                  <a:schemeClr val="tx1"/>
                </a:solidFill>
                <a:latin typeface="Times New Roman" pitchFamily="-110" charset="0"/>
                <a:ea typeface="+mn-ea"/>
                <a:cs typeface="+mn-cs"/>
              </a:rPr>
              <a:t>A widely used traffic management tool is token bucket. This is a</a:t>
            </a:r>
          </a:p>
          <a:p>
            <a:r>
              <a:rPr lang="en-US" sz="1200" b="0" kern="1200" baseline="0" dirty="0" smtClean="0">
                <a:solidFill>
                  <a:schemeClr val="tx1"/>
                </a:solidFill>
                <a:latin typeface="Times New Roman" pitchFamily="-110" charset="0"/>
                <a:ea typeface="+mn-ea"/>
                <a:cs typeface="+mn-cs"/>
              </a:rPr>
              <a:t>way of characterizing and managing traffic that has three advantages: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1.  Many traffic sources can be defined easily and accurately by a token bucket</a:t>
            </a:r>
          </a:p>
          <a:p>
            <a:r>
              <a:rPr lang="en-US" sz="1200" kern="1200" baseline="0" dirty="0" smtClean="0">
                <a:solidFill>
                  <a:schemeClr val="tx1"/>
                </a:solidFill>
                <a:latin typeface="Times New Roman" pitchFamily="-110" charset="0"/>
                <a:ea typeface="+mn-ea"/>
                <a:cs typeface="+mn-cs"/>
              </a:rPr>
              <a:t>scheme.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2.  The token bucket scheme provides a concise description of the load to be</a:t>
            </a:r>
          </a:p>
          <a:p>
            <a:r>
              <a:rPr lang="en-US" sz="1200" kern="1200" baseline="0" dirty="0" smtClean="0">
                <a:solidFill>
                  <a:schemeClr val="tx1"/>
                </a:solidFill>
                <a:latin typeface="Times New Roman" pitchFamily="-110" charset="0"/>
                <a:ea typeface="+mn-ea"/>
                <a:cs typeface="+mn-cs"/>
              </a:rPr>
              <a:t>imposed by a flow, enabling the service to determine easily the resource</a:t>
            </a:r>
          </a:p>
          <a:p>
            <a:r>
              <a:rPr lang="en-US" sz="1200" kern="1200" baseline="0" dirty="0" smtClean="0">
                <a:solidFill>
                  <a:schemeClr val="tx1"/>
                </a:solidFill>
                <a:latin typeface="Times New Roman" pitchFamily="-110" charset="0"/>
                <a:ea typeface="+mn-ea"/>
                <a:cs typeface="+mn-cs"/>
              </a:rPr>
              <a:t>requirement.</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3.  The token bucket scheme provides the input parameters to a policing function.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This scheme provides a concise description of the peak and average traffic load</a:t>
            </a:r>
          </a:p>
          <a:p>
            <a:r>
              <a:rPr lang="en-US" sz="1200" kern="1200" baseline="0" dirty="0" smtClean="0">
                <a:solidFill>
                  <a:schemeClr val="tx1"/>
                </a:solidFill>
                <a:latin typeface="Times New Roman" pitchFamily="-110" charset="0"/>
                <a:ea typeface="+mn-ea"/>
                <a:cs typeface="+mn-cs"/>
              </a:rPr>
              <a:t>the recipient can expect and it also provides a convenient mechanism by which the</a:t>
            </a:r>
          </a:p>
          <a:p>
            <a:r>
              <a:rPr lang="en-US" sz="1200" kern="1200" baseline="0" dirty="0" smtClean="0">
                <a:solidFill>
                  <a:schemeClr val="tx1"/>
                </a:solidFill>
                <a:latin typeface="Times New Roman" pitchFamily="-110" charset="0"/>
                <a:ea typeface="+mn-ea"/>
                <a:cs typeface="+mn-cs"/>
              </a:rPr>
              <a:t>sender can implement a traffic flow policy. Token bucket is used in the Bluetooth</a:t>
            </a:r>
          </a:p>
          <a:p>
            <a:r>
              <a:rPr lang="en-US" sz="1200" kern="1200" baseline="0" dirty="0" smtClean="0">
                <a:solidFill>
                  <a:schemeClr val="tx1"/>
                </a:solidFill>
                <a:latin typeface="Times New Roman" pitchFamily="-110" charset="0"/>
                <a:ea typeface="+mn-ea"/>
                <a:cs typeface="+mn-cs"/>
              </a:rPr>
              <a:t>(Chapter 18) specification and in differentiated services (Chapter 22).</a:t>
            </a:r>
            <a:endParaRPr lang="en-US" dirty="0" smtClean="0">
              <a:latin typeface="Times" pitchFamily="32" charset="0"/>
            </a:endParaRPr>
          </a:p>
          <a:p>
            <a:endParaRPr lang="en-US" dirty="0"/>
          </a:p>
        </p:txBody>
      </p:sp>
      <p:sp>
        <p:nvSpPr>
          <p:cNvPr id="4" name="Slide Number Placeholder 3"/>
          <p:cNvSpPr>
            <a:spLocks noGrp="1"/>
          </p:cNvSpPr>
          <p:nvPr>
            <p:ph type="sldNum" sz="quarter" idx="10"/>
          </p:nvPr>
        </p:nvSpPr>
        <p:spPr/>
        <p:txBody>
          <a:bodyPr/>
          <a:lstStyle/>
          <a:p>
            <a:fld id="{97522877-12B8-744D-A0FD-DB9E4D8F451C}" type="slidenum">
              <a:rPr lang="en-US" smtClean="0"/>
              <a:pPr/>
              <a:t>16</a:t>
            </a:fld>
            <a:endParaRPr lang="en-US" dirty="0"/>
          </a:p>
        </p:txBody>
      </p:sp>
    </p:spTree>
    <p:extLst>
      <p:ext uri="{BB962C8B-B14F-4D97-AF65-F5344CB8AC3E}">
        <p14:creationId xmlns:p14="http://schemas.microsoft.com/office/powerpoint/2010/main" val="3200282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5E69C8DC-AE15-4943-9969-BD22BB0B0204}" type="slidenum">
              <a:rPr lang="en-US"/>
              <a:pPr/>
              <a:t>17</a:t>
            </a:fld>
            <a:endParaRPr lang="en-US" dirty="0"/>
          </a:p>
        </p:txBody>
      </p:sp>
      <p:sp>
        <p:nvSpPr>
          <p:cNvPr id="84995" name="Rectangle 1026"/>
          <p:cNvSpPr>
            <a:spLocks noGrp="1" noRot="1" noChangeAspect="1" noChangeArrowheads="1" noTextEdit="1"/>
          </p:cNvSpPr>
          <p:nvPr>
            <p:ph type="sldImg"/>
          </p:nvPr>
        </p:nvSpPr>
        <p:spPr>
          <a:ln/>
        </p:spPr>
      </p:sp>
      <p:sp>
        <p:nvSpPr>
          <p:cNvPr id="84996" name="Rectangle 1027"/>
          <p:cNvSpPr>
            <a:spLocks noGrp="1" noChangeArrowheads="1"/>
          </p:cNvSpPr>
          <p:nvPr>
            <p:ph type="body" idx="1"/>
          </p:nvPr>
        </p:nvSpPr>
        <p:spPr>
          <a:noFill/>
          <a:ln/>
        </p:spPr>
        <p:txBody>
          <a:bodyPr/>
          <a:lstStyle/>
          <a:p>
            <a:r>
              <a:rPr lang="en-US" sz="1200" b="0" kern="1200" baseline="0" dirty="0" smtClean="0">
                <a:solidFill>
                  <a:schemeClr val="tx1"/>
                </a:solidFill>
                <a:latin typeface="Times New Roman" pitchFamily="-110" charset="0"/>
                <a:ea typeface="+mn-ea"/>
                <a:cs typeface="+mn-cs"/>
              </a:rPr>
              <a:t> A token bucket traffic specification consists of two parameters: a token</a:t>
            </a:r>
          </a:p>
          <a:p>
            <a:r>
              <a:rPr lang="en-US" sz="1200" b="0" kern="1200" baseline="0" dirty="0" smtClean="0">
                <a:solidFill>
                  <a:schemeClr val="tx1"/>
                </a:solidFill>
                <a:latin typeface="Times New Roman" pitchFamily="-110" charset="0"/>
                <a:ea typeface="+mn-ea"/>
                <a:cs typeface="+mn-cs"/>
              </a:rPr>
              <a:t>replenishment rate </a:t>
            </a:r>
            <a:r>
              <a:rPr lang="en-US" sz="1200" b="0" i="1" kern="1200" baseline="0" dirty="0" smtClean="0">
                <a:solidFill>
                  <a:schemeClr val="tx1"/>
                </a:solidFill>
                <a:latin typeface="Times New Roman" pitchFamily="-110" charset="0"/>
                <a:ea typeface="+mn-ea"/>
                <a:cs typeface="+mn-cs"/>
              </a:rPr>
              <a:t>R</a:t>
            </a:r>
            <a:r>
              <a:rPr lang="en-US" sz="1200" b="0" kern="1200" baseline="0" dirty="0" smtClean="0">
                <a:solidFill>
                  <a:schemeClr val="tx1"/>
                </a:solidFill>
                <a:latin typeface="Times New Roman" pitchFamily="-110" charset="0"/>
                <a:ea typeface="+mn-ea"/>
                <a:cs typeface="+mn-cs"/>
              </a:rPr>
              <a:t> and a bucket size </a:t>
            </a:r>
            <a:r>
              <a:rPr lang="en-US" sz="1200" b="0" i="1" kern="1200" baseline="0" dirty="0" smtClean="0">
                <a:solidFill>
                  <a:schemeClr val="tx1"/>
                </a:solidFill>
                <a:latin typeface="Times New Roman" pitchFamily="-110" charset="0"/>
                <a:ea typeface="+mn-ea"/>
                <a:cs typeface="+mn-cs"/>
              </a:rPr>
              <a:t>B</a:t>
            </a:r>
            <a:r>
              <a:rPr lang="en-US" sz="1200" b="0" kern="1200" baseline="0" dirty="0" smtClean="0">
                <a:solidFill>
                  <a:schemeClr val="tx1"/>
                </a:solidFill>
                <a:latin typeface="Times New Roman" pitchFamily="-110" charset="0"/>
                <a:ea typeface="+mn-ea"/>
                <a:cs typeface="+mn-cs"/>
              </a:rPr>
              <a:t>. The token rate </a:t>
            </a:r>
            <a:r>
              <a:rPr lang="en-US" sz="1200" b="0" i="1" kern="1200" baseline="0" dirty="0" smtClean="0">
                <a:solidFill>
                  <a:schemeClr val="tx1"/>
                </a:solidFill>
                <a:latin typeface="Times New Roman" pitchFamily="-110" charset="0"/>
                <a:ea typeface="+mn-ea"/>
                <a:cs typeface="+mn-cs"/>
              </a:rPr>
              <a:t>R</a:t>
            </a:r>
            <a:r>
              <a:rPr lang="en-US" sz="1200" b="0" kern="1200" baseline="0" dirty="0" smtClean="0">
                <a:solidFill>
                  <a:schemeClr val="tx1"/>
                </a:solidFill>
                <a:latin typeface="Times New Roman" pitchFamily="-110" charset="0"/>
                <a:ea typeface="+mn-ea"/>
                <a:cs typeface="+mn-cs"/>
              </a:rPr>
              <a:t> specifies the continually</a:t>
            </a:r>
          </a:p>
          <a:p>
            <a:r>
              <a:rPr lang="en-US" sz="1200" b="0" kern="1200" baseline="0" dirty="0" smtClean="0">
                <a:solidFill>
                  <a:schemeClr val="tx1"/>
                </a:solidFill>
                <a:latin typeface="Times New Roman" pitchFamily="-110" charset="0"/>
                <a:ea typeface="+mn-ea"/>
                <a:cs typeface="+mn-cs"/>
              </a:rPr>
              <a:t>sustainable data rate; that is, over a relatively long period of time, the</a:t>
            </a:r>
          </a:p>
          <a:p>
            <a:r>
              <a:rPr lang="en-US" sz="1200" b="0" kern="1200" baseline="0" dirty="0" smtClean="0">
                <a:solidFill>
                  <a:schemeClr val="tx1"/>
                </a:solidFill>
                <a:latin typeface="Times New Roman" pitchFamily="-110" charset="0"/>
                <a:ea typeface="+mn-ea"/>
                <a:cs typeface="+mn-cs"/>
              </a:rPr>
              <a:t>average data rate to be supported for this flow is </a:t>
            </a:r>
            <a:r>
              <a:rPr lang="en-US" sz="1200" b="0" i="1" kern="1200" baseline="0" dirty="0" smtClean="0">
                <a:solidFill>
                  <a:schemeClr val="tx1"/>
                </a:solidFill>
                <a:latin typeface="Times New Roman" pitchFamily="-110" charset="0"/>
                <a:ea typeface="+mn-ea"/>
                <a:cs typeface="+mn-cs"/>
              </a:rPr>
              <a:t>R</a:t>
            </a:r>
            <a:r>
              <a:rPr lang="en-US" sz="1200" b="0" kern="1200" baseline="0" dirty="0" smtClean="0">
                <a:solidFill>
                  <a:schemeClr val="tx1"/>
                </a:solidFill>
                <a:latin typeface="Times New Roman" pitchFamily="-110" charset="0"/>
                <a:ea typeface="+mn-ea"/>
                <a:cs typeface="+mn-cs"/>
              </a:rPr>
              <a:t>. The bucket size </a:t>
            </a:r>
            <a:r>
              <a:rPr lang="en-US" sz="1200" b="0" i="1" kern="1200" baseline="0" dirty="0" smtClean="0">
                <a:solidFill>
                  <a:schemeClr val="tx1"/>
                </a:solidFill>
                <a:latin typeface="Times New Roman" pitchFamily="-110" charset="0"/>
                <a:ea typeface="+mn-ea"/>
                <a:cs typeface="+mn-cs"/>
              </a:rPr>
              <a:t>B</a:t>
            </a:r>
            <a:r>
              <a:rPr lang="en-US" sz="1200" b="0" kern="1200" baseline="0" dirty="0" smtClean="0">
                <a:solidFill>
                  <a:schemeClr val="tx1"/>
                </a:solidFill>
                <a:latin typeface="Times New Roman" pitchFamily="-110" charset="0"/>
                <a:ea typeface="+mn-ea"/>
                <a:cs typeface="+mn-cs"/>
              </a:rPr>
              <a:t> specifies</a:t>
            </a:r>
          </a:p>
          <a:p>
            <a:r>
              <a:rPr lang="en-US" sz="1200" b="0" kern="1200" baseline="0" dirty="0" smtClean="0">
                <a:solidFill>
                  <a:schemeClr val="tx1"/>
                </a:solidFill>
                <a:latin typeface="Times New Roman" pitchFamily="-110" charset="0"/>
                <a:ea typeface="+mn-ea"/>
                <a:cs typeface="+mn-cs"/>
              </a:rPr>
              <a:t>the amount by which the data rate can exceed </a:t>
            </a:r>
            <a:r>
              <a:rPr lang="en-US" sz="1200" b="0" i="1" kern="1200" baseline="0" dirty="0" smtClean="0">
                <a:solidFill>
                  <a:schemeClr val="tx1"/>
                </a:solidFill>
                <a:latin typeface="Times New Roman" pitchFamily="-110" charset="0"/>
                <a:ea typeface="+mn-ea"/>
                <a:cs typeface="+mn-cs"/>
              </a:rPr>
              <a:t>R</a:t>
            </a:r>
            <a:r>
              <a:rPr lang="en-US" sz="1200" b="0" kern="1200" baseline="0" dirty="0" smtClean="0">
                <a:solidFill>
                  <a:schemeClr val="tx1"/>
                </a:solidFill>
                <a:latin typeface="Times New Roman" pitchFamily="-110" charset="0"/>
                <a:ea typeface="+mn-ea"/>
                <a:cs typeface="+mn-cs"/>
              </a:rPr>
              <a:t> for short periods of time. The</a:t>
            </a:r>
          </a:p>
          <a:p>
            <a:r>
              <a:rPr lang="en-US" sz="1200" b="0" kern="1200" baseline="0" dirty="0" smtClean="0">
                <a:solidFill>
                  <a:schemeClr val="tx1"/>
                </a:solidFill>
                <a:latin typeface="Times New Roman" pitchFamily="-110" charset="0"/>
                <a:ea typeface="+mn-ea"/>
                <a:cs typeface="+mn-cs"/>
              </a:rPr>
              <a:t>exact condition is as follows: during any time period </a:t>
            </a:r>
            <a:r>
              <a:rPr lang="en-US" sz="1200" b="0" i="1" kern="1200" baseline="0" dirty="0" smtClean="0">
                <a:solidFill>
                  <a:schemeClr val="tx1"/>
                </a:solidFill>
                <a:latin typeface="Times New Roman" pitchFamily="-110" charset="0"/>
                <a:ea typeface="+mn-ea"/>
                <a:cs typeface="+mn-cs"/>
              </a:rPr>
              <a:t>T</a:t>
            </a:r>
            <a:r>
              <a:rPr lang="en-US" sz="1200" b="0" kern="1200" baseline="0" dirty="0" smtClean="0">
                <a:solidFill>
                  <a:schemeClr val="tx1"/>
                </a:solidFill>
                <a:latin typeface="Times New Roman" pitchFamily="-110" charset="0"/>
                <a:ea typeface="+mn-ea"/>
                <a:cs typeface="+mn-cs"/>
              </a:rPr>
              <a:t>, the amount of data sent</a:t>
            </a:r>
          </a:p>
          <a:p>
            <a:r>
              <a:rPr lang="en-US" sz="1200" b="0" kern="1200" baseline="0" dirty="0" smtClean="0">
                <a:solidFill>
                  <a:schemeClr val="tx1"/>
                </a:solidFill>
                <a:latin typeface="Times New Roman" pitchFamily="-110" charset="0"/>
                <a:ea typeface="+mn-ea"/>
                <a:cs typeface="+mn-cs"/>
              </a:rPr>
              <a:t>cannot exceed </a:t>
            </a:r>
            <a:r>
              <a:rPr lang="en-US" sz="1200" b="0" i="1" kern="1200" baseline="0" dirty="0" smtClean="0">
                <a:solidFill>
                  <a:schemeClr val="tx1"/>
                </a:solidFill>
                <a:latin typeface="Times New Roman" pitchFamily="-110" charset="0"/>
                <a:ea typeface="+mn-ea"/>
                <a:cs typeface="+mn-cs"/>
              </a:rPr>
              <a:t>RT +  B</a:t>
            </a:r>
            <a:r>
              <a:rPr lang="en-US" sz="1200" b="0" kern="1200" baseline="0" dirty="0" smtClean="0">
                <a:solidFill>
                  <a:schemeClr val="tx1"/>
                </a:solidFill>
                <a:latin typeface="Times New Roman" pitchFamily="-110" charset="0"/>
                <a:ea typeface="+mn-ea"/>
                <a:cs typeface="+mn-cs"/>
              </a:rPr>
              <a:t>.</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Figure 20.6 illustrates this scheme and explains the use of the term </a:t>
            </a:r>
            <a:r>
              <a:rPr lang="en-US" sz="1200" b="0" i="1" kern="1200" baseline="0" dirty="0" smtClean="0">
                <a:solidFill>
                  <a:schemeClr val="tx1"/>
                </a:solidFill>
                <a:latin typeface="Times New Roman" pitchFamily="-110" charset="0"/>
                <a:ea typeface="+mn-ea"/>
                <a:cs typeface="+mn-cs"/>
              </a:rPr>
              <a:t>bucket</a:t>
            </a:r>
            <a:r>
              <a:rPr lang="en-US" sz="1200" b="0" kern="1200" baseline="0" dirty="0" smtClean="0">
                <a:solidFill>
                  <a:schemeClr val="tx1"/>
                </a:solidFill>
                <a:latin typeface="Times New Roman" pitchFamily="-110" charset="0"/>
                <a:ea typeface="+mn-ea"/>
                <a:cs typeface="+mn-cs"/>
              </a:rPr>
              <a:t>.</a:t>
            </a:r>
          </a:p>
          <a:p>
            <a:r>
              <a:rPr lang="en-US" sz="1200" b="0" kern="1200" baseline="0" dirty="0" smtClean="0">
                <a:solidFill>
                  <a:schemeClr val="tx1"/>
                </a:solidFill>
                <a:latin typeface="Times New Roman" pitchFamily="-110" charset="0"/>
                <a:ea typeface="+mn-ea"/>
                <a:cs typeface="+mn-cs"/>
              </a:rPr>
              <a:t>The bucket represents a counter that indicates the allowable number of bytes of</a:t>
            </a:r>
          </a:p>
          <a:p>
            <a:r>
              <a:rPr lang="en-US" sz="1200" b="0" kern="1200" baseline="0" dirty="0" smtClean="0">
                <a:solidFill>
                  <a:schemeClr val="tx1"/>
                </a:solidFill>
                <a:latin typeface="Times New Roman" pitchFamily="-110" charset="0"/>
                <a:ea typeface="+mn-ea"/>
                <a:cs typeface="+mn-cs"/>
              </a:rPr>
              <a:t>data that can be sent at any time. The bucket fills with byte tokens at the rate of </a:t>
            </a:r>
            <a:r>
              <a:rPr lang="en-US" sz="1200" b="0" i="1" kern="1200" baseline="0" dirty="0" smtClean="0">
                <a:solidFill>
                  <a:schemeClr val="tx1"/>
                </a:solidFill>
                <a:latin typeface="Times New Roman" pitchFamily="-110" charset="0"/>
                <a:ea typeface="+mn-ea"/>
                <a:cs typeface="+mn-cs"/>
              </a:rPr>
              <a:t>R</a:t>
            </a:r>
          </a:p>
          <a:p>
            <a:r>
              <a:rPr lang="en-US" sz="1200" b="0" kern="1200" baseline="0" dirty="0" smtClean="0">
                <a:solidFill>
                  <a:schemeClr val="tx1"/>
                </a:solidFill>
                <a:latin typeface="Times New Roman" pitchFamily="-110" charset="0"/>
                <a:ea typeface="+mn-ea"/>
                <a:cs typeface="+mn-cs"/>
              </a:rPr>
              <a:t>(i.e., the counter is incremented R times per second), up to the bucket capacity (up</a:t>
            </a:r>
          </a:p>
          <a:p>
            <a:r>
              <a:rPr lang="en-US" sz="1200" b="0" kern="1200" baseline="0" dirty="0" smtClean="0">
                <a:solidFill>
                  <a:schemeClr val="tx1"/>
                </a:solidFill>
                <a:latin typeface="Times New Roman" pitchFamily="-110" charset="0"/>
                <a:ea typeface="+mn-ea"/>
                <a:cs typeface="+mn-cs"/>
              </a:rPr>
              <a:t>to the maximum counter value). Data arrive from the user and are assembled into</a:t>
            </a:r>
          </a:p>
          <a:p>
            <a:r>
              <a:rPr lang="en-US" sz="1200" b="0" kern="1200" baseline="0" dirty="0" smtClean="0">
                <a:solidFill>
                  <a:schemeClr val="tx1"/>
                </a:solidFill>
                <a:latin typeface="Times New Roman" pitchFamily="-110" charset="0"/>
                <a:ea typeface="+mn-ea"/>
                <a:cs typeface="+mn-cs"/>
              </a:rPr>
              <a:t>packets, which are queued for transmission. A packet may be transmitted if there</a:t>
            </a:r>
          </a:p>
          <a:p>
            <a:r>
              <a:rPr lang="en-US" sz="1200" b="0" kern="1200" baseline="0" dirty="0" smtClean="0">
                <a:solidFill>
                  <a:schemeClr val="tx1"/>
                </a:solidFill>
                <a:latin typeface="Times New Roman" pitchFamily="-110" charset="0"/>
                <a:ea typeface="+mn-ea"/>
                <a:cs typeface="+mn-cs"/>
              </a:rPr>
              <a:t>are sufficient tokens to match the packet size. If so, the packet is transmitted and</a:t>
            </a:r>
          </a:p>
          <a:p>
            <a:r>
              <a:rPr lang="en-US" sz="1200" b="0" kern="1200" baseline="0" dirty="0" smtClean="0">
                <a:solidFill>
                  <a:schemeClr val="tx1"/>
                </a:solidFill>
                <a:latin typeface="Times New Roman" pitchFamily="-110" charset="0"/>
                <a:ea typeface="+mn-ea"/>
                <a:cs typeface="+mn-cs"/>
              </a:rPr>
              <a:t>the bucket is drained of the corresponding number of tokens. If there are insufficient</a:t>
            </a:r>
          </a:p>
          <a:p>
            <a:r>
              <a:rPr lang="en-US" sz="1200" b="0" kern="1200" baseline="0" dirty="0" smtClean="0">
                <a:solidFill>
                  <a:schemeClr val="tx1"/>
                </a:solidFill>
                <a:latin typeface="Times New Roman" pitchFamily="-110" charset="0"/>
                <a:ea typeface="+mn-ea"/>
                <a:cs typeface="+mn-cs"/>
              </a:rPr>
              <a:t>tokens available, then the packet exceeds the specification for this flow. The</a:t>
            </a:r>
          </a:p>
          <a:p>
            <a:r>
              <a:rPr lang="en-US" sz="1200" b="0" kern="1200" baseline="0" dirty="0" smtClean="0">
                <a:solidFill>
                  <a:schemeClr val="tx1"/>
                </a:solidFill>
                <a:latin typeface="Times New Roman" pitchFamily="-110" charset="0"/>
                <a:ea typeface="+mn-ea"/>
                <a:cs typeface="+mn-cs"/>
              </a:rPr>
              <a:t>treatment for such packets is a design or implementation decision. Possible actions</a:t>
            </a:r>
          </a:p>
          <a:p>
            <a:r>
              <a:rPr lang="en-US" sz="1200" b="0" kern="1200" baseline="0" dirty="0" smtClean="0">
                <a:solidFill>
                  <a:schemeClr val="tx1"/>
                </a:solidFill>
                <a:latin typeface="Times New Roman" pitchFamily="-110" charset="0"/>
                <a:ea typeface="+mn-ea"/>
                <a:cs typeface="+mn-cs"/>
              </a:rPr>
              <a:t>including:</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 Queue the packet for transmission until sufficient tokens are available and</a:t>
            </a:r>
          </a:p>
          <a:p>
            <a:r>
              <a:rPr lang="en-US" sz="1200" b="0" kern="1200" baseline="0" dirty="0" smtClean="0">
                <a:solidFill>
                  <a:schemeClr val="tx1"/>
                </a:solidFill>
                <a:latin typeface="Times New Roman" pitchFamily="-110" charset="0"/>
                <a:ea typeface="+mn-ea"/>
                <a:cs typeface="+mn-cs"/>
              </a:rPr>
              <a:t>then transmit.</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 Queue the packet for transmission until sufficient tokens are available but</a:t>
            </a:r>
          </a:p>
          <a:p>
            <a:r>
              <a:rPr lang="en-US" sz="1200" b="0" kern="1200" baseline="0" dirty="0" smtClean="0">
                <a:solidFill>
                  <a:schemeClr val="tx1"/>
                </a:solidFill>
                <a:latin typeface="Times New Roman" pitchFamily="-110" charset="0"/>
                <a:ea typeface="+mn-ea"/>
                <a:cs typeface="+mn-cs"/>
              </a:rPr>
              <a:t>label the packet as exceeding a threshold.</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 Discard the packet.</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The last option is generally not used with token bucket. Token bucket is typically</a:t>
            </a:r>
          </a:p>
          <a:p>
            <a:r>
              <a:rPr lang="en-US" sz="1200" b="0" kern="1200" baseline="0" dirty="0" smtClean="0">
                <a:solidFill>
                  <a:schemeClr val="tx1"/>
                </a:solidFill>
                <a:latin typeface="Times New Roman" pitchFamily="-110" charset="0"/>
                <a:ea typeface="+mn-ea"/>
                <a:cs typeface="+mn-cs"/>
              </a:rPr>
              <a:t>used for traffic shaping but not traffic policing.</a:t>
            </a:r>
          </a:p>
          <a:p>
            <a:endParaRPr lang="en-US" sz="1200" b="0" i="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 The result of this scheme is that if there is a backlog of packets and an empty</a:t>
            </a:r>
          </a:p>
          <a:p>
            <a:r>
              <a:rPr lang="en-US" sz="1200" b="0" kern="1200" baseline="0" dirty="0" smtClean="0">
                <a:solidFill>
                  <a:schemeClr val="tx1"/>
                </a:solidFill>
                <a:latin typeface="Times New Roman" pitchFamily="-110" charset="0"/>
                <a:ea typeface="+mn-ea"/>
                <a:cs typeface="+mn-cs"/>
              </a:rPr>
              <a:t>bucket, then packets are emitted at a smooth flow of packets per second with</a:t>
            </a:r>
          </a:p>
          <a:p>
            <a:r>
              <a:rPr lang="en-US" sz="1200" b="0" kern="1200" baseline="0" dirty="0" smtClean="0">
                <a:solidFill>
                  <a:schemeClr val="tx1"/>
                </a:solidFill>
                <a:latin typeface="Times New Roman" pitchFamily="-110" charset="0"/>
                <a:ea typeface="+mn-ea"/>
                <a:cs typeface="+mn-cs"/>
              </a:rPr>
              <a:t>no packet delay variation until the backlog is cleared. Thus, the token bucket</a:t>
            </a:r>
          </a:p>
          <a:p>
            <a:r>
              <a:rPr lang="en-US" sz="1200" b="0" kern="1200" baseline="0" dirty="0" err="1" smtClean="0">
                <a:solidFill>
                  <a:schemeClr val="tx1"/>
                </a:solidFill>
                <a:latin typeface="Times New Roman" pitchFamily="-110" charset="0"/>
                <a:ea typeface="+mn-ea"/>
                <a:cs typeface="+mn-cs"/>
              </a:rPr>
              <a:t>smooths</a:t>
            </a:r>
            <a:r>
              <a:rPr lang="en-US" sz="1200" b="0" kern="1200" baseline="0" dirty="0" smtClean="0">
                <a:solidFill>
                  <a:schemeClr val="tx1"/>
                </a:solidFill>
                <a:latin typeface="Times New Roman" pitchFamily="-110" charset="0"/>
                <a:ea typeface="+mn-ea"/>
                <a:cs typeface="+mn-cs"/>
              </a:rPr>
              <a:t> out bursts of cells. Over the long run, the rate of data allowed by the</a:t>
            </a:r>
          </a:p>
          <a:p>
            <a:r>
              <a:rPr lang="en-US" sz="1200" b="0" kern="1200" baseline="0" dirty="0" smtClean="0">
                <a:solidFill>
                  <a:schemeClr val="tx1"/>
                </a:solidFill>
                <a:latin typeface="Times New Roman" pitchFamily="-110" charset="0"/>
                <a:ea typeface="+mn-ea"/>
                <a:cs typeface="+mn-cs"/>
              </a:rPr>
              <a:t>token bucket is R . However, if there is an idle or relatively slow period, the bucket</a:t>
            </a:r>
          </a:p>
          <a:p>
            <a:r>
              <a:rPr lang="en-US" sz="1200" b="0" kern="1200" baseline="0" dirty="0" smtClean="0">
                <a:solidFill>
                  <a:schemeClr val="tx1"/>
                </a:solidFill>
                <a:latin typeface="Times New Roman" pitchFamily="-110" charset="0"/>
                <a:ea typeface="+mn-ea"/>
                <a:cs typeface="+mn-cs"/>
              </a:rPr>
              <a:t>capacity builds up, so that at most an additional B  bytes above the stated rate can</a:t>
            </a:r>
          </a:p>
          <a:p>
            <a:r>
              <a:rPr lang="en-US" sz="1200" b="0" kern="1200" baseline="0" dirty="0" smtClean="0">
                <a:solidFill>
                  <a:schemeClr val="tx1"/>
                </a:solidFill>
                <a:latin typeface="Times New Roman" pitchFamily="-110" charset="0"/>
                <a:ea typeface="+mn-ea"/>
                <a:cs typeface="+mn-cs"/>
              </a:rPr>
              <a:t>be accepted. Thus, B  is a measure of the degree of </a:t>
            </a:r>
            <a:r>
              <a:rPr lang="en-US" sz="1200" b="0" kern="1200" baseline="0" dirty="0" err="1" smtClean="0">
                <a:solidFill>
                  <a:schemeClr val="tx1"/>
                </a:solidFill>
                <a:latin typeface="Times New Roman" pitchFamily="-110" charset="0"/>
                <a:ea typeface="+mn-ea"/>
                <a:cs typeface="+mn-cs"/>
              </a:rPr>
              <a:t>burstiness</a:t>
            </a:r>
            <a:r>
              <a:rPr lang="en-US" sz="1200" b="0" kern="1200" baseline="0" dirty="0" smtClean="0">
                <a:solidFill>
                  <a:schemeClr val="tx1"/>
                </a:solidFill>
                <a:latin typeface="Times New Roman" pitchFamily="-110" charset="0"/>
                <a:ea typeface="+mn-ea"/>
                <a:cs typeface="+mn-cs"/>
              </a:rPr>
              <a:t> of the data flow that</a:t>
            </a:r>
          </a:p>
          <a:p>
            <a:r>
              <a:rPr lang="en-US" sz="1200" b="0" kern="1200" baseline="0" dirty="0" smtClean="0">
                <a:solidFill>
                  <a:schemeClr val="tx1"/>
                </a:solidFill>
                <a:latin typeface="Times New Roman" pitchFamily="-110" charset="0"/>
                <a:ea typeface="+mn-ea"/>
                <a:cs typeface="+mn-cs"/>
              </a:rPr>
              <a:t>is allowed.</a:t>
            </a:r>
            <a:endParaRPr lang="en-US" b="0" i="0" dirty="0">
              <a:latin typeface="Times New Roman" pitchFamily="32" charset="0"/>
            </a:endParaRPr>
          </a:p>
        </p:txBody>
      </p:sp>
    </p:spTree>
    <p:extLst>
      <p:ext uri="{BB962C8B-B14F-4D97-AF65-F5344CB8AC3E}">
        <p14:creationId xmlns:p14="http://schemas.microsoft.com/office/powerpoint/2010/main" val="1977146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0" kern="1200" baseline="0" dirty="0" smtClean="0">
                <a:solidFill>
                  <a:schemeClr val="tx1"/>
                </a:solidFill>
                <a:latin typeface="Times New Roman" pitchFamily="-110" charset="0"/>
                <a:ea typeface="+mn-ea"/>
                <a:cs typeface="+mn-cs"/>
              </a:rPr>
              <a:t>Another scheme, similar to token bucket, is leaky bucket. Leaky</a:t>
            </a:r>
          </a:p>
          <a:p>
            <a:r>
              <a:rPr lang="en-US" sz="1200" b="0" kern="1200" baseline="0" dirty="0" smtClean="0">
                <a:solidFill>
                  <a:schemeClr val="tx1"/>
                </a:solidFill>
                <a:latin typeface="Times New Roman" pitchFamily="-110" charset="0"/>
                <a:ea typeface="+mn-ea"/>
                <a:cs typeface="+mn-cs"/>
              </a:rPr>
              <a:t>bucket is used in the asynchronous transfer mode (ATM) specification and in the</a:t>
            </a:r>
          </a:p>
          <a:p>
            <a:r>
              <a:rPr lang="en-US" sz="1200" b="0" kern="1200" baseline="0" dirty="0" smtClean="0">
                <a:solidFill>
                  <a:schemeClr val="tx1"/>
                </a:solidFill>
                <a:latin typeface="Times New Roman" pitchFamily="-110" charset="0"/>
                <a:ea typeface="+mn-ea"/>
                <a:cs typeface="+mn-cs"/>
              </a:rPr>
              <a:t>ITU-T H.261 standard for digital video coding and transmission. The basic principle</a:t>
            </a:r>
          </a:p>
          <a:p>
            <a:r>
              <a:rPr lang="en-US" sz="1200" b="0" kern="1200" baseline="0" dirty="0" smtClean="0">
                <a:solidFill>
                  <a:schemeClr val="tx1"/>
                </a:solidFill>
                <a:latin typeface="Times New Roman" pitchFamily="-110" charset="0"/>
                <a:ea typeface="+mn-ea"/>
                <a:cs typeface="+mn-cs"/>
              </a:rPr>
              <a:t>of leaky bucket is depicted in Figure 20.7. The algorithm maintains a running</a:t>
            </a:r>
          </a:p>
          <a:p>
            <a:r>
              <a:rPr lang="en-US" sz="1200" b="0" kern="1200" baseline="0" dirty="0" smtClean="0">
                <a:solidFill>
                  <a:schemeClr val="tx1"/>
                </a:solidFill>
                <a:latin typeface="Times New Roman" pitchFamily="-110" charset="0"/>
                <a:ea typeface="+mn-ea"/>
                <a:cs typeface="+mn-cs"/>
              </a:rPr>
              <a:t>count of the cumulative amount of data sent in a counter X . The counter is decremented</a:t>
            </a:r>
          </a:p>
          <a:p>
            <a:r>
              <a:rPr lang="en-US" sz="1200" b="0" kern="1200" baseline="0" dirty="0" smtClean="0">
                <a:solidFill>
                  <a:schemeClr val="tx1"/>
                </a:solidFill>
                <a:latin typeface="Times New Roman" pitchFamily="-110" charset="0"/>
                <a:ea typeface="+mn-ea"/>
                <a:cs typeface="+mn-cs"/>
              </a:rPr>
              <a:t>at a constant rate of one unit per time unit to a minimum value of zero; this</a:t>
            </a:r>
          </a:p>
          <a:p>
            <a:r>
              <a:rPr lang="en-US" sz="1200" b="0" kern="1200" baseline="0" dirty="0" smtClean="0">
                <a:solidFill>
                  <a:schemeClr val="tx1"/>
                </a:solidFill>
                <a:latin typeface="Times New Roman" pitchFamily="-110" charset="0"/>
                <a:ea typeface="+mn-ea"/>
                <a:cs typeface="+mn-cs"/>
              </a:rPr>
              <a:t>is equivalent to a bucket that leaks at a rate of 1. The counter is incremented by I  for</a:t>
            </a:r>
          </a:p>
          <a:p>
            <a:r>
              <a:rPr lang="en-US" sz="1200" b="0" kern="1200" baseline="0" dirty="0" smtClean="0">
                <a:solidFill>
                  <a:schemeClr val="tx1"/>
                </a:solidFill>
                <a:latin typeface="Times New Roman" pitchFamily="-110" charset="0"/>
                <a:ea typeface="+mn-ea"/>
                <a:cs typeface="+mn-cs"/>
              </a:rPr>
              <a:t>each arriving packet, where I  is the size of the packet, subject to the restriction that</a:t>
            </a:r>
          </a:p>
          <a:p>
            <a:r>
              <a:rPr lang="en-US" sz="1200" b="0" kern="1200" baseline="0" dirty="0" smtClean="0">
                <a:solidFill>
                  <a:schemeClr val="tx1"/>
                </a:solidFill>
                <a:latin typeface="Times New Roman" pitchFamily="-110" charset="0"/>
                <a:ea typeface="+mn-ea"/>
                <a:cs typeface="+mn-cs"/>
              </a:rPr>
              <a:t>the maximum counter value is L . Any arriving cell that would cause the counter to</a:t>
            </a:r>
          </a:p>
          <a:p>
            <a:r>
              <a:rPr lang="en-US" sz="1200" b="0" kern="1200" baseline="0" dirty="0" smtClean="0">
                <a:solidFill>
                  <a:schemeClr val="tx1"/>
                </a:solidFill>
                <a:latin typeface="Times New Roman" pitchFamily="-110" charset="0"/>
                <a:ea typeface="+mn-ea"/>
                <a:cs typeface="+mn-cs"/>
              </a:rPr>
              <a:t>exceed its maximum is defined as nonconforming; this is equivalent to a bucket with</a:t>
            </a:r>
          </a:p>
          <a:p>
            <a:r>
              <a:rPr lang="en-US" sz="1200" b="0" kern="1200" baseline="0" dirty="0" smtClean="0">
                <a:solidFill>
                  <a:schemeClr val="tx1"/>
                </a:solidFill>
                <a:latin typeface="Times New Roman" pitchFamily="-110" charset="0"/>
                <a:ea typeface="+mn-ea"/>
                <a:cs typeface="+mn-cs"/>
              </a:rPr>
              <a:t>a capacity of L .</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The token bucket and leaky bucket schemes operate in a similar fashion, but</a:t>
            </a:r>
          </a:p>
          <a:p>
            <a:r>
              <a:rPr lang="en-US" sz="1200" b="0" kern="1200" baseline="0" dirty="0" smtClean="0">
                <a:solidFill>
                  <a:schemeClr val="tx1"/>
                </a:solidFill>
                <a:latin typeface="Times New Roman" pitchFamily="-110" charset="0"/>
                <a:ea typeface="+mn-ea"/>
                <a:cs typeface="+mn-cs"/>
              </a:rPr>
              <a:t>there are some differences. A token bucket fills at a constant rate up to the capacity</a:t>
            </a:r>
          </a:p>
          <a:p>
            <a:r>
              <a:rPr lang="en-US" sz="1200" b="0" kern="1200" baseline="0" dirty="0" smtClean="0">
                <a:solidFill>
                  <a:schemeClr val="tx1"/>
                </a:solidFill>
                <a:latin typeface="Times New Roman" pitchFamily="-110" charset="0"/>
                <a:ea typeface="+mn-ea"/>
                <a:cs typeface="+mn-cs"/>
              </a:rPr>
              <a:t>of the bucket and empties at a rate dictated by the input data stream while the</a:t>
            </a:r>
          </a:p>
          <a:p>
            <a:r>
              <a:rPr lang="en-US" sz="1200" b="0" kern="1200" baseline="0" dirty="0" smtClean="0">
                <a:solidFill>
                  <a:schemeClr val="tx1"/>
                </a:solidFill>
                <a:latin typeface="Times New Roman" pitchFamily="-110" charset="0"/>
                <a:ea typeface="+mn-ea"/>
                <a:cs typeface="+mn-cs"/>
              </a:rPr>
              <a:t>bucket is not empty. A leaky bucket empties at a constant rate while the bucket is</a:t>
            </a:r>
          </a:p>
          <a:p>
            <a:r>
              <a:rPr lang="en-US" sz="1200" b="0" kern="1200" baseline="0" dirty="0" smtClean="0">
                <a:solidFill>
                  <a:schemeClr val="tx1"/>
                </a:solidFill>
                <a:latin typeface="Times New Roman" pitchFamily="-110" charset="0"/>
                <a:ea typeface="+mn-ea"/>
                <a:cs typeface="+mn-cs"/>
              </a:rPr>
              <a:t>not empty and fills at a rate dictated by the input stream up to the capacity of the</a:t>
            </a:r>
          </a:p>
          <a:p>
            <a:r>
              <a:rPr lang="en-US" sz="1200" b="0" kern="1200" baseline="0" dirty="0" smtClean="0">
                <a:solidFill>
                  <a:schemeClr val="tx1"/>
                </a:solidFill>
                <a:latin typeface="Times New Roman" pitchFamily="-110" charset="0"/>
                <a:ea typeface="+mn-ea"/>
                <a:cs typeface="+mn-cs"/>
              </a:rPr>
              <a:t>bucket. Thus, for token bucket, as the rate of incoming packets rise, the output of</a:t>
            </a:r>
          </a:p>
          <a:p>
            <a:r>
              <a:rPr lang="en-US" sz="1200" b="0" kern="1200" baseline="0" dirty="0" smtClean="0">
                <a:solidFill>
                  <a:schemeClr val="tx1"/>
                </a:solidFill>
                <a:latin typeface="Times New Roman" pitchFamily="-110" charset="0"/>
                <a:ea typeface="+mn-ea"/>
                <a:cs typeface="+mn-cs"/>
              </a:rPr>
              <a:t>the system speeds up. In effect, token bucket gives credit to a flow or connection</a:t>
            </a:r>
          </a:p>
          <a:p>
            <a:r>
              <a:rPr lang="en-US" sz="1200" b="0" kern="1200" baseline="0" dirty="0" smtClean="0">
                <a:solidFill>
                  <a:schemeClr val="tx1"/>
                </a:solidFill>
                <a:latin typeface="Times New Roman" pitchFamily="-110" charset="0"/>
                <a:ea typeface="+mn-ea"/>
                <a:cs typeface="+mn-cs"/>
              </a:rPr>
              <a:t>that is underused, up to a point.</a:t>
            </a:r>
            <a:endParaRPr lang="en-US" b="0" dirty="0"/>
          </a:p>
        </p:txBody>
      </p:sp>
      <p:sp>
        <p:nvSpPr>
          <p:cNvPr id="4" name="Slide Number Placeholder 3"/>
          <p:cNvSpPr>
            <a:spLocks noGrp="1"/>
          </p:cNvSpPr>
          <p:nvPr>
            <p:ph type="sldNum" sz="quarter" idx="10"/>
          </p:nvPr>
        </p:nvSpPr>
        <p:spPr/>
        <p:txBody>
          <a:bodyPr/>
          <a:lstStyle/>
          <a:p>
            <a:fld id="{97522877-12B8-744D-A0FD-DB9E4D8F451C}" type="slidenum">
              <a:rPr lang="en-US" smtClean="0"/>
              <a:pPr/>
              <a:t>18</a:t>
            </a:fld>
            <a:endParaRPr lang="en-US" dirty="0"/>
          </a:p>
        </p:txBody>
      </p:sp>
    </p:spTree>
    <p:extLst>
      <p:ext uri="{BB962C8B-B14F-4D97-AF65-F5344CB8AC3E}">
        <p14:creationId xmlns:p14="http://schemas.microsoft.com/office/powerpoint/2010/main" val="3304834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F1A72D82-12A7-9643-9EB7-15F6E1519222}" type="slidenum">
              <a:rPr lang="en-US"/>
              <a:pPr/>
              <a:t>19</a:t>
            </a:fld>
            <a:endParaRPr lang="en-US" dirty="0"/>
          </a:p>
        </p:txBody>
      </p:sp>
      <p:sp>
        <p:nvSpPr>
          <p:cNvPr id="64515" name="Rectangle 1026"/>
          <p:cNvSpPr>
            <a:spLocks noGrp="1" noRot="1" noChangeAspect="1" noChangeArrowheads="1" noTextEdit="1"/>
          </p:cNvSpPr>
          <p:nvPr>
            <p:ph type="sldImg"/>
          </p:nvPr>
        </p:nvSpPr>
        <p:spPr>
          <a:ln/>
        </p:spPr>
      </p:sp>
      <p:sp>
        <p:nvSpPr>
          <p:cNvPr id="64516" name="Rectangle 1027"/>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A number of control mechanisms for congestion control in packet-switching networks</a:t>
            </a:r>
          </a:p>
          <a:p>
            <a:r>
              <a:rPr lang="en-US" sz="1200" kern="1200" baseline="0" dirty="0" smtClean="0">
                <a:solidFill>
                  <a:schemeClr val="tx1"/>
                </a:solidFill>
                <a:latin typeface="Times New Roman" pitchFamily="-110" charset="0"/>
                <a:ea typeface="+mn-ea"/>
                <a:cs typeface="+mn-cs"/>
              </a:rPr>
              <a:t>have been suggested and tried. The following are examples: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1.  Send a control packet from a congested node to some or all source nodes. This</a:t>
            </a:r>
          </a:p>
          <a:p>
            <a:r>
              <a:rPr lang="en-US" sz="1200" kern="1200" baseline="0" dirty="0" smtClean="0">
                <a:solidFill>
                  <a:schemeClr val="tx1"/>
                </a:solidFill>
                <a:latin typeface="Times New Roman" pitchFamily="-110" charset="0"/>
                <a:ea typeface="+mn-ea"/>
                <a:cs typeface="+mn-cs"/>
              </a:rPr>
              <a:t>choke packet will have the effect of stopping or slowing the rate of transmission</a:t>
            </a:r>
          </a:p>
          <a:p>
            <a:r>
              <a:rPr lang="en-US" sz="1200" kern="1200" baseline="0" dirty="0" smtClean="0">
                <a:solidFill>
                  <a:schemeClr val="tx1"/>
                </a:solidFill>
                <a:latin typeface="Times New Roman" pitchFamily="-110" charset="0"/>
                <a:ea typeface="+mn-ea"/>
                <a:cs typeface="+mn-cs"/>
              </a:rPr>
              <a:t>from sources and hence limit the total number of packets in the network.</a:t>
            </a:r>
          </a:p>
          <a:p>
            <a:r>
              <a:rPr lang="en-US" sz="1200" kern="1200" baseline="0" dirty="0" smtClean="0">
                <a:solidFill>
                  <a:schemeClr val="tx1"/>
                </a:solidFill>
                <a:latin typeface="Times New Roman" pitchFamily="-110" charset="0"/>
                <a:ea typeface="+mn-ea"/>
                <a:cs typeface="+mn-cs"/>
              </a:rPr>
              <a:t>This approach requires additional traffic on the network during a period of</a:t>
            </a:r>
          </a:p>
          <a:p>
            <a:r>
              <a:rPr lang="en-US" sz="1200" kern="1200" baseline="0" dirty="0" smtClean="0">
                <a:solidFill>
                  <a:schemeClr val="tx1"/>
                </a:solidFill>
                <a:latin typeface="Times New Roman" pitchFamily="-110" charset="0"/>
                <a:ea typeface="+mn-ea"/>
                <a:cs typeface="+mn-cs"/>
              </a:rPr>
              <a:t>congestion.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2.  Rely on routing information. Routing algorithms, such as </a:t>
            </a:r>
            <a:r>
              <a:rPr lang="en-US" sz="1200" kern="1200" baseline="0" dirty="0" err="1" smtClean="0">
                <a:solidFill>
                  <a:schemeClr val="tx1"/>
                </a:solidFill>
                <a:latin typeface="Times New Roman" pitchFamily="-110" charset="0"/>
                <a:ea typeface="+mn-ea"/>
                <a:cs typeface="+mn-cs"/>
              </a:rPr>
              <a:t>ARPANET’s</a:t>
            </a:r>
            <a:r>
              <a:rPr lang="en-US" sz="1200" kern="1200" baseline="0" dirty="0" smtClean="0">
                <a:solidFill>
                  <a:schemeClr val="tx1"/>
                </a:solidFill>
                <a:latin typeface="Times New Roman" pitchFamily="-110" charset="0"/>
                <a:ea typeface="+mn-ea"/>
                <a:cs typeface="+mn-cs"/>
              </a:rPr>
              <a:t>, provide</a:t>
            </a:r>
          </a:p>
          <a:p>
            <a:r>
              <a:rPr lang="en-US" sz="1200" kern="1200" baseline="0" dirty="0" smtClean="0">
                <a:solidFill>
                  <a:schemeClr val="tx1"/>
                </a:solidFill>
                <a:latin typeface="Times New Roman" pitchFamily="-110" charset="0"/>
                <a:ea typeface="+mn-ea"/>
                <a:cs typeface="+mn-cs"/>
              </a:rPr>
              <a:t>link delay information to other nodes, which influences routing decisions.</a:t>
            </a:r>
          </a:p>
          <a:p>
            <a:r>
              <a:rPr lang="en-US" sz="1200" kern="1200" baseline="0" dirty="0" smtClean="0">
                <a:solidFill>
                  <a:schemeClr val="tx1"/>
                </a:solidFill>
                <a:latin typeface="Times New Roman" pitchFamily="-110" charset="0"/>
                <a:ea typeface="+mn-ea"/>
                <a:cs typeface="+mn-cs"/>
              </a:rPr>
              <a:t>This information could also be used to influence the rate at which new packets</a:t>
            </a:r>
          </a:p>
          <a:p>
            <a:r>
              <a:rPr lang="en-US" sz="1200" kern="1200" baseline="0" dirty="0" smtClean="0">
                <a:solidFill>
                  <a:schemeClr val="tx1"/>
                </a:solidFill>
                <a:latin typeface="Times New Roman" pitchFamily="-110" charset="0"/>
                <a:ea typeface="+mn-ea"/>
                <a:cs typeface="+mn-cs"/>
              </a:rPr>
              <a:t>are produced. Because these delays are being influenced by the routing decision,</a:t>
            </a:r>
          </a:p>
          <a:p>
            <a:r>
              <a:rPr lang="en-US" sz="1200" kern="1200" baseline="0" dirty="0" smtClean="0">
                <a:solidFill>
                  <a:schemeClr val="tx1"/>
                </a:solidFill>
                <a:latin typeface="Times New Roman" pitchFamily="-110" charset="0"/>
                <a:ea typeface="+mn-ea"/>
                <a:cs typeface="+mn-cs"/>
              </a:rPr>
              <a:t>they may vary too rapidly to be used effectively for congestion control.</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3.  Make use of an end-to-end probe packet. Such a packet could be </a:t>
            </a:r>
            <a:r>
              <a:rPr lang="en-US" sz="1200" kern="1200" baseline="0" dirty="0" err="1" smtClean="0">
                <a:solidFill>
                  <a:schemeClr val="tx1"/>
                </a:solidFill>
                <a:latin typeface="Times New Roman" pitchFamily="-110" charset="0"/>
                <a:ea typeface="+mn-ea"/>
                <a:cs typeface="+mn-cs"/>
              </a:rPr>
              <a:t>timestamped</a:t>
            </a:r>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to measure the delay between two particular endpoints. This has the disadvantage</a:t>
            </a:r>
          </a:p>
          <a:p>
            <a:r>
              <a:rPr lang="en-US" sz="1200" kern="1200" baseline="0" dirty="0" smtClean="0">
                <a:solidFill>
                  <a:schemeClr val="tx1"/>
                </a:solidFill>
                <a:latin typeface="Times New Roman" pitchFamily="-110" charset="0"/>
                <a:ea typeface="+mn-ea"/>
                <a:cs typeface="+mn-cs"/>
              </a:rPr>
              <a:t>of adding overhead to the network.</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4.  Allow packet-switching nodes to add congestion information to packets as</a:t>
            </a:r>
          </a:p>
          <a:p>
            <a:r>
              <a:rPr lang="en-US" sz="1200" kern="1200" baseline="0" dirty="0" smtClean="0">
                <a:solidFill>
                  <a:schemeClr val="tx1"/>
                </a:solidFill>
                <a:latin typeface="Times New Roman" pitchFamily="-110" charset="0"/>
                <a:ea typeface="+mn-ea"/>
                <a:cs typeface="+mn-cs"/>
              </a:rPr>
              <a:t>they go by. There are two possible approaches here. A node could add such</a:t>
            </a:r>
          </a:p>
          <a:p>
            <a:r>
              <a:rPr lang="en-US" sz="1200" kern="1200" baseline="0" dirty="0" smtClean="0">
                <a:solidFill>
                  <a:schemeClr val="tx1"/>
                </a:solidFill>
                <a:latin typeface="Times New Roman" pitchFamily="-110" charset="0"/>
                <a:ea typeface="+mn-ea"/>
                <a:cs typeface="+mn-cs"/>
              </a:rPr>
              <a:t>information to packets going in the direction opposite of the congestion. This</a:t>
            </a:r>
          </a:p>
          <a:p>
            <a:r>
              <a:rPr lang="en-US" sz="1200" kern="1200" baseline="0" dirty="0" smtClean="0">
                <a:solidFill>
                  <a:schemeClr val="tx1"/>
                </a:solidFill>
                <a:latin typeface="Times New Roman" pitchFamily="-110" charset="0"/>
                <a:ea typeface="+mn-ea"/>
                <a:cs typeface="+mn-cs"/>
              </a:rPr>
              <a:t>information quickly reaches the source node, which can reduce the flow of</a:t>
            </a:r>
          </a:p>
          <a:p>
            <a:r>
              <a:rPr lang="en-US" sz="1200" kern="1200" baseline="0" dirty="0" smtClean="0">
                <a:solidFill>
                  <a:schemeClr val="tx1"/>
                </a:solidFill>
                <a:latin typeface="Times New Roman" pitchFamily="-110" charset="0"/>
                <a:ea typeface="+mn-ea"/>
                <a:cs typeface="+mn-cs"/>
              </a:rPr>
              <a:t>packets into the network. Alternatively, a node could add such information to</a:t>
            </a:r>
          </a:p>
          <a:p>
            <a:r>
              <a:rPr lang="en-US" sz="1200" kern="1200" baseline="0" dirty="0" smtClean="0">
                <a:solidFill>
                  <a:schemeClr val="tx1"/>
                </a:solidFill>
                <a:latin typeface="Times New Roman" pitchFamily="-110" charset="0"/>
                <a:ea typeface="+mn-ea"/>
                <a:cs typeface="+mn-cs"/>
              </a:rPr>
              <a:t>packets going in the same direction as the congestion. The destination either</a:t>
            </a:r>
          </a:p>
          <a:p>
            <a:r>
              <a:rPr lang="en-US" sz="1200" kern="1200" baseline="0" dirty="0" smtClean="0">
                <a:solidFill>
                  <a:schemeClr val="tx1"/>
                </a:solidFill>
                <a:latin typeface="Times New Roman" pitchFamily="-110" charset="0"/>
                <a:ea typeface="+mn-ea"/>
                <a:cs typeface="+mn-cs"/>
              </a:rPr>
              <a:t>asks the source to adjust the load or returns the signal back to the source in the</a:t>
            </a:r>
          </a:p>
          <a:p>
            <a:r>
              <a:rPr lang="en-US" sz="1200" kern="1200" baseline="0" dirty="0" smtClean="0">
                <a:solidFill>
                  <a:schemeClr val="tx1"/>
                </a:solidFill>
                <a:latin typeface="Times New Roman" pitchFamily="-110" charset="0"/>
                <a:ea typeface="+mn-ea"/>
                <a:cs typeface="+mn-cs"/>
              </a:rPr>
              <a:t>packets (or acknowledgments) going in the reverse direction.</a:t>
            </a:r>
            <a:endParaRPr lang="en-US" dirty="0">
              <a:latin typeface="Times New Roman" pitchFamily="32" charset="0"/>
            </a:endParaRPr>
          </a:p>
        </p:txBody>
      </p:sp>
    </p:spTree>
    <p:extLst>
      <p:ext uri="{BB962C8B-B14F-4D97-AF65-F5344CB8AC3E}">
        <p14:creationId xmlns:p14="http://schemas.microsoft.com/office/powerpoint/2010/main" val="3265292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 This chapter focuses on congestion control in switched data networks,</a:t>
            </a:r>
          </a:p>
          <a:p>
            <a:r>
              <a:rPr lang="en-US" sz="1200" kern="1200" baseline="0" dirty="0" smtClean="0">
                <a:solidFill>
                  <a:schemeClr val="tx1"/>
                </a:solidFill>
                <a:latin typeface="Times New Roman" pitchFamily="-110" charset="0"/>
                <a:ea typeface="+mn-ea"/>
                <a:cs typeface="+mn-cs"/>
              </a:rPr>
              <a:t>including packet-switching networks and the Internet. The chapter also discusses</a:t>
            </a:r>
          </a:p>
          <a:p>
            <a:r>
              <a:rPr lang="en-US" sz="1200" kern="1200" baseline="0" dirty="0" smtClean="0">
                <a:solidFill>
                  <a:schemeClr val="tx1"/>
                </a:solidFill>
                <a:latin typeface="Times New Roman" pitchFamily="-110" charset="0"/>
                <a:ea typeface="+mn-ea"/>
                <a:cs typeface="+mn-cs"/>
              </a:rPr>
              <a:t>TCP congestion control and a new protocol that provides congestion</a:t>
            </a:r>
          </a:p>
          <a:p>
            <a:r>
              <a:rPr lang="en-US" sz="1200" kern="1200" baseline="0" dirty="0" smtClean="0">
                <a:solidFill>
                  <a:schemeClr val="tx1"/>
                </a:solidFill>
                <a:latin typeface="Times New Roman" pitchFamily="-110" charset="0"/>
                <a:ea typeface="+mn-ea"/>
                <a:cs typeface="+mn-cs"/>
              </a:rPr>
              <a:t>control with an unreliable service. The next three chapters look at additional</a:t>
            </a:r>
          </a:p>
          <a:p>
            <a:r>
              <a:rPr lang="en-US" sz="1200" kern="1200" baseline="0" dirty="0" smtClean="0">
                <a:solidFill>
                  <a:schemeClr val="tx1"/>
                </a:solidFill>
                <a:latin typeface="Times New Roman" pitchFamily="-110" charset="0"/>
                <a:ea typeface="+mn-ea"/>
                <a:cs typeface="+mn-cs"/>
              </a:rPr>
              <a:t>congestion control mechanisms in our discussion of internetwork operation.</a:t>
            </a:r>
            <a:endParaRPr lang="en-US" dirty="0"/>
          </a:p>
        </p:txBody>
      </p:sp>
      <p:sp>
        <p:nvSpPr>
          <p:cNvPr id="4" name="Slide Number Placeholder 3"/>
          <p:cNvSpPr>
            <a:spLocks noGrp="1"/>
          </p:cNvSpPr>
          <p:nvPr>
            <p:ph type="sldNum" sz="quarter" idx="10"/>
          </p:nvPr>
        </p:nvSpPr>
        <p:spPr/>
        <p:txBody>
          <a:bodyPr/>
          <a:lstStyle/>
          <a:p>
            <a:fld id="{E3E3EA8F-80EC-0440-AAD7-660383B5A31B}" type="slidenum">
              <a:rPr lang="en-US" smtClean="0"/>
              <a:pPr/>
              <a:t>2</a:t>
            </a:fld>
            <a:endParaRPr lang="en-US" dirty="0"/>
          </a:p>
        </p:txBody>
      </p:sp>
    </p:spTree>
    <p:extLst>
      <p:ext uri="{BB962C8B-B14F-4D97-AF65-F5344CB8AC3E}">
        <p14:creationId xmlns:p14="http://schemas.microsoft.com/office/powerpoint/2010/main" val="285327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1C8DFEF-78CD-407B-98DE-79E7BE55547B}" type="slidenum">
              <a:rPr lang="zh-TW" altLang="en-US" sz="1200" smtClean="0"/>
              <a:pPr/>
              <a:t>20</a:t>
            </a:fld>
            <a:endParaRPr lang="en-US" altLang="zh-TW" sz="120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r>
              <a:rPr lang="en-US" altLang="zh-TW" smtClean="0"/>
              <a:t>The credit-based flow control mechanism of TCP was designed to enable a destination to restrict the flow of segments from a source to avoid buffer overflow at the destination. This same flow control mechanism is now used in ingenious ways to provide congestion control over the Internet between the source and destination. As congestion begins to occur, the transit time across a network or internetwork increases, and network or internet nodes drop packets. The TCP flow control mechanism can be used to recognize the onset of congestion (by recognizing increased delay times and dropped segments) and to react by reducing the flow of data. If many of the TCP entities operating across a network exercise this sort of restraint, internet congestion is relieved.</a:t>
            </a:r>
          </a:p>
          <a:p>
            <a:r>
              <a:rPr lang="en-US" altLang="zh-TW" smtClean="0"/>
              <a:t>Since the publication of RFC 793, a number of techniques have been implemented that are intended to improve TCP congestion control characteristics. None of these extend or violate the original TCP standard; rather they represent implementation policies that are within the scope of the TCP specification. Many of these techniques are mandated for use with TCP in RFC 1122 (</a:t>
            </a:r>
            <a:r>
              <a:rPr lang="en-US" altLang="zh-TW" i="1" smtClean="0"/>
              <a:t>Requirements for Internet Hosts</a:t>
            </a:r>
            <a:r>
              <a:rPr lang="en-US" altLang="zh-TW" smtClean="0"/>
              <a:t>) while some of them are specified in RFC 2581. The techniques fall roughly into two categories: retransmission timer management and window management. In this section, we look at some of the most important and most widely implemented of these techniques.</a:t>
            </a:r>
          </a:p>
          <a:p>
            <a:r>
              <a:rPr lang="en-US" altLang="zh-TW" smtClean="0"/>
              <a:t>Since the publication of RFC 793, a number of techniques have been implemented that are intended to improve TCP congestion control characteristics.</a:t>
            </a:r>
            <a:r>
              <a:rPr lang="en-US" altLang="zh-TW" smtClean="0">
                <a:latin typeface="Times" panose="02020603050405020304" pitchFamily="18" charset="0"/>
              </a:rPr>
              <a:t> </a:t>
            </a:r>
          </a:p>
        </p:txBody>
      </p:sp>
    </p:spTree>
    <p:extLst>
      <p:ext uri="{BB962C8B-B14F-4D97-AF65-F5344CB8AC3E}">
        <p14:creationId xmlns:p14="http://schemas.microsoft.com/office/powerpoint/2010/main" val="19457244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smtClean="0">
                <a:solidFill>
                  <a:schemeClr val="tx1"/>
                </a:solidFill>
                <a:latin typeface="Times New Roman" pitchFamily="-110" charset="0"/>
                <a:ea typeface="+mn-ea"/>
                <a:cs typeface="+mn-cs"/>
              </a:rPr>
              <a:t>The credit-based flow control mechanism of TCP was designed to enable a destination</a:t>
            </a:r>
          </a:p>
          <a:p>
            <a:r>
              <a:rPr lang="en-US" sz="1200" kern="1200" baseline="0" dirty="0" smtClean="0">
                <a:solidFill>
                  <a:schemeClr val="tx1"/>
                </a:solidFill>
                <a:latin typeface="Times New Roman" pitchFamily="-110" charset="0"/>
                <a:ea typeface="+mn-ea"/>
                <a:cs typeface="+mn-cs"/>
              </a:rPr>
              <a:t>to restrict the flow of segments from a source to avoid buffer overflow at the</a:t>
            </a:r>
          </a:p>
          <a:p>
            <a:r>
              <a:rPr lang="en-US" sz="1200" kern="1200" baseline="0" dirty="0" smtClean="0">
                <a:solidFill>
                  <a:schemeClr val="tx1"/>
                </a:solidFill>
                <a:latin typeface="Times New Roman" pitchFamily="-110" charset="0"/>
                <a:ea typeface="+mn-ea"/>
                <a:cs typeface="+mn-cs"/>
              </a:rPr>
              <a:t>destination. This same flow control mechanism is now used in ingenious ways to</a:t>
            </a:r>
          </a:p>
          <a:p>
            <a:r>
              <a:rPr lang="en-US" sz="1200" kern="1200" baseline="0" dirty="0" smtClean="0">
                <a:solidFill>
                  <a:schemeClr val="tx1"/>
                </a:solidFill>
                <a:latin typeface="Times New Roman" pitchFamily="-110" charset="0"/>
                <a:ea typeface="+mn-ea"/>
                <a:cs typeface="+mn-cs"/>
              </a:rPr>
              <a:t>provide congestion control over the Internet between the source and destination.</a:t>
            </a:r>
          </a:p>
          <a:p>
            <a:r>
              <a:rPr lang="en-US" sz="1200" kern="1200" baseline="0" dirty="0" smtClean="0">
                <a:solidFill>
                  <a:schemeClr val="tx1"/>
                </a:solidFill>
                <a:latin typeface="Times New Roman" pitchFamily="-110" charset="0"/>
                <a:ea typeface="+mn-ea"/>
                <a:cs typeface="+mn-cs"/>
              </a:rPr>
              <a:t>Congestion, as we have seen a number of times in this book, has two main effects.</a:t>
            </a:r>
          </a:p>
          <a:p>
            <a:r>
              <a:rPr lang="en-US" sz="1200" kern="1200" baseline="0" dirty="0" smtClean="0">
                <a:solidFill>
                  <a:schemeClr val="tx1"/>
                </a:solidFill>
                <a:latin typeface="Times New Roman" pitchFamily="-110" charset="0"/>
                <a:ea typeface="+mn-ea"/>
                <a:cs typeface="+mn-cs"/>
              </a:rPr>
              <a:t>First, as congestion begins to occur, the transit time across a network or internetwork</a:t>
            </a:r>
          </a:p>
          <a:p>
            <a:r>
              <a:rPr lang="en-US" sz="1200" kern="1200" baseline="0" dirty="0" smtClean="0">
                <a:solidFill>
                  <a:schemeClr val="tx1"/>
                </a:solidFill>
                <a:latin typeface="Times New Roman" pitchFamily="-110" charset="0"/>
                <a:ea typeface="+mn-ea"/>
                <a:cs typeface="+mn-cs"/>
              </a:rPr>
              <a:t>increases. Second, as congestion becomes severe, network or internet nodes</a:t>
            </a:r>
          </a:p>
          <a:p>
            <a:r>
              <a:rPr lang="en-US" sz="1200" kern="1200" baseline="0" dirty="0" smtClean="0">
                <a:solidFill>
                  <a:schemeClr val="tx1"/>
                </a:solidFill>
                <a:latin typeface="Times New Roman" pitchFamily="-110" charset="0"/>
                <a:ea typeface="+mn-ea"/>
                <a:cs typeface="+mn-cs"/>
              </a:rPr>
              <a:t>drop packets. The TCP flow control mechanism can be used to recognize the onset</a:t>
            </a:r>
          </a:p>
          <a:p>
            <a:r>
              <a:rPr lang="en-US" sz="1200" kern="1200" baseline="0" dirty="0" smtClean="0">
                <a:solidFill>
                  <a:schemeClr val="tx1"/>
                </a:solidFill>
                <a:latin typeface="Times New Roman" pitchFamily="-110" charset="0"/>
                <a:ea typeface="+mn-ea"/>
                <a:cs typeface="+mn-cs"/>
              </a:rPr>
              <a:t>of congestion (by recognizing increased delay times and dropped segments) and to</a:t>
            </a:r>
          </a:p>
          <a:p>
            <a:r>
              <a:rPr lang="en-US" sz="1200" kern="1200" baseline="0" dirty="0" smtClean="0">
                <a:solidFill>
                  <a:schemeClr val="tx1"/>
                </a:solidFill>
                <a:latin typeface="Times New Roman" pitchFamily="-110" charset="0"/>
                <a:ea typeface="+mn-ea"/>
                <a:cs typeface="+mn-cs"/>
              </a:rPr>
              <a:t>react by reducing the flow of data. If many of the TCP entities operating across a</a:t>
            </a:r>
          </a:p>
          <a:p>
            <a:r>
              <a:rPr lang="en-US" sz="1200" kern="1200" baseline="0" dirty="0" smtClean="0">
                <a:solidFill>
                  <a:schemeClr val="tx1"/>
                </a:solidFill>
                <a:latin typeface="Times New Roman" pitchFamily="-110" charset="0"/>
                <a:ea typeface="+mn-ea"/>
                <a:cs typeface="+mn-cs"/>
              </a:rPr>
              <a:t>network exercise this sort of restraint, internet congestion is relieved.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Since the publication of RFC 793, a number of techniques have been implemented</a:t>
            </a:r>
          </a:p>
          <a:p>
            <a:r>
              <a:rPr lang="en-US" sz="1200" kern="1200" baseline="0" dirty="0" smtClean="0">
                <a:solidFill>
                  <a:schemeClr val="tx1"/>
                </a:solidFill>
                <a:latin typeface="Times New Roman" pitchFamily="-110" charset="0"/>
                <a:ea typeface="+mn-ea"/>
                <a:cs typeface="+mn-cs"/>
              </a:rPr>
              <a:t>that are intended to improve TCP congestion control characteristics.</a:t>
            </a:r>
          </a:p>
          <a:p>
            <a:r>
              <a:rPr lang="en-US" sz="1200" kern="1200" baseline="0" dirty="0" smtClean="0">
                <a:solidFill>
                  <a:schemeClr val="tx1"/>
                </a:solidFill>
                <a:latin typeface="Times New Roman" pitchFamily="-110" charset="0"/>
                <a:ea typeface="+mn-ea"/>
                <a:cs typeface="+mn-cs"/>
              </a:rPr>
              <a:t>Table 20.1 lists some of the most popular of these techniques. None of these</a:t>
            </a:r>
          </a:p>
          <a:p>
            <a:r>
              <a:rPr lang="en-US" sz="1200" kern="1200" baseline="0" dirty="0" smtClean="0">
                <a:solidFill>
                  <a:schemeClr val="tx1"/>
                </a:solidFill>
                <a:latin typeface="Times New Roman" pitchFamily="-110" charset="0"/>
                <a:ea typeface="+mn-ea"/>
                <a:cs typeface="+mn-cs"/>
              </a:rPr>
              <a:t> techniques extends or violates the original TCP standard; rather the techniques</a:t>
            </a:r>
          </a:p>
          <a:p>
            <a:r>
              <a:rPr lang="en-US" sz="1200" kern="1200" baseline="0" dirty="0" smtClean="0">
                <a:solidFill>
                  <a:schemeClr val="tx1"/>
                </a:solidFill>
                <a:latin typeface="Times New Roman" pitchFamily="-110" charset="0"/>
                <a:ea typeface="+mn-ea"/>
                <a:cs typeface="+mn-cs"/>
              </a:rPr>
              <a:t>represent implementation policies that are within the scope of the TCP specification.</a:t>
            </a:r>
          </a:p>
          <a:p>
            <a:r>
              <a:rPr lang="en-US" sz="1200" kern="1200" baseline="0" dirty="0" smtClean="0">
                <a:solidFill>
                  <a:schemeClr val="tx1"/>
                </a:solidFill>
                <a:latin typeface="Times New Roman" pitchFamily="-110" charset="0"/>
                <a:ea typeface="+mn-ea"/>
                <a:cs typeface="+mn-cs"/>
              </a:rPr>
              <a:t>Many of these techniques are mandated for use with TCP in RFC 1122</a:t>
            </a:r>
          </a:p>
          <a:p>
            <a:r>
              <a:rPr lang="en-US" sz="1200" kern="1200" baseline="0" dirty="0" smtClean="0">
                <a:solidFill>
                  <a:schemeClr val="tx1"/>
                </a:solidFill>
                <a:latin typeface="Times New Roman" pitchFamily="-110" charset="0"/>
                <a:ea typeface="+mn-ea"/>
                <a:cs typeface="+mn-cs"/>
              </a:rPr>
              <a:t>(Requirements for Internet Hosts ) while some of them are specified in RFC 5681.</a:t>
            </a:r>
          </a:p>
          <a:p>
            <a:r>
              <a:rPr lang="en-US" sz="1200" kern="1200" baseline="0" dirty="0" smtClean="0">
                <a:solidFill>
                  <a:schemeClr val="tx1"/>
                </a:solidFill>
                <a:latin typeface="Times New Roman" pitchFamily="-110" charset="0"/>
                <a:ea typeface="+mn-ea"/>
                <a:cs typeface="+mn-cs"/>
              </a:rPr>
              <a:t>The labels Tahoe, Reno, and </a:t>
            </a:r>
            <a:r>
              <a:rPr lang="en-US" sz="1200" kern="1200" baseline="0" dirty="0" err="1" smtClean="0">
                <a:solidFill>
                  <a:schemeClr val="tx1"/>
                </a:solidFill>
                <a:latin typeface="Times New Roman" pitchFamily="-110" charset="0"/>
                <a:ea typeface="+mn-ea"/>
                <a:cs typeface="+mn-cs"/>
              </a:rPr>
              <a:t>NewReno</a:t>
            </a:r>
            <a:r>
              <a:rPr lang="en-US" sz="1200" kern="1200" baseline="0" dirty="0" smtClean="0">
                <a:solidFill>
                  <a:schemeClr val="tx1"/>
                </a:solidFill>
                <a:latin typeface="Times New Roman" pitchFamily="-110" charset="0"/>
                <a:ea typeface="+mn-ea"/>
                <a:cs typeface="+mn-cs"/>
              </a:rPr>
              <a:t> refer to implementation packages available</a:t>
            </a:r>
          </a:p>
          <a:p>
            <a:r>
              <a:rPr lang="en-US" sz="1200" kern="1200" baseline="0" dirty="0" smtClean="0">
                <a:solidFill>
                  <a:schemeClr val="tx1"/>
                </a:solidFill>
                <a:latin typeface="Times New Roman" pitchFamily="-110" charset="0"/>
                <a:ea typeface="+mn-ea"/>
                <a:cs typeface="+mn-cs"/>
              </a:rPr>
              <a:t>on many operating systems that support TCP. The techniques fall roughly into two</a:t>
            </a:r>
          </a:p>
          <a:p>
            <a:r>
              <a:rPr lang="en-US" sz="1200" kern="1200" baseline="0" dirty="0" smtClean="0">
                <a:solidFill>
                  <a:schemeClr val="tx1"/>
                </a:solidFill>
                <a:latin typeface="Times New Roman" pitchFamily="-110" charset="0"/>
                <a:ea typeface="+mn-ea"/>
                <a:cs typeface="+mn-cs"/>
              </a:rPr>
              <a:t>categories: retransmission timer management and window management. In this section,</a:t>
            </a:r>
          </a:p>
          <a:p>
            <a:r>
              <a:rPr lang="en-US" sz="1200" kern="1200" baseline="0" dirty="0" smtClean="0">
                <a:solidFill>
                  <a:schemeClr val="tx1"/>
                </a:solidFill>
                <a:latin typeface="Times New Roman" pitchFamily="-110" charset="0"/>
                <a:ea typeface="+mn-ea"/>
                <a:cs typeface="+mn-cs"/>
              </a:rPr>
              <a:t>we look at some of the most important and most widely implemented of these</a:t>
            </a:r>
          </a:p>
          <a:p>
            <a:r>
              <a:rPr lang="en-US" sz="1200" kern="1200" baseline="0" dirty="0" smtClean="0">
                <a:solidFill>
                  <a:schemeClr val="tx1"/>
                </a:solidFill>
                <a:latin typeface="Times New Roman" pitchFamily="-110" charset="0"/>
                <a:ea typeface="+mn-ea"/>
                <a:cs typeface="+mn-cs"/>
              </a:rPr>
              <a:t>techniques.</a:t>
            </a:r>
            <a:endParaRPr lang="en-US" dirty="0"/>
          </a:p>
        </p:txBody>
      </p:sp>
      <p:sp>
        <p:nvSpPr>
          <p:cNvPr id="4" name="Slide Number Placeholder 3"/>
          <p:cNvSpPr>
            <a:spLocks noGrp="1"/>
          </p:cNvSpPr>
          <p:nvPr>
            <p:ph type="sldNum" sz="quarter" idx="10"/>
          </p:nvPr>
        </p:nvSpPr>
        <p:spPr/>
        <p:txBody>
          <a:bodyPr/>
          <a:lstStyle/>
          <a:p>
            <a:fld id="{97522877-12B8-744D-A0FD-DB9E4D8F451C}" type="slidenum">
              <a:rPr lang="en-US" smtClean="0"/>
              <a:pPr/>
              <a:t>22</a:t>
            </a:fld>
            <a:endParaRPr lang="en-US" dirty="0"/>
          </a:p>
        </p:txBody>
      </p:sp>
    </p:spTree>
    <p:extLst>
      <p:ext uri="{BB962C8B-B14F-4D97-AF65-F5344CB8AC3E}">
        <p14:creationId xmlns:p14="http://schemas.microsoft.com/office/powerpoint/2010/main" val="3511168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Times New Roman" pitchFamily="-110" charset="0"/>
                <a:ea typeface="+mn-ea"/>
                <a:cs typeface="+mn-cs"/>
              </a:rPr>
              <a:t> As network or internet conditions change, a static retransmission timer is likely</a:t>
            </a:r>
          </a:p>
          <a:p>
            <a:r>
              <a:rPr lang="en-US" sz="1200" kern="1200" baseline="0" dirty="0" smtClean="0">
                <a:solidFill>
                  <a:schemeClr val="tx1"/>
                </a:solidFill>
                <a:latin typeface="Times New Roman" pitchFamily="-110" charset="0"/>
                <a:ea typeface="+mn-ea"/>
                <a:cs typeface="+mn-cs"/>
              </a:rPr>
              <a:t>to be either too long or too short. Accordingly, virtually all TCP implementations</a:t>
            </a:r>
          </a:p>
          <a:p>
            <a:r>
              <a:rPr lang="en-US" sz="1200" kern="1200" baseline="0" dirty="0" smtClean="0">
                <a:solidFill>
                  <a:schemeClr val="tx1"/>
                </a:solidFill>
                <a:latin typeface="Times New Roman" pitchFamily="-110" charset="0"/>
                <a:ea typeface="+mn-ea"/>
                <a:cs typeface="+mn-cs"/>
              </a:rPr>
              <a:t>attempt to estimate the current round-trip time by observing the pattern of delay</a:t>
            </a:r>
          </a:p>
          <a:p>
            <a:r>
              <a:rPr lang="en-US" sz="1200" kern="1200" baseline="0" dirty="0" smtClean="0">
                <a:solidFill>
                  <a:schemeClr val="tx1"/>
                </a:solidFill>
                <a:latin typeface="Times New Roman" pitchFamily="-110" charset="0"/>
                <a:ea typeface="+mn-ea"/>
                <a:cs typeface="+mn-cs"/>
              </a:rPr>
              <a:t>for recent segments, and then set the timer to a value somewhat greater than the</a:t>
            </a:r>
          </a:p>
          <a:p>
            <a:r>
              <a:rPr lang="en-US" sz="1200" kern="1200" baseline="0" dirty="0" smtClean="0">
                <a:solidFill>
                  <a:schemeClr val="tx1"/>
                </a:solidFill>
                <a:latin typeface="Times New Roman" pitchFamily="-110" charset="0"/>
                <a:ea typeface="+mn-ea"/>
                <a:cs typeface="+mn-cs"/>
              </a:rPr>
              <a:t>estimated round-trip time.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 simple approach is to take the average of observed round-trip</a:t>
            </a:r>
          </a:p>
          <a:p>
            <a:r>
              <a:rPr lang="en-US" sz="1200" kern="1200" baseline="0" dirty="0" smtClean="0">
                <a:solidFill>
                  <a:schemeClr val="tx1"/>
                </a:solidFill>
                <a:latin typeface="Times New Roman" pitchFamily="-110" charset="0"/>
                <a:ea typeface="+mn-ea"/>
                <a:cs typeface="+mn-cs"/>
              </a:rPr>
              <a:t>times over a number of segments. If the average accurately predicts future roundtrip</a:t>
            </a:r>
          </a:p>
          <a:p>
            <a:r>
              <a:rPr lang="en-US" sz="1200" kern="1200" baseline="0" dirty="0" smtClean="0">
                <a:solidFill>
                  <a:schemeClr val="tx1"/>
                </a:solidFill>
                <a:latin typeface="Times New Roman" pitchFamily="-110" charset="0"/>
                <a:ea typeface="+mn-ea"/>
                <a:cs typeface="+mn-cs"/>
              </a:rPr>
              <a:t>times, then the resulting retransmission timer will yield good performance.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 common technique for predicting the next value</a:t>
            </a:r>
          </a:p>
          <a:p>
            <a:r>
              <a:rPr lang="en-US" sz="1200" kern="1200" baseline="0" dirty="0" smtClean="0">
                <a:solidFill>
                  <a:schemeClr val="tx1"/>
                </a:solidFill>
                <a:latin typeface="Times New Roman" pitchFamily="-110" charset="0"/>
                <a:ea typeface="+mn-ea"/>
                <a:cs typeface="+mn-cs"/>
              </a:rPr>
              <a:t>on the basis of a time series of past values, and the one specified in RFC 793, is</a:t>
            </a:r>
          </a:p>
          <a:p>
            <a:r>
              <a:rPr lang="en-US" sz="1200" kern="1200" baseline="0" dirty="0" smtClean="0">
                <a:solidFill>
                  <a:schemeClr val="tx1"/>
                </a:solidFill>
                <a:latin typeface="Times New Roman" pitchFamily="-110" charset="0"/>
                <a:ea typeface="+mn-ea"/>
                <a:cs typeface="+mn-cs"/>
              </a:rPr>
              <a:t>exponential averaging.</a:t>
            </a:r>
            <a:endParaRPr lang="en-US" dirty="0"/>
          </a:p>
        </p:txBody>
      </p:sp>
      <p:sp>
        <p:nvSpPr>
          <p:cNvPr id="4" name="Slide Number Placeholder 3"/>
          <p:cNvSpPr>
            <a:spLocks noGrp="1"/>
          </p:cNvSpPr>
          <p:nvPr>
            <p:ph type="sldNum" sz="quarter" idx="10"/>
          </p:nvPr>
        </p:nvSpPr>
        <p:spPr/>
        <p:txBody>
          <a:bodyPr/>
          <a:lstStyle/>
          <a:p>
            <a:fld id="{97522877-12B8-744D-A0FD-DB9E4D8F451C}" type="slidenum">
              <a:rPr lang="en-US" smtClean="0"/>
              <a:pPr/>
              <a:t>23</a:t>
            </a:fld>
            <a:endParaRPr lang="en-US" dirty="0"/>
          </a:p>
        </p:txBody>
      </p:sp>
    </p:spTree>
    <p:extLst>
      <p:ext uri="{BB962C8B-B14F-4D97-AF65-F5344CB8AC3E}">
        <p14:creationId xmlns:p14="http://schemas.microsoft.com/office/powerpoint/2010/main" val="826968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smtClean="0">
                <a:solidFill>
                  <a:schemeClr val="tx1"/>
                </a:solidFill>
                <a:latin typeface="Times New Roman" pitchFamily="-110" charset="0"/>
                <a:ea typeface="+mn-ea"/>
                <a:cs typeface="+mn-cs"/>
              </a:rPr>
              <a:t> Figure 20.8 compares simple averaging with exponential averaging (for two</a:t>
            </a:r>
          </a:p>
          <a:p>
            <a:r>
              <a:rPr lang="en-US" sz="1200" b="0" kern="1200" baseline="0" dirty="0" smtClean="0">
                <a:solidFill>
                  <a:schemeClr val="tx1"/>
                </a:solidFill>
                <a:latin typeface="Times New Roman" pitchFamily="-110" charset="0"/>
                <a:ea typeface="+mn-ea"/>
                <a:cs typeface="+mn-cs"/>
              </a:rPr>
              <a:t>different values of a ). In part (a) of the figure, the observed value begins at 1,</a:t>
            </a:r>
          </a:p>
          <a:p>
            <a:r>
              <a:rPr lang="en-US" sz="1200" b="0" kern="1200" baseline="0" dirty="0" smtClean="0">
                <a:solidFill>
                  <a:schemeClr val="tx1"/>
                </a:solidFill>
                <a:latin typeface="Times New Roman" pitchFamily="-110" charset="0"/>
                <a:ea typeface="+mn-ea"/>
                <a:cs typeface="+mn-cs"/>
              </a:rPr>
              <a:t>grows gradually to a value of 10, and then stays there. In part (</a:t>
            </a:r>
            <a:r>
              <a:rPr lang="en-US" sz="1200" b="0" kern="1200" baseline="0" dirty="0" err="1" smtClean="0">
                <a:solidFill>
                  <a:schemeClr val="tx1"/>
                </a:solidFill>
                <a:latin typeface="Times New Roman" pitchFamily="-110" charset="0"/>
                <a:ea typeface="+mn-ea"/>
                <a:cs typeface="+mn-cs"/>
              </a:rPr>
              <a:t>b</a:t>
            </a:r>
            <a:r>
              <a:rPr lang="en-US" sz="1200" b="0" kern="1200" baseline="0" dirty="0" smtClean="0">
                <a:solidFill>
                  <a:schemeClr val="tx1"/>
                </a:solidFill>
                <a:latin typeface="Times New Roman" pitchFamily="-110" charset="0"/>
                <a:ea typeface="+mn-ea"/>
                <a:cs typeface="+mn-cs"/>
              </a:rPr>
              <a:t>) of the figure, the</a:t>
            </a:r>
          </a:p>
          <a:p>
            <a:r>
              <a:rPr lang="en-US" sz="1200" b="0" kern="1200" baseline="0" dirty="0" smtClean="0">
                <a:solidFill>
                  <a:schemeClr val="tx1"/>
                </a:solidFill>
                <a:latin typeface="Times New Roman" pitchFamily="-110" charset="0"/>
                <a:ea typeface="+mn-ea"/>
                <a:cs typeface="+mn-cs"/>
              </a:rPr>
              <a:t>observed value begins at 20, declines gradually to 10, and then stays there. Note</a:t>
            </a:r>
          </a:p>
          <a:p>
            <a:r>
              <a:rPr lang="en-US" sz="1200" b="0" kern="1200" baseline="0" dirty="0" smtClean="0">
                <a:solidFill>
                  <a:schemeClr val="tx1"/>
                </a:solidFill>
                <a:latin typeface="Times New Roman" pitchFamily="-110" charset="0"/>
                <a:ea typeface="+mn-ea"/>
                <a:cs typeface="+mn-cs"/>
              </a:rPr>
              <a:t>that exponential averaging tracks changes in RTT faster than does simple averaging</a:t>
            </a:r>
          </a:p>
          <a:p>
            <a:r>
              <a:rPr lang="en-US" sz="1200" b="0" kern="1200" baseline="0" dirty="0" smtClean="0">
                <a:solidFill>
                  <a:schemeClr val="tx1"/>
                </a:solidFill>
                <a:latin typeface="Times New Roman" pitchFamily="-110" charset="0"/>
                <a:ea typeface="+mn-ea"/>
                <a:cs typeface="+mn-cs"/>
              </a:rPr>
              <a:t>and that the smaller value of a  results in a more rapid reaction to the change in the</a:t>
            </a:r>
          </a:p>
          <a:p>
            <a:r>
              <a:rPr lang="en-US" sz="1200" b="0" kern="1200" baseline="0" dirty="0" smtClean="0">
                <a:solidFill>
                  <a:schemeClr val="tx1"/>
                </a:solidFill>
                <a:latin typeface="Times New Roman" pitchFamily="-110" charset="0"/>
                <a:ea typeface="+mn-ea"/>
                <a:cs typeface="+mn-cs"/>
              </a:rPr>
              <a:t>observed value.</a:t>
            </a:r>
            <a:endParaRPr lang="en-US" b="0" dirty="0"/>
          </a:p>
        </p:txBody>
      </p:sp>
      <p:sp>
        <p:nvSpPr>
          <p:cNvPr id="4" name="Slide Number Placeholder 3"/>
          <p:cNvSpPr>
            <a:spLocks noGrp="1"/>
          </p:cNvSpPr>
          <p:nvPr>
            <p:ph type="sldNum" sz="quarter" idx="10"/>
          </p:nvPr>
        </p:nvSpPr>
        <p:spPr/>
        <p:txBody>
          <a:bodyPr/>
          <a:lstStyle/>
          <a:p>
            <a:fld id="{97522877-12B8-744D-A0FD-DB9E4D8F451C}" type="slidenum">
              <a:rPr lang="en-US" smtClean="0"/>
              <a:pPr/>
              <a:t>28</a:t>
            </a:fld>
            <a:endParaRPr lang="en-US" dirty="0"/>
          </a:p>
        </p:txBody>
      </p:sp>
    </p:spTree>
    <p:extLst>
      <p:ext uri="{BB962C8B-B14F-4D97-AF65-F5344CB8AC3E}">
        <p14:creationId xmlns:p14="http://schemas.microsoft.com/office/powerpoint/2010/main" val="1204918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 Figure 20.9 illustrates the use of Equation (20.5) on the same data set used in</a:t>
            </a:r>
          </a:p>
          <a:p>
            <a:r>
              <a:rPr lang="en-US" sz="1200" kern="1200" baseline="0" dirty="0" smtClean="0">
                <a:solidFill>
                  <a:schemeClr val="tx1"/>
                </a:solidFill>
                <a:latin typeface="Times New Roman" pitchFamily="-110" charset="0"/>
                <a:ea typeface="+mn-ea"/>
                <a:cs typeface="+mn-cs"/>
              </a:rPr>
              <a:t>Figure 20.8. Once the arrival times stabilize, the variation estimate SDEV declines.</a:t>
            </a:r>
          </a:p>
          <a:p>
            <a:r>
              <a:rPr lang="en-US" sz="1200" kern="1200" baseline="0" dirty="0" smtClean="0">
                <a:solidFill>
                  <a:schemeClr val="tx1"/>
                </a:solidFill>
                <a:latin typeface="Times New Roman" pitchFamily="-110" charset="0"/>
                <a:ea typeface="+mn-ea"/>
                <a:cs typeface="+mn-cs"/>
              </a:rPr>
              <a:t>The values of RTO for both </a:t>
            </a:r>
            <a:r>
              <a:rPr lang="en-US" sz="1200" kern="1200" baseline="0" dirty="0" err="1" smtClean="0">
                <a:solidFill>
                  <a:schemeClr val="tx1"/>
                </a:solidFill>
                <a:latin typeface="Times New Roman" pitchFamily="-110" charset="0"/>
                <a:ea typeface="+mn-ea"/>
                <a:cs typeface="+mn-cs"/>
              </a:rPr>
              <a:t>f</a:t>
            </a:r>
            <a:r>
              <a:rPr lang="en-US" sz="1200" kern="1200" baseline="0" dirty="0" smtClean="0">
                <a:solidFill>
                  <a:schemeClr val="tx1"/>
                </a:solidFill>
                <a:latin typeface="Times New Roman" pitchFamily="-110" charset="0"/>
                <a:ea typeface="+mn-ea"/>
                <a:cs typeface="+mn-cs"/>
              </a:rPr>
              <a:t> =  2 and </a:t>
            </a:r>
            <a:r>
              <a:rPr lang="en-US" sz="1200" kern="1200" baseline="0" dirty="0" err="1" smtClean="0">
                <a:solidFill>
                  <a:schemeClr val="tx1"/>
                </a:solidFill>
                <a:latin typeface="Times New Roman" pitchFamily="-110" charset="0"/>
                <a:ea typeface="+mn-ea"/>
                <a:cs typeface="+mn-cs"/>
              </a:rPr>
              <a:t>f</a:t>
            </a:r>
            <a:r>
              <a:rPr lang="en-US" sz="1200" kern="1200" baseline="0" dirty="0" smtClean="0">
                <a:solidFill>
                  <a:schemeClr val="tx1"/>
                </a:solidFill>
                <a:latin typeface="Times New Roman" pitchFamily="-110" charset="0"/>
                <a:ea typeface="+mn-ea"/>
                <a:cs typeface="+mn-cs"/>
              </a:rPr>
              <a:t> =  4 are quite conservative as long as RTT</a:t>
            </a:r>
          </a:p>
          <a:p>
            <a:r>
              <a:rPr lang="en-US" sz="1200" kern="1200" baseline="0" dirty="0" smtClean="0">
                <a:solidFill>
                  <a:schemeClr val="tx1"/>
                </a:solidFill>
                <a:latin typeface="Times New Roman" pitchFamily="-110" charset="0"/>
                <a:ea typeface="+mn-ea"/>
                <a:cs typeface="+mn-cs"/>
              </a:rPr>
              <a:t>is changing but then begin to converge to RTT when it stabilizes.</a:t>
            </a:r>
            <a:endParaRPr lang="en-US" dirty="0"/>
          </a:p>
        </p:txBody>
      </p:sp>
      <p:sp>
        <p:nvSpPr>
          <p:cNvPr id="4" name="Slide Number Placeholder 3"/>
          <p:cNvSpPr>
            <a:spLocks noGrp="1"/>
          </p:cNvSpPr>
          <p:nvPr>
            <p:ph type="sldNum" sz="quarter" idx="10"/>
          </p:nvPr>
        </p:nvSpPr>
        <p:spPr/>
        <p:txBody>
          <a:bodyPr/>
          <a:lstStyle/>
          <a:p>
            <a:fld id="{97522877-12B8-744D-A0FD-DB9E4D8F451C}" type="slidenum">
              <a:rPr lang="en-US" smtClean="0"/>
              <a:pPr/>
              <a:t>29</a:t>
            </a:fld>
            <a:endParaRPr lang="en-US" dirty="0"/>
          </a:p>
        </p:txBody>
      </p:sp>
    </p:spTree>
    <p:extLst>
      <p:ext uri="{BB962C8B-B14F-4D97-AF65-F5344CB8AC3E}">
        <p14:creationId xmlns:p14="http://schemas.microsoft.com/office/powerpoint/2010/main" val="1526508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smtClean="0">
                <a:solidFill>
                  <a:schemeClr val="tx1"/>
                </a:solidFill>
                <a:latin typeface="Times New Roman" pitchFamily="-110" charset="0"/>
                <a:ea typeface="+mn-ea"/>
                <a:cs typeface="+mn-cs"/>
              </a:rPr>
              <a:t> When a TCP sender times out on a segment, it must</a:t>
            </a:r>
          </a:p>
          <a:p>
            <a:r>
              <a:rPr lang="en-US" sz="1200" kern="1200" baseline="0" dirty="0" smtClean="0">
                <a:solidFill>
                  <a:schemeClr val="tx1"/>
                </a:solidFill>
                <a:latin typeface="Times New Roman" pitchFamily="-110" charset="0"/>
                <a:ea typeface="+mn-ea"/>
                <a:cs typeface="+mn-cs"/>
              </a:rPr>
              <a:t>retransmit that segment. RFC 793 assumes that the same RTO value will be used</a:t>
            </a:r>
          </a:p>
          <a:p>
            <a:r>
              <a:rPr lang="en-US" sz="1200" kern="1200" baseline="0" dirty="0" smtClean="0">
                <a:solidFill>
                  <a:schemeClr val="tx1"/>
                </a:solidFill>
                <a:latin typeface="Times New Roman" pitchFamily="-110" charset="0"/>
                <a:ea typeface="+mn-ea"/>
                <a:cs typeface="+mn-cs"/>
              </a:rPr>
              <a:t>for this retransmitted segment. However, because the time-out is probably due to</a:t>
            </a:r>
          </a:p>
          <a:p>
            <a:r>
              <a:rPr lang="en-US" sz="1200" kern="1200" baseline="0" dirty="0" smtClean="0">
                <a:solidFill>
                  <a:schemeClr val="tx1"/>
                </a:solidFill>
                <a:latin typeface="Times New Roman" pitchFamily="-110" charset="0"/>
                <a:ea typeface="+mn-ea"/>
                <a:cs typeface="+mn-cs"/>
              </a:rPr>
              <a:t>network congestion, manifested as a dropped packet or a long delay in round-trip</a:t>
            </a:r>
          </a:p>
          <a:p>
            <a:r>
              <a:rPr lang="en-US" sz="1200" kern="1200" baseline="0" dirty="0" smtClean="0">
                <a:solidFill>
                  <a:schemeClr val="tx1"/>
                </a:solidFill>
                <a:latin typeface="Times New Roman" pitchFamily="-110" charset="0"/>
                <a:ea typeface="+mn-ea"/>
                <a:cs typeface="+mn-cs"/>
              </a:rPr>
              <a:t>time, maintaining the same RTO value is ill advised.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Consider the following scenario. There are a number of active TCP connections</a:t>
            </a:r>
          </a:p>
          <a:p>
            <a:r>
              <a:rPr lang="en-US" sz="1200" kern="1200" baseline="0" dirty="0" smtClean="0">
                <a:solidFill>
                  <a:schemeClr val="tx1"/>
                </a:solidFill>
                <a:latin typeface="Times New Roman" pitchFamily="-110" charset="0"/>
                <a:ea typeface="+mn-ea"/>
                <a:cs typeface="+mn-cs"/>
              </a:rPr>
              <a:t>from various sources sending traffic into an internet. A region of congestion</a:t>
            </a:r>
          </a:p>
          <a:p>
            <a:r>
              <a:rPr lang="en-US" sz="1200" kern="1200" baseline="0" dirty="0" smtClean="0">
                <a:solidFill>
                  <a:schemeClr val="tx1"/>
                </a:solidFill>
                <a:latin typeface="Times New Roman" pitchFamily="-110" charset="0"/>
                <a:ea typeface="+mn-ea"/>
                <a:cs typeface="+mn-cs"/>
              </a:rPr>
              <a:t>develops such that segments on many of these connections are lost or delayed past</a:t>
            </a:r>
          </a:p>
          <a:p>
            <a:r>
              <a:rPr lang="en-US" sz="1200" kern="1200" baseline="0" dirty="0" smtClean="0">
                <a:solidFill>
                  <a:schemeClr val="tx1"/>
                </a:solidFill>
                <a:latin typeface="Times New Roman" pitchFamily="-110" charset="0"/>
                <a:ea typeface="+mn-ea"/>
                <a:cs typeface="+mn-cs"/>
              </a:rPr>
              <a:t>the RTO time of the connections. Therefore, at roughly the same time, many segments</a:t>
            </a:r>
          </a:p>
          <a:p>
            <a:r>
              <a:rPr lang="en-US" sz="1200" kern="1200" baseline="0" dirty="0" smtClean="0">
                <a:solidFill>
                  <a:schemeClr val="tx1"/>
                </a:solidFill>
                <a:latin typeface="Times New Roman" pitchFamily="-110" charset="0"/>
                <a:ea typeface="+mn-ea"/>
                <a:cs typeface="+mn-cs"/>
              </a:rPr>
              <a:t>will be retransmitted into the internet, maintaining or even increasing the</a:t>
            </a:r>
          </a:p>
          <a:p>
            <a:r>
              <a:rPr lang="en-US" sz="1200" kern="1200" baseline="0" dirty="0" smtClean="0">
                <a:solidFill>
                  <a:schemeClr val="tx1"/>
                </a:solidFill>
                <a:latin typeface="Times New Roman" pitchFamily="-110" charset="0"/>
                <a:ea typeface="+mn-ea"/>
                <a:cs typeface="+mn-cs"/>
              </a:rPr>
              <a:t>congestion. All of the sources then wait a local (to each connection) RTO time and</a:t>
            </a:r>
          </a:p>
          <a:p>
            <a:r>
              <a:rPr lang="en-US" sz="1200" kern="1200" baseline="0" dirty="0" smtClean="0">
                <a:solidFill>
                  <a:schemeClr val="tx1"/>
                </a:solidFill>
                <a:latin typeface="Times New Roman" pitchFamily="-110" charset="0"/>
                <a:ea typeface="+mn-ea"/>
                <a:cs typeface="+mn-cs"/>
              </a:rPr>
              <a:t>retransmit yet again. This pattern of behavior could cause a sustained condition of</a:t>
            </a:r>
          </a:p>
          <a:p>
            <a:r>
              <a:rPr lang="en-US" sz="1200" kern="1200" baseline="0" dirty="0" smtClean="0">
                <a:solidFill>
                  <a:schemeClr val="tx1"/>
                </a:solidFill>
                <a:latin typeface="Times New Roman" pitchFamily="-110" charset="0"/>
                <a:ea typeface="+mn-ea"/>
                <a:cs typeface="+mn-cs"/>
              </a:rPr>
              <a:t>congestion.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 more sensible policy dictates that a sending TCP entity increase its RTO</a:t>
            </a:r>
          </a:p>
          <a:p>
            <a:r>
              <a:rPr lang="en-US" sz="1200" kern="1200" baseline="0" dirty="0" smtClean="0">
                <a:solidFill>
                  <a:schemeClr val="tx1"/>
                </a:solidFill>
                <a:latin typeface="Times New Roman" pitchFamily="-110" charset="0"/>
                <a:ea typeface="+mn-ea"/>
                <a:cs typeface="+mn-cs"/>
              </a:rPr>
              <a:t>each time a segment is retransmitted; this is referred to as a backoff  process. In the</a:t>
            </a:r>
          </a:p>
          <a:p>
            <a:r>
              <a:rPr lang="en-US" sz="1200" kern="1200" baseline="0" dirty="0" smtClean="0">
                <a:solidFill>
                  <a:schemeClr val="tx1"/>
                </a:solidFill>
                <a:latin typeface="Times New Roman" pitchFamily="-110" charset="0"/>
                <a:ea typeface="+mn-ea"/>
                <a:cs typeface="+mn-cs"/>
              </a:rPr>
              <a:t>scenario of the preceding paragraph, after the first retransmission of a segment on</a:t>
            </a:r>
          </a:p>
          <a:p>
            <a:r>
              <a:rPr lang="en-US" sz="1200" kern="1200" baseline="0" dirty="0" smtClean="0">
                <a:solidFill>
                  <a:schemeClr val="tx1"/>
                </a:solidFill>
                <a:latin typeface="Times New Roman" pitchFamily="-110" charset="0"/>
                <a:ea typeface="+mn-ea"/>
                <a:cs typeface="+mn-cs"/>
              </a:rPr>
              <a:t>each affected connection, the sending TCP entities will all wait a longer time before</a:t>
            </a:r>
          </a:p>
          <a:p>
            <a:r>
              <a:rPr lang="en-US" sz="1200" kern="1200" baseline="0" dirty="0" smtClean="0">
                <a:solidFill>
                  <a:schemeClr val="tx1"/>
                </a:solidFill>
                <a:latin typeface="Times New Roman" pitchFamily="-110" charset="0"/>
                <a:ea typeface="+mn-ea"/>
                <a:cs typeface="+mn-cs"/>
              </a:rPr>
              <a:t>performing a second retransmission. This may give the internet time to clear the</a:t>
            </a:r>
          </a:p>
          <a:p>
            <a:r>
              <a:rPr lang="en-US" sz="1200" kern="1200" baseline="0" dirty="0" smtClean="0">
                <a:solidFill>
                  <a:schemeClr val="tx1"/>
                </a:solidFill>
                <a:latin typeface="Times New Roman" pitchFamily="-110" charset="0"/>
                <a:ea typeface="+mn-ea"/>
                <a:cs typeface="+mn-cs"/>
              </a:rPr>
              <a:t>current congestion. If a second retransmission is required, each sending TCP entity</a:t>
            </a:r>
          </a:p>
          <a:p>
            <a:r>
              <a:rPr lang="en-US" sz="1200" kern="1200" baseline="0" dirty="0" smtClean="0">
                <a:solidFill>
                  <a:schemeClr val="tx1"/>
                </a:solidFill>
                <a:latin typeface="Times New Roman" pitchFamily="-110" charset="0"/>
                <a:ea typeface="+mn-ea"/>
                <a:cs typeface="+mn-cs"/>
              </a:rPr>
              <a:t>will wait an even longer time before timing out for a third retransmission, giving the</a:t>
            </a:r>
          </a:p>
          <a:p>
            <a:r>
              <a:rPr lang="en-US" sz="1200" kern="1200" baseline="0" dirty="0" smtClean="0">
                <a:solidFill>
                  <a:schemeClr val="tx1"/>
                </a:solidFill>
                <a:latin typeface="Times New Roman" pitchFamily="-110" charset="0"/>
                <a:ea typeface="+mn-ea"/>
                <a:cs typeface="+mn-cs"/>
              </a:rPr>
              <a:t>internet an even longer period to recover.</a:t>
            </a:r>
            <a:endParaRPr lang="en-US" dirty="0"/>
          </a:p>
        </p:txBody>
      </p:sp>
      <p:sp>
        <p:nvSpPr>
          <p:cNvPr id="4" name="Slide Number Placeholder 3"/>
          <p:cNvSpPr>
            <a:spLocks noGrp="1"/>
          </p:cNvSpPr>
          <p:nvPr>
            <p:ph type="sldNum" sz="quarter" idx="10"/>
          </p:nvPr>
        </p:nvSpPr>
        <p:spPr/>
        <p:txBody>
          <a:bodyPr/>
          <a:lstStyle/>
          <a:p>
            <a:fld id="{97522877-12B8-744D-A0FD-DB9E4D8F451C}" type="slidenum">
              <a:rPr lang="en-US" smtClean="0"/>
              <a:pPr/>
              <a:t>30</a:t>
            </a:fld>
            <a:endParaRPr lang="en-US" dirty="0"/>
          </a:p>
        </p:txBody>
      </p:sp>
    </p:spTree>
    <p:extLst>
      <p:ext uri="{BB962C8B-B14F-4D97-AF65-F5344CB8AC3E}">
        <p14:creationId xmlns:p14="http://schemas.microsoft.com/office/powerpoint/2010/main" val="715860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smtClean="0">
                <a:solidFill>
                  <a:schemeClr val="tx1"/>
                </a:solidFill>
                <a:latin typeface="Times New Roman" pitchFamily="-110" charset="0"/>
                <a:ea typeface="+mn-ea"/>
                <a:cs typeface="+mn-cs"/>
              </a:rPr>
              <a:t>If no segments are retransmitted, the sampling process for</a:t>
            </a:r>
          </a:p>
          <a:p>
            <a:r>
              <a:rPr lang="en-US" sz="1200" kern="1200" baseline="0" dirty="0" smtClean="0">
                <a:solidFill>
                  <a:schemeClr val="tx1"/>
                </a:solidFill>
                <a:latin typeface="Times New Roman" pitchFamily="-110" charset="0"/>
                <a:ea typeface="+mn-ea"/>
                <a:cs typeface="+mn-cs"/>
              </a:rPr>
              <a:t>Jacobson’s algorithm is straightforward. The RTT for each segment can be included</a:t>
            </a:r>
          </a:p>
          <a:p>
            <a:r>
              <a:rPr lang="en-US" sz="1200" kern="1200" baseline="0" dirty="0" smtClean="0">
                <a:solidFill>
                  <a:schemeClr val="tx1"/>
                </a:solidFill>
                <a:latin typeface="Times New Roman" pitchFamily="-110" charset="0"/>
                <a:ea typeface="+mn-ea"/>
                <a:cs typeface="+mn-cs"/>
              </a:rPr>
              <a:t>in the calculation. Suppose, however, that a segment times out and must be retransmitted.</a:t>
            </a:r>
          </a:p>
          <a:p>
            <a:r>
              <a:rPr lang="en-US" sz="1200" kern="1200" baseline="0" dirty="0" smtClean="0">
                <a:solidFill>
                  <a:schemeClr val="tx1"/>
                </a:solidFill>
                <a:latin typeface="Times New Roman" pitchFamily="-110" charset="0"/>
                <a:ea typeface="+mn-ea"/>
                <a:cs typeface="+mn-cs"/>
              </a:rPr>
              <a:t>If an acknowledgment is subsequently received, there are two possibilities: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1.  This is the ACK to the first transmission of the segment. In this case, the</a:t>
            </a:r>
          </a:p>
          <a:p>
            <a:r>
              <a:rPr lang="en-US" sz="1200" kern="1200" baseline="0" dirty="0" smtClean="0">
                <a:solidFill>
                  <a:schemeClr val="tx1"/>
                </a:solidFill>
                <a:latin typeface="Times New Roman" pitchFamily="-110" charset="0"/>
                <a:ea typeface="+mn-ea"/>
                <a:cs typeface="+mn-cs"/>
              </a:rPr>
              <a:t>RTT is simply longer than expected but is an accurate reflection of network</a:t>
            </a:r>
          </a:p>
          <a:p>
            <a:r>
              <a:rPr lang="en-US" sz="1200" kern="1200" baseline="0" dirty="0" smtClean="0">
                <a:solidFill>
                  <a:schemeClr val="tx1"/>
                </a:solidFill>
                <a:latin typeface="Times New Roman" pitchFamily="-110" charset="0"/>
                <a:ea typeface="+mn-ea"/>
                <a:cs typeface="+mn-cs"/>
              </a:rPr>
              <a:t>conditions.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2.  This is the ACK to the second transmission.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sending TCP entity cannot distinguish between these two cases. If the</a:t>
            </a:r>
          </a:p>
          <a:p>
            <a:r>
              <a:rPr lang="en-US" sz="1200" kern="1200" baseline="0" dirty="0" smtClean="0">
                <a:solidFill>
                  <a:schemeClr val="tx1"/>
                </a:solidFill>
                <a:latin typeface="Times New Roman" pitchFamily="-110" charset="0"/>
                <a:ea typeface="+mn-ea"/>
                <a:cs typeface="+mn-cs"/>
              </a:rPr>
              <a:t>second case is true and the TCP entity simply measures the RTT from the first</a:t>
            </a:r>
          </a:p>
          <a:p>
            <a:r>
              <a:rPr lang="en-US" sz="1200" kern="1200" baseline="0" dirty="0" smtClean="0">
                <a:solidFill>
                  <a:schemeClr val="tx1"/>
                </a:solidFill>
                <a:latin typeface="Times New Roman" pitchFamily="-110" charset="0"/>
                <a:ea typeface="+mn-ea"/>
                <a:cs typeface="+mn-cs"/>
              </a:rPr>
              <a:t>transmission until receipt of the ACK, the measured time will be much too long.</a:t>
            </a:r>
          </a:p>
          <a:p>
            <a:r>
              <a:rPr lang="en-US" sz="1200" kern="1200" baseline="0" dirty="0" smtClean="0">
                <a:solidFill>
                  <a:schemeClr val="tx1"/>
                </a:solidFill>
                <a:latin typeface="Times New Roman" pitchFamily="-110" charset="0"/>
                <a:ea typeface="+mn-ea"/>
                <a:cs typeface="+mn-cs"/>
              </a:rPr>
              <a:t>The measured RTT will be on the order of the actual RTT plus the RTO. Feeding</a:t>
            </a:r>
          </a:p>
          <a:p>
            <a:r>
              <a:rPr lang="en-US" sz="1200" kern="1200" baseline="0" dirty="0" smtClean="0">
                <a:solidFill>
                  <a:schemeClr val="tx1"/>
                </a:solidFill>
                <a:latin typeface="Times New Roman" pitchFamily="-110" charset="0"/>
                <a:ea typeface="+mn-ea"/>
                <a:cs typeface="+mn-cs"/>
              </a:rPr>
              <a:t>this false RTT into Jacobson’s algorithm will produce an unnecessarily high value</a:t>
            </a:r>
          </a:p>
          <a:p>
            <a:r>
              <a:rPr lang="en-US" sz="1200" kern="1200" baseline="0" dirty="0" smtClean="0">
                <a:solidFill>
                  <a:schemeClr val="tx1"/>
                </a:solidFill>
                <a:latin typeface="Times New Roman" pitchFamily="-110" charset="0"/>
                <a:ea typeface="+mn-ea"/>
                <a:cs typeface="+mn-cs"/>
              </a:rPr>
              <a:t>of SRTT and therefore RTO. Furthermore, this effect propagates forward a number</a:t>
            </a:r>
          </a:p>
          <a:p>
            <a:r>
              <a:rPr lang="en-US" sz="1200" kern="1200" baseline="0" dirty="0" smtClean="0">
                <a:solidFill>
                  <a:schemeClr val="tx1"/>
                </a:solidFill>
                <a:latin typeface="Times New Roman" pitchFamily="-110" charset="0"/>
                <a:ea typeface="+mn-ea"/>
                <a:cs typeface="+mn-cs"/>
              </a:rPr>
              <a:t>of iterations, since the SRTT value of one iteration is an input value in the</a:t>
            </a:r>
          </a:p>
          <a:p>
            <a:r>
              <a:rPr lang="en-US" sz="1200" kern="1200" baseline="0" dirty="0" smtClean="0">
                <a:solidFill>
                  <a:schemeClr val="tx1"/>
                </a:solidFill>
                <a:latin typeface="Times New Roman" pitchFamily="-110" charset="0"/>
                <a:ea typeface="+mn-ea"/>
                <a:cs typeface="+mn-cs"/>
              </a:rPr>
              <a:t>next iteration.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An even worse approach would be to measure the RTT from the second</a:t>
            </a:r>
          </a:p>
          <a:p>
            <a:r>
              <a:rPr lang="en-US" sz="1200" kern="1200" baseline="0" dirty="0" smtClean="0">
                <a:solidFill>
                  <a:schemeClr val="tx1"/>
                </a:solidFill>
                <a:latin typeface="Times New Roman" pitchFamily="-110" charset="0"/>
                <a:ea typeface="+mn-ea"/>
                <a:cs typeface="+mn-cs"/>
              </a:rPr>
              <a:t>transmission to the receipt of the ACK. If this is in fact the ACK to the first transmission,</a:t>
            </a:r>
          </a:p>
          <a:p>
            <a:r>
              <a:rPr lang="en-US" sz="1200" kern="1200" baseline="0" dirty="0" smtClean="0">
                <a:solidFill>
                  <a:schemeClr val="tx1"/>
                </a:solidFill>
                <a:latin typeface="Times New Roman" pitchFamily="-110" charset="0"/>
                <a:ea typeface="+mn-ea"/>
                <a:cs typeface="+mn-cs"/>
              </a:rPr>
              <a:t>then the measured RTT will be much too small, producing a too low</a:t>
            </a:r>
          </a:p>
          <a:p>
            <a:r>
              <a:rPr lang="en-US" sz="1200" kern="1200" baseline="0" dirty="0" smtClean="0">
                <a:solidFill>
                  <a:schemeClr val="tx1"/>
                </a:solidFill>
                <a:latin typeface="Times New Roman" pitchFamily="-110" charset="0"/>
                <a:ea typeface="+mn-ea"/>
                <a:cs typeface="+mn-cs"/>
              </a:rPr>
              <a:t>value of SRTT and RTO. This is likely to have a positive feedback effect, causing</a:t>
            </a:r>
          </a:p>
          <a:p>
            <a:r>
              <a:rPr lang="en-US" sz="1200" kern="1200" baseline="0" dirty="0" smtClean="0">
                <a:solidFill>
                  <a:schemeClr val="tx1"/>
                </a:solidFill>
                <a:latin typeface="Times New Roman" pitchFamily="-110" charset="0"/>
                <a:ea typeface="+mn-ea"/>
                <a:cs typeface="+mn-cs"/>
              </a:rPr>
              <a:t>additional retransmissions and additional false measurements.</a:t>
            </a:r>
          </a:p>
          <a:p>
            <a:endParaRPr lang="en-US" sz="1200" kern="1200" baseline="0" dirty="0" smtClean="0">
              <a:solidFill>
                <a:schemeClr val="tx1"/>
              </a:solidFill>
              <a:latin typeface="Times New Roman" pitchFamily="-110" charset="0"/>
              <a:ea typeface="+mn-ea"/>
              <a:cs typeface="+mn-cs"/>
            </a:endParaRPr>
          </a:p>
          <a:p>
            <a:r>
              <a:rPr lang="en-US" sz="1200" kern="1200" baseline="0" dirty="0" err="1" smtClean="0">
                <a:solidFill>
                  <a:schemeClr val="tx1"/>
                </a:solidFill>
                <a:latin typeface="Times New Roman" pitchFamily="-110" charset="0"/>
                <a:ea typeface="+mn-ea"/>
                <a:cs typeface="+mn-cs"/>
              </a:rPr>
              <a:t>Karn’s</a:t>
            </a:r>
            <a:r>
              <a:rPr lang="en-US" sz="1200" kern="1200" baseline="0" dirty="0" smtClean="0">
                <a:solidFill>
                  <a:schemeClr val="tx1"/>
                </a:solidFill>
                <a:latin typeface="Times New Roman" pitchFamily="-110" charset="0"/>
                <a:ea typeface="+mn-ea"/>
                <a:cs typeface="+mn-cs"/>
              </a:rPr>
              <a:t> algorithm [KARN91] solves this problem with the following rules: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1.  Do not use the measured RTT for a retransmitted segment to update SRTT</a:t>
            </a:r>
          </a:p>
          <a:p>
            <a:r>
              <a:rPr lang="en-US" sz="1200" kern="1200" baseline="0" dirty="0" smtClean="0">
                <a:solidFill>
                  <a:schemeClr val="tx1"/>
                </a:solidFill>
                <a:latin typeface="Times New Roman" pitchFamily="-110" charset="0"/>
                <a:ea typeface="+mn-ea"/>
                <a:cs typeface="+mn-cs"/>
              </a:rPr>
              <a:t>and SDEV [Equation (20.5)].</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2.  Calculate the backoff RTO using Equation (20.6) when a retransmission</a:t>
            </a:r>
          </a:p>
          <a:p>
            <a:r>
              <a:rPr lang="en-US" sz="1200" kern="1200" baseline="0" dirty="0" smtClean="0">
                <a:solidFill>
                  <a:schemeClr val="tx1"/>
                </a:solidFill>
                <a:latin typeface="Times New Roman" pitchFamily="-110" charset="0"/>
                <a:ea typeface="+mn-ea"/>
                <a:cs typeface="+mn-cs"/>
              </a:rPr>
              <a:t>occurs.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3.  Use the backoff RTO value for succeeding segments until an acknowledgment</a:t>
            </a:r>
          </a:p>
          <a:p>
            <a:r>
              <a:rPr lang="en-US" sz="1200" kern="1200" baseline="0" dirty="0" smtClean="0">
                <a:solidFill>
                  <a:schemeClr val="tx1"/>
                </a:solidFill>
                <a:latin typeface="Times New Roman" pitchFamily="-110" charset="0"/>
                <a:ea typeface="+mn-ea"/>
                <a:cs typeface="+mn-cs"/>
              </a:rPr>
              <a:t>arrives for a segment that has not been retransmitted.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When an acknowledgment is received to an </a:t>
            </a:r>
            <a:r>
              <a:rPr lang="en-US" sz="1200" kern="1200" baseline="0" dirty="0" err="1" smtClean="0">
                <a:solidFill>
                  <a:schemeClr val="tx1"/>
                </a:solidFill>
                <a:latin typeface="Times New Roman" pitchFamily="-110" charset="0"/>
                <a:ea typeface="+mn-ea"/>
                <a:cs typeface="+mn-cs"/>
              </a:rPr>
              <a:t>unretransmitted</a:t>
            </a:r>
            <a:r>
              <a:rPr lang="en-US" sz="1200" kern="1200" baseline="0" dirty="0" smtClean="0">
                <a:solidFill>
                  <a:schemeClr val="tx1"/>
                </a:solidFill>
                <a:latin typeface="Times New Roman" pitchFamily="-110" charset="0"/>
                <a:ea typeface="+mn-ea"/>
                <a:cs typeface="+mn-cs"/>
              </a:rPr>
              <a:t> segment,</a:t>
            </a:r>
          </a:p>
          <a:p>
            <a:r>
              <a:rPr lang="en-US" sz="1200" kern="1200" baseline="0" dirty="0" smtClean="0">
                <a:solidFill>
                  <a:schemeClr val="tx1"/>
                </a:solidFill>
                <a:latin typeface="Times New Roman" pitchFamily="-110" charset="0"/>
                <a:ea typeface="+mn-ea"/>
                <a:cs typeface="+mn-cs"/>
              </a:rPr>
              <a:t>Jacobson’s algorithm is again activated to compute future RTO values.</a:t>
            </a:r>
            <a:endParaRPr lang="en-US" dirty="0"/>
          </a:p>
        </p:txBody>
      </p:sp>
      <p:sp>
        <p:nvSpPr>
          <p:cNvPr id="4" name="Slide Number Placeholder 3"/>
          <p:cNvSpPr>
            <a:spLocks noGrp="1"/>
          </p:cNvSpPr>
          <p:nvPr>
            <p:ph type="sldNum" sz="quarter" idx="10"/>
          </p:nvPr>
        </p:nvSpPr>
        <p:spPr/>
        <p:txBody>
          <a:bodyPr/>
          <a:lstStyle/>
          <a:p>
            <a:fld id="{97522877-12B8-744D-A0FD-DB9E4D8F451C}" type="slidenum">
              <a:rPr lang="en-US" smtClean="0"/>
              <a:pPr/>
              <a:t>31</a:t>
            </a:fld>
            <a:endParaRPr lang="en-US" dirty="0"/>
          </a:p>
        </p:txBody>
      </p:sp>
    </p:spTree>
    <p:extLst>
      <p:ext uri="{BB962C8B-B14F-4D97-AF65-F5344CB8AC3E}">
        <p14:creationId xmlns:p14="http://schemas.microsoft.com/office/powerpoint/2010/main" val="1631332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 In addition to techniques for improving the effectiveness of the retransmission</a:t>
            </a:r>
          </a:p>
          <a:p>
            <a:r>
              <a:rPr lang="en-US" sz="1200" kern="1200" baseline="0" dirty="0" smtClean="0">
                <a:solidFill>
                  <a:schemeClr val="tx1"/>
                </a:solidFill>
                <a:latin typeface="Times New Roman" pitchFamily="-110" charset="0"/>
                <a:ea typeface="+mn-ea"/>
                <a:cs typeface="+mn-cs"/>
              </a:rPr>
              <a:t>timer, a number of approaches to managing the send window have been examined.</a:t>
            </a:r>
          </a:p>
          <a:p>
            <a:r>
              <a:rPr lang="en-US" sz="1200" kern="1200" baseline="0" dirty="0" smtClean="0">
                <a:solidFill>
                  <a:schemeClr val="tx1"/>
                </a:solidFill>
                <a:latin typeface="Times New Roman" pitchFamily="-110" charset="0"/>
                <a:ea typeface="+mn-ea"/>
                <a:cs typeface="+mn-cs"/>
              </a:rPr>
              <a:t>The size of TCP’s send window can have a critical effect on whether TCP can be</a:t>
            </a:r>
          </a:p>
          <a:p>
            <a:r>
              <a:rPr lang="en-US" sz="1200" kern="1200" baseline="0" dirty="0" smtClean="0">
                <a:solidFill>
                  <a:schemeClr val="tx1"/>
                </a:solidFill>
                <a:latin typeface="Times New Roman" pitchFamily="-110" charset="0"/>
                <a:ea typeface="+mn-ea"/>
                <a:cs typeface="+mn-cs"/>
              </a:rPr>
              <a:t> used efficiently without causing congestion. We discuss two techniques found in virtually</a:t>
            </a:r>
          </a:p>
          <a:p>
            <a:r>
              <a:rPr lang="en-US" sz="1200" kern="1200" baseline="0" dirty="0" smtClean="0">
                <a:solidFill>
                  <a:schemeClr val="tx1"/>
                </a:solidFill>
                <a:latin typeface="Times New Roman" pitchFamily="-110" charset="0"/>
                <a:ea typeface="+mn-ea"/>
                <a:cs typeface="+mn-cs"/>
              </a:rPr>
              <a:t>all modern implementations of TCP: slow start and dynamic window sizing</a:t>
            </a:r>
          </a:p>
          <a:p>
            <a:r>
              <a:rPr lang="en-US" sz="1200" kern="1200" baseline="0" dirty="0" smtClean="0">
                <a:solidFill>
                  <a:schemeClr val="tx1"/>
                </a:solidFill>
                <a:latin typeface="Times New Roman" pitchFamily="-110" charset="0"/>
                <a:ea typeface="+mn-ea"/>
                <a:cs typeface="+mn-cs"/>
              </a:rPr>
              <a:t>on congestion.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larger the send window used in TCP, the more segments that</a:t>
            </a:r>
          </a:p>
          <a:p>
            <a:r>
              <a:rPr lang="en-US" sz="1200" kern="1200" baseline="0" dirty="0" smtClean="0">
                <a:solidFill>
                  <a:schemeClr val="tx1"/>
                </a:solidFill>
                <a:latin typeface="Times New Roman" pitchFamily="-110" charset="0"/>
                <a:ea typeface="+mn-ea"/>
                <a:cs typeface="+mn-cs"/>
              </a:rPr>
              <a:t>a sending TCP entity can send before it must wait for an acknowledgment. This</a:t>
            </a:r>
          </a:p>
          <a:p>
            <a:r>
              <a:rPr lang="en-US" sz="1200" kern="1200" baseline="0" dirty="0" smtClean="0">
                <a:solidFill>
                  <a:schemeClr val="tx1"/>
                </a:solidFill>
                <a:latin typeface="Times New Roman" pitchFamily="-110" charset="0"/>
                <a:ea typeface="+mn-ea"/>
                <a:cs typeface="+mn-cs"/>
              </a:rPr>
              <a:t>can create a problem when a TCP connection is first established, because the TCP</a:t>
            </a:r>
          </a:p>
          <a:p>
            <a:r>
              <a:rPr lang="en-US" sz="1200" kern="1200" baseline="0" dirty="0" smtClean="0">
                <a:solidFill>
                  <a:schemeClr val="tx1"/>
                </a:solidFill>
                <a:latin typeface="Times New Roman" pitchFamily="-110" charset="0"/>
                <a:ea typeface="+mn-ea"/>
                <a:cs typeface="+mn-cs"/>
              </a:rPr>
              <a:t>entity is free to dump the entire window of data onto the internet.</a:t>
            </a:r>
          </a:p>
          <a:p>
            <a:endParaRPr lang="en-US" sz="1200" kern="1200" baseline="0" dirty="0" smtClean="0">
              <a:solidFill>
                <a:schemeClr val="tx1"/>
              </a:solidFill>
              <a:latin typeface="Times New Roman" pitchFamily="-110" charset="0"/>
              <a:ea typeface="+mn-ea"/>
              <a:cs typeface="+mn-cs"/>
            </a:endParaRPr>
          </a:p>
        </p:txBody>
      </p:sp>
      <p:sp>
        <p:nvSpPr>
          <p:cNvPr id="4" name="Slide Number Placeholder 3"/>
          <p:cNvSpPr>
            <a:spLocks noGrp="1"/>
          </p:cNvSpPr>
          <p:nvPr>
            <p:ph type="sldNum" sz="quarter" idx="10"/>
          </p:nvPr>
        </p:nvSpPr>
        <p:spPr/>
        <p:txBody>
          <a:bodyPr/>
          <a:lstStyle/>
          <a:p>
            <a:fld id="{97522877-12B8-744D-A0FD-DB9E4D8F451C}" type="slidenum">
              <a:rPr lang="en-US" smtClean="0"/>
              <a:pPr/>
              <a:t>32</a:t>
            </a:fld>
            <a:endParaRPr lang="en-US" dirty="0"/>
          </a:p>
        </p:txBody>
      </p:sp>
    </p:spTree>
    <p:extLst>
      <p:ext uri="{BB962C8B-B14F-4D97-AF65-F5344CB8AC3E}">
        <p14:creationId xmlns:p14="http://schemas.microsoft.com/office/powerpoint/2010/main" val="10694220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smtClean="0">
                <a:solidFill>
                  <a:schemeClr val="tx1"/>
                </a:solidFill>
                <a:latin typeface="Times New Roman" pitchFamily="-110" charset="0"/>
                <a:ea typeface="+mn-ea"/>
                <a:cs typeface="+mn-cs"/>
              </a:rPr>
              <a:t>One strategy that could be followed is for the TCP sender to begin sending</a:t>
            </a:r>
          </a:p>
          <a:p>
            <a:r>
              <a:rPr lang="en-US" sz="1200" kern="1200" baseline="0" dirty="0" smtClean="0">
                <a:solidFill>
                  <a:schemeClr val="tx1"/>
                </a:solidFill>
                <a:latin typeface="Times New Roman" pitchFamily="-110" charset="0"/>
                <a:ea typeface="+mn-ea"/>
                <a:cs typeface="+mn-cs"/>
              </a:rPr>
              <a:t>from some relatively large but not maximum window, hoping to approximate the</a:t>
            </a:r>
          </a:p>
          <a:p>
            <a:r>
              <a:rPr lang="en-US" sz="1200" kern="1200" baseline="0" dirty="0" smtClean="0">
                <a:solidFill>
                  <a:schemeClr val="tx1"/>
                </a:solidFill>
                <a:latin typeface="Times New Roman" pitchFamily="-110" charset="0"/>
                <a:ea typeface="+mn-ea"/>
                <a:cs typeface="+mn-cs"/>
              </a:rPr>
              <a:t>window size that would ultimately be provided by the connection. This is risky</a:t>
            </a:r>
          </a:p>
          <a:p>
            <a:r>
              <a:rPr lang="en-US" sz="1200" kern="1200" baseline="0" dirty="0" smtClean="0">
                <a:solidFill>
                  <a:schemeClr val="tx1"/>
                </a:solidFill>
                <a:latin typeface="Times New Roman" pitchFamily="-110" charset="0"/>
                <a:ea typeface="+mn-ea"/>
                <a:cs typeface="+mn-cs"/>
              </a:rPr>
              <a:t>because the sender might flood the internet with many segments before it realized</a:t>
            </a:r>
          </a:p>
          <a:p>
            <a:r>
              <a:rPr lang="en-US" sz="1200" kern="1200" baseline="0" dirty="0" smtClean="0">
                <a:solidFill>
                  <a:schemeClr val="tx1"/>
                </a:solidFill>
                <a:latin typeface="Times New Roman" pitchFamily="-110" charset="0"/>
                <a:ea typeface="+mn-ea"/>
                <a:cs typeface="+mn-cs"/>
              </a:rPr>
              <a:t>from time-outs that the flow was excessive. Instead, some means is needed of gradually</a:t>
            </a:r>
          </a:p>
          <a:p>
            <a:r>
              <a:rPr lang="en-US" sz="1200" kern="1200" baseline="0" dirty="0" smtClean="0">
                <a:solidFill>
                  <a:schemeClr val="tx1"/>
                </a:solidFill>
                <a:latin typeface="Times New Roman" pitchFamily="-110" charset="0"/>
                <a:ea typeface="+mn-ea"/>
                <a:cs typeface="+mn-cs"/>
              </a:rPr>
              <a:t>expanding the window until acknowledgments are received. This is the purpose</a:t>
            </a:r>
          </a:p>
          <a:p>
            <a:r>
              <a:rPr lang="en-US" sz="1200" kern="1200" baseline="0" dirty="0" smtClean="0">
                <a:solidFill>
                  <a:schemeClr val="tx1"/>
                </a:solidFill>
                <a:latin typeface="Times New Roman" pitchFamily="-110" charset="0"/>
                <a:ea typeface="+mn-ea"/>
                <a:cs typeface="+mn-cs"/>
              </a:rPr>
              <a:t>of the slow-start mechanism.</a:t>
            </a:r>
            <a:endParaRPr lang="en-US" dirty="0" smtClean="0"/>
          </a:p>
          <a:p>
            <a:endParaRPr lang="en-US" dirty="0" smtClean="0"/>
          </a:p>
          <a:p>
            <a:r>
              <a:rPr lang="en-US" sz="1200" kern="1200" baseline="0" dirty="0" err="1" smtClean="0">
                <a:solidFill>
                  <a:schemeClr val="tx1"/>
                </a:solidFill>
                <a:latin typeface="Times New Roman" pitchFamily="-110" charset="0"/>
                <a:ea typeface="+mn-ea"/>
                <a:cs typeface="+mn-cs"/>
              </a:rPr>
              <a:t>awnd</a:t>
            </a:r>
            <a:r>
              <a:rPr lang="en-US" sz="1200" kern="1200" baseline="0" dirty="0" smtClean="0">
                <a:solidFill>
                  <a:schemeClr val="tx1"/>
                </a:solidFill>
                <a:latin typeface="Times New Roman" pitchFamily="-110" charset="0"/>
                <a:ea typeface="+mn-ea"/>
                <a:cs typeface="+mn-cs"/>
              </a:rPr>
              <a:t> = allowed window, in segments. This is the number of segments</a:t>
            </a:r>
          </a:p>
          <a:p>
            <a:r>
              <a:rPr lang="en-US" sz="1200" kern="1200" baseline="0" dirty="0" smtClean="0">
                <a:solidFill>
                  <a:schemeClr val="tx1"/>
                </a:solidFill>
                <a:latin typeface="Times New Roman" pitchFamily="-110" charset="0"/>
                <a:ea typeface="+mn-ea"/>
                <a:cs typeface="+mn-cs"/>
              </a:rPr>
              <a:t>that TCP is currently allowed to send without receiving further</a:t>
            </a:r>
          </a:p>
          <a:p>
            <a:r>
              <a:rPr lang="en-US" sz="1200" kern="1200" baseline="0" dirty="0" smtClean="0">
                <a:solidFill>
                  <a:schemeClr val="tx1"/>
                </a:solidFill>
                <a:latin typeface="Times New Roman" pitchFamily="-110" charset="0"/>
                <a:ea typeface="+mn-ea"/>
                <a:cs typeface="+mn-cs"/>
              </a:rPr>
              <a:t>acknowledgments.</a:t>
            </a:r>
          </a:p>
          <a:p>
            <a:endParaRPr lang="en-US" sz="1200" kern="1200" baseline="0" dirty="0" smtClean="0">
              <a:solidFill>
                <a:schemeClr val="tx1"/>
              </a:solidFill>
              <a:latin typeface="Times New Roman" pitchFamily="-110" charset="0"/>
              <a:ea typeface="+mn-ea"/>
              <a:cs typeface="+mn-cs"/>
            </a:endParaRPr>
          </a:p>
          <a:p>
            <a:r>
              <a:rPr lang="en-US" sz="1200" kern="1200" baseline="0" dirty="0" err="1" smtClean="0">
                <a:solidFill>
                  <a:schemeClr val="tx1"/>
                </a:solidFill>
                <a:latin typeface="Times New Roman" pitchFamily="-110" charset="0"/>
                <a:ea typeface="+mn-ea"/>
                <a:cs typeface="+mn-cs"/>
              </a:rPr>
              <a:t>cwnd</a:t>
            </a:r>
            <a:r>
              <a:rPr lang="en-US" sz="1200" kern="1200" baseline="0" dirty="0" smtClean="0">
                <a:solidFill>
                  <a:schemeClr val="tx1"/>
                </a:solidFill>
                <a:latin typeface="Times New Roman" pitchFamily="-110" charset="0"/>
                <a:ea typeface="+mn-ea"/>
                <a:cs typeface="+mn-cs"/>
              </a:rPr>
              <a:t> = congestion window, in segments. A window used by TCP during startup</a:t>
            </a:r>
          </a:p>
          <a:p>
            <a:r>
              <a:rPr lang="en-US" sz="1200" kern="1200" baseline="0" dirty="0" smtClean="0">
                <a:solidFill>
                  <a:schemeClr val="tx1"/>
                </a:solidFill>
                <a:latin typeface="Times New Roman" pitchFamily="-110" charset="0"/>
                <a:ea typeface="+mn-ea"/>
                <a:cs typeface="+mn-cs"/>
              </a:rPr>
              <a:t>and to reduce flow during periods of congestion.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credit = the amount of unused credit granted in the most recent acknowledgment,</a:t>
            </a:r>
          </a:p>
          <a:p>
            <a:r>
              <a:rPr lang="en-US" sz="1200" kern="1200" baseline="0" dirty="0" smtClean="0">
                <a:solidFill>
                  <a:schemeClr val="tx1"/>
                </a:solidFill>
                <a:latin typeface="Times New Roman" pitchFamily="-110" charset="0"/>
                <a:ea typeface="+mn-ea"/>
                <a:cs typeface="+mn-cs"/>
              </a:rPr>
              <a:t>in segments. When an acknowledgment is received, this value</a:t>
            </a:r>
          </a:p>
          <a:p>
            <a:r>
              <a:rPr lang="en-US" sz="1200" kern="1200" baseline="0" dirty="0" smtClean="0">
                <a:solidFill>
                  <a:schemeClr val="tx1"/>
                </a:solidFill>
                <a:latin typeface="Times New Roman" pitchFamily="-110" charset="0"/>
                <a:ea typeface="+mn-ea"/>
                <a:cs typeface="+mn-cs"/>
              </a:rPr>
              <a:t>is calculated as  window/</a:t>
            </a:r>
            <a:r>
              <a:rPr lang="en-US" sz="1200" kern="1200" baseline="0" dirty="0" err="1" smtClean="0">
                <a:solidFill>
                  <a:schemeClr val="tx1"/>
                </a:solidFill>
                <a:latin typeface="Times New Roman" pitchFamily="-110" charset="0"/>
                <a:ea typeface="+mn-ea"/>
                <a:cs typeface="+mn-cs"/>
              </a:rPr>
              <a:t>segment_size</a:t>
            </a:r>
            <a:r>
              <a:rPr lang="en-US" sz="1200" kern="1200" baseline="0" dirty="0" smtClean="0">
                <a:solidFill>
                  <a:schemeClr val="tx1"/>
                </a:solidFill>
                <a:latin typeface="Times New Roman" pitchFamily="-110" charset="0"/>
                <a:ea typeface="+mn-ea"/>
                <a:cs typeface="+mn-cs"/>
              </a:rPr>
              <a:t>, where  window is a field in the</a:t>
            </a:r>
          </a:p>
          <a:p>
            <a:r>
              <a:rPr lang="en-US" sz="1200" kern="1200" baseline="0" dirty="0" smtClean="0">
                <a:solidFill>
                  <a:schemeClr val="tx1"/>
                </a:solidFill>
                <a:latin typeface="Times New Roman" pitchFamily="-110" charset="0"/>
                <a:ea typeface="+mn-ea"/>
                <a:cs typeface="+mn-cs"/>
              </a:rPr>
              <a:t>incoming TCP segment (the amount of data the peer TCP entity is</a:t>
            </a:r>
          </a:p>
          <a:p>
            <a:r>
              <a:rPr lang="en-US" sz="1200" kern="1200" baseline="0" dirty="0" smtClean="0">
                <a:solidFill>
                  <a:schemeClr val="tx1"/>
                </a:solidFill>
                <a:latin typeface="Times New Roman" pitchFamily="-110" charset="0"/>
                <a:ea typeface="+mn-ea"/>
                <a:cs typeface="+mn-cs"/>
              </a:rPr>
              <a:t>willing to accept)</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When a new connection is opened, the TCP entity initializes </a:t>
            </a:r>
            <a:r>
              <a:rPr lang="en-US" sz="1200" kern="1200" baseline="0" dirty="0" err="1" smtClean="0">
                <a:solidFill>
                  <a:schemeClr val="tx1"/>
                </a:solidFill>
                <a:latin typeface="Times New Roman" pitchFamily="-110" charset="0"/>
                <a:ea typeface="+mn-ea"/>
                <a:cs typeface="+mn-cs"/>
              </a:rPr>
              <a:t>cwnd</a:t>
            </a:r>
            <a:r>
              <a:rPr lang="en-US" sz="1200" kern="1200" baseline="0" dirty="0" smtClean="0">
                <a:solidFill>
                  <a:schemeClr val="tx1"/>
                </a:solidFill>
                <a:latin typeface="Times New Roman" pitchFamily="-110" charset="0"/>
                <a:ea typeface="+mn-ea"/>
                <a:cs typeface="+mn-cs"/>
              </a:rPr>
              <a:t> =  1. That</a:t>
            </a:r>
          </a:p>
          <a:p>
            <a:r>
              <a:rPr lang="en-US" sz="1200" kern="1200" baseline="0" dirty="0" smtClean="0">
                <a:solidFill>
                  <a:schemeClr val="tx1"/>
                </a:solidFill>
                <a:latin typeface="Times New Roman" pitchFamily="-110" charset="0"/>
                <a:ea typeface="+mn-ea"/>
                <a:cs typeface="+mn-cs"/>
              </a:rPr>
              <a:t>is, TCP is only allowed to send 1 segment and then must wait for an acknowledgment</a:t>
            </a:r>
          </a:p>
          <a:p>
            <a:r>
              <a:rPr lang="en-US" sz="1200" kern="1200" baseline="0" dirty="0" smtClean="0">
                <a:solidFill>
                  <a:schemeClr val="tx1"/>
                </a:solidFill>
                <a:latin typeface="Times New Roman" pitchFamily="-110" charset="0"/>
                <a:ea typeface="+mn-ea"/>
                <a:cs typeface="+mn-cs"/>
              </a:rPr>
              <a:t>before transmitting a second segment. Each time an acknowledgment to new</a:t>
            </a:r>
          </a:p>
          <a:p>
            <a:r>
              <a:rPr lang="en-US" sz="1200" kern="1200" baseline="0" dirty="0" smtClean="0">
                <a:solidFill>
                  <a:schemeClr val="tx1"/>
                </a:solidFill>
                <a:latin typeface="Times New Roman" pitchFamily="-110" charset="0"/>
                <a:ea typeface="+mn-ea"/>
                <a:cs typeface="+mn-cs"/>
              </a:rPr>
              <a:t>data is received, the value of </a:t>
            </a:r>
            <a:r>
              <a:rPr lang="en-US" sz="1200" kern="1200" baseline="0" dirty="0" err="1" smtClean="0">
                <a:solidFill>
                  <a:schemeClr val="tx1"/>
                </a:solidFill>
                <a:latin typeface="Times New Roman" pitchFamily="-110" charset="0"/>
                <a:ea typeface="+mn-ea"/>
                <a:cs typeface="+mn-cs"/>
              </a:rPr>
              <a:t>cwnd</a:t>
            </a:r>
            <a:r>
              <a:rPr lang="en-US" sz="1200" kern="1200" baseline="0" dirty="0" smtClean="0">
                <a:solidFill>
                  <a:schemeClr val="tx1"/>
                </a:solidFill>
                <a:latin typeface="Times New Roman" pitchFamily="-110" charset="0"/>
                <a:ea typeface="+mn-ea"/>
                <a:cs typeface="+mn-cs"/>
              </a:rPr>
              <a:t>  is increased by 1, up to some maximum value.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In effect, the slow-start mechanism probes the internet to make sure that the</a:t>
            </a:r>
          </a:p>
          <a:p>
            <a:r>
              <a:rPr lang="en-US" sz="1200" kern="1200" baseline="0" dirty="0" smtClean="0">
                <a:solidFill>
                  <a:schemeClr val="tx1"/>
                </a:solidFill>
                <a:latin typeface="Times New Roman" pitchFamily="-110" charset="0"/>
                <a:ea typeface="+mn-ea"/>
                <a:cs typeface="+mn-cs"/>
              </a:rPr>
              <a:t>TCP entity is not sending too many segments into an already congested environment.</a:t>
            </a:r>
          </a:p>
          <a:p>
            <a:r>
              <a:rPr lang="en-US" sz="1200" kern="1200" baseline="0" dirty="0" smtClean="0">
                <a:solidFill>
                  <a:schemeClr val="tx1"/>
                </a:solidFill>
                <a:latin typeface="Times New Roman" pitchFamily="-110" charset="0"/>
                <a:ea typeface="+mn-ea"/>
                <a:cs typeface="+mn-cs"/>
              </a:rPr>
              <a:t>As acknowledgments arrive, TCP is able to open up its window until the flow</a:t>
            </a:r>
          </a:p>
          <a:p>
            <a:r>
              <a:rPr lang="en-US" sz="1200" kern="1200" baseline="0" dirty="0" smtClean="0">
                <a:solidFill>
                  <a:schemeClr val="tx1"/>
                </a:solidFill>
                <a:latin typeface="Times New Roman" pitchFamily="-110" charset="0"/>
                <a:ea typeface="+mn-ea"/>
                <a:cs typeface="+mn-cs"/>
              </a:rPr>
              <a:t>is controlled by the incoming </a:t>
            </a:r>
            <a:r>
              <a:rPr lang="en-US" sz="1200" kern="1200" baseline="0" dirty="0" err="1" smtClean="0">
                <a:solidFill>
                  <a:schemeClr val="tx1"/>
                </a:solidFill>
                <a:latin typeface="Times New Roman" pitchFamily="-110" charset="0"/>
                <a:ea typeface="+mn-ea"/>
                <a:cs typeface="+mn-cs"/>
              </a:rPr>
              <a:t>ACKs</a:t>
            </a:r>
            <a:r>
              <a:rPr lang="en-US" sz="1200" kern="1200" baseline="0" dirty="0" smtClean="0">
                <a:solidFill>
                  <a:schemeClr val="tx1"/>
                </a:solidFill>
                <a:latin typeface="Times New Roman" pitchFamily="-110" charset="0"/>
                <a:ea typeface="+mn-ea"/>
                <a:cs typeface="+mn-cs"/>
              </a:rPr>
              <a:t> rather than by </a:t>
            </a:r>
            <a:r>
              <a:rPr lang="en-US" sz="1200" kern="1200" baseline="0" dirty="0" err="1" smtClean="0">
                <a:solidFill>
                  <a:schemeClr val="tx1"/>
                </a:solidFill>
                <a:latin typeface="Times New Roman" pitchFamily="-110" charset="0"/>
                <a:ea typeface="+mn-ea"/>
                <a:cs typeface="+mn-cs"/>
              </a:rPr>
              <a:t>cwnd</a:t>
            </a:r>
            <a:r>
              <a:rPr lang="en-US" sz="1200" kern="1200" baseline="0" dirty="0" smtClean="0">
                <a:solidFill>
                  <a:schemeClr val="tx1"/>
                </a:solidFill>
                <a:latin typeface="Times New Roman" pitchFamily="-110" charset="0"/>
                <a:ea typeface="+mn-ea"/>
                <a:cs typeface="+mn-cs"/>
              </a:rPr>
              <a:t> .</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term slow start  is a bit of a misnomer, because </a:t>
            </a:r>
            <a:r>
              <a:rPr lang="en-US" sz="1200" kern="1200" baseline="0" dirty="0" err="1" smtClean="0">
                <a:solidFill>
                  <a:schemeClr val="tx1"/>
                </a:solidFill>
                <a:latin typeface="Times New Roman" pitchFamily="-110" charset="0"/>
                <a:ea typeface="+mn-ea"/>
                <a:cs typeface="+mn-cs"/>
              </a:rPr>
              <a:t>cwnd</a:t>
            </a:r>
            <a:r>
              <a:rPr lang="en-US" sz="1200" kern="1200" baseline="0" dirty="0" smtClean="0">
                <a:solidFill>
                  <a:schemeClr val="tx1"/>
                </a:solidFill>
                <a:latin typeface="Times New Roman" pitchFamily="-110" charset="0"/>
                <a:ea typeface="+mn-ea"/>
                <a:cs typeface="+mn-cs"/>
              </a:rPr>
              <a:t>  actually grows exponentially.</a:t>
            </a:r>
          </a:p>
          <a:p>
            <a:r>
              <a:rPr lang="en-US" sz="1200" kern="1200" baseline="0" dirty="0" smtClean="0">
                <a:solidFill>
                  <a:schemeClr val="tx1"/>
                </a:solidFill>
                <a:latin typeface="Times New Roman" pitchFamily="-110" charset="0"/>
                <a:ea typeface="+mn-ea"/>
                <a:cs typeface="+mn-cs"/>
              </a:rPr>
              <a:t>When the first ACK arrives, TCP opens </a:t>
            </a:r>
            <a:r>
              <a:rPr lang="en-US" sz="1200" kern="1200" baseline="0" dirty="0" err="1" smtClean="0">
                <a:solidFill>
                  <a:schemeClr val="tx1"/>
                </a:solidFill>
                <a:latin typeface="Times New Roman" pitchFamily="-110" charset="0"/>
                <a:ea typeface="+mn-ea"/>
                <a:cs typeface="+mn-cs"/>
              </a:rPr>
              <a:t>cwnd</a:t>
            </a:r>
            <a:r>
              <a:rPr lang="en-US" sz="1200" kern="1200" baseline="0" dirty="0" smtClean="0">
                <a:solidFill>
                  <a:schemeClr val="tx1"/>
                </a:solidFill>
                <a:latin typeface="Times New Roman" pitchFamily="-110" charset="0"/>
                <a:ea typeface="+mn-ea"/>
                <a:cs typeface="+mn-cs"/>
              </a:rPr>
              <a:t>  to 2 and can send two</a:t>
            </a:r>
          </a:p>
          <a:p>
            <a:r>
              <a:rPr lang="en-US" sz="1200" kern="1200" baseline="0" dirty="0" smtClean="0">
                <a:solidFill>
                  <a:schemeClr val="tx1"/>
                </a:solidFill>
                <a:latin typeface="Times New Roman" pitchFamily="-110" charset="0"/>
                <a:ea typeface="+mn-ea"/>
                <a:cs typeface="+mn-cs"/>
              </a:rPr>
              <a:t>segments. When these two segments are acknowledged, TCP can slide the window</a:t>
            </a:r>
          </a:p>
          <a:p>
            <a:r>
              <a:rPr lang="en-US" sz="1200" kern="1200" baseline="0" dirty="0" smtClean="0">
                <a:solidFill>
                  <a:schemeClr val="tx1"/>
                </a:solidFill>
                <a:latin typeface="Times New Roman" pitchFamily="-110" charset="0"/>
                <a:ea typeface="+mn-ea"/>
                <a:cs typeface="+mn-cs"/>
              </a:rPr>
              <a:t>1 segment for each incoming ACK and can increase </a:t>
            </a:r>
            <a:r>
              <a:rPr lang="en-US" sz="1200" kern="1200" baseline="0" dirty="0" err="1" smtClean="0">
                <a:solidFill>
                  <a:schemeClr val="tx1"/>
                </a:solidFill>
                <a:latin typeface="Times New Roman" pitchFamily="-110" charset="0"/>
                <a:ea typeface="+mn-ea"/>
                <a:cs typeface="+mn-cs"/>
              </a:rPr>
              <a:t>cwnd</a:t>
            </a:r>
            <a:r>
              <a:rPr lang="en-US" sz="1200" kern="1200" baseline="0" dirty="0" smtClean="0">
                <a:solidFill>
                  <a:schemeClr val="tx1"/>
                </a:solidFill>
                <a:latin typeface="Times New Roman" pitchFamily="-110" charset="0"/>
                <a:ea typeface="+mn-ea"/>
                <a:cs typeface="+mn-cs"/>
              </a:rPr>
              <a:t>  by 1 for each incoming</a:t>
            </a:r>
          </a:p>
          <a:p>
            <a:r>
              <a:rPr lang="en-US" sz="1200" kern="1200" baseline="0" dirty="0" smtClean="0">
                <a:solidFill>
                  <a:schemeClr val="tx1"/>
                </a:solidFill>
                <a:latin typeface="Times New Roman" pitchFamily="-110" charset="0"/>
                <a:ea typeface="+mn-ea"/>
                <a:cs typeface="+mn-cs"/>
              </a:rPr>
              <a:t> ACK. Therefore, at this point TCP can send four segments. When these four are</a:t>
            </a:r>
          </a:p>
          <a:p>
            <a:r>
              <a:rPr lang="en-US" sz="1200" kern="1200" baseline="0" dirty="0" smtClean="0">
                <a:solidFill>
                  <a:schemeClr val="tx1"/>
                </a:solidFill>
                <a:latin typeface="Times New Roman" pitchFamily="-110" charset="0"/>
                <a:ea typeface="+mn-ea"/>
                <a:cs typeface="+mn-cs"/>
              </a:rPr>
              <a:t>acknowledged, TCP will be able to send eight segments.</a:t>
            </a:r>
            <a:endParaRPr lang="en-US" dirty="0"/>
          </a:p>
        </p:txBody>
      </p:sp>
      <p:sp>
        <p:nvSpPr>
          <p:cNvPr id="4" name="Slide Number Placeholder 3"/>
          <p:cNvSpPr>
            <a:spLocks noGrp="1"/>
          </p:cNvSpPr>
          <p:nvPr>
            <p:ph type="sldNum" sz="quarter" idx="10"/>
          </p:nvPr>
        </p:nvSpPr>
        <p:spPr/>
        <p:txBody>
          <a:bodyPr/>
          <a:lstStyle/>
          <a:p>
            <a:fld id="{97522877-12B8-744D-A0FD-DB9E4D8F451C}" type="slidenum">
              <a:rPr lang="en-US" smtClean="0"/>
              <a:pPr/>
              <a:t>33</a:t>
            </a:fld>
            <a:endParaRPr lang="en-US" dirty="0"/>
          </a:p>
        </p:txBody>
      </p:sp>
    </p:spTree>
    <p:extLst>
      <p:ext uri="{BB962C8B-B14F-4D97-AF65-F5344CB8AC3E}">
        <p14:creationId xmlns:p14="http://schemas.microsoft.com/office/powerpoint/2010/main" val="16452873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92F9573D-88AA-F546-9933-27B5D0FD3EF0}" type="slidenum">
              <a:rPr lang="en-US"/>
              <a:pPr/>
              <a:t>34</a:t>
            </a:fld>
            <a:endParaRPr lang="en-US" dirty="0"/>
          </a:p>
        </p:txBody>
      </p:sp>
      <p:sp>
        <p:nvSpPr>
          <p:cNvPr id="68611" name="Rectangle 1026"/>
          <p:cNvSpPr>
            <a:spLocks noGrp="1" noRot="1" noChangeAspect="1" noChangeArrowheads="1" noTextEdit="1"/>
          </p:cNvSpPr>
          <p:nvPr>
            <p:ph type="sldImg"/>
          </p:nvPr>
        </p:nvSpPr>
        <p:spPr>
          <a:ln/>
        </p:spPr>
      </p:sp>
      <p:sp>
        <p:nvSpPr>
          <p:cNvPr id="68612" name="Rectangle 1027"/>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The slow-start algorithm has been found to work effectively for initializing a connection. It enables the TCP sender</a:t>
            </a:r>
          </a:p>
          <a:p>
            <a:r>
              <a:rPr lang="en-US" sz="1200" kern="1200" baseline="0" dirty="0" smtClean="0">
                <a:solidFill>
                  <a:schemeClr val="tx1"/>
                </a:solidFill>
                <a:latin typeface="Times New Roman" pitchFamily="-110" charset="0"/>
                <a:ea typeface="+mn-ea"/>
                <a:cs typeface="+mn-cs"/>
              </a:rPr>
              <a:t>to determine quickly a reasonable window size for the connection. Might not the</a:t>
            </a:r>
          </a:p>
          <a:p>
            <a:r>
              <a:rPr lang="en-US" sz="1200" kern="1200" baseline="0" dirty="0" smtClean="0">
                <a:solidFill>
                  <a:schemeClr val="tx1"/>
                </a:solidFill>
                <a:latin typeface="Times New Roman" pitchFamily="-110" charset="0"/>
                <a:ea typeface="+mn-ea"/>
                <a:cs typeface="+mn-cs"/>
              </a:rPr>
              <a:t>same technique be useful when there is a surge in congestion? In particular, suppose</a:t>
            </a:r>
          </a:p>
          <a:p>
            <a:r>
              <a:rPr lang="en-US" sz="1200" kern="1200" baseline="0" dirty="0" smtClean="0">
                <a:solidFill>
                  <a:schemeClr val="tx1"/>
                </a:solidFill>
                <a:latin typeface="Times New Roman" pitchFamily="-110" charset="0"/>
                <a:ea typeface="+mn-ea"/>
                <a:cs typeface="+mn-cs"/>
              </a:rPr>
              <a:t>a TCP entity initiates a connection and goes through the slow-start procedure. At</a:t>
            </a:r>
          </a:p>
          <a:p>
            <a:r>
              <a:rPr lang="en-US" sz="1200" kern="1200" baseline="0" dirty="0" smtClean="0">
                <a:solidFill>
                  <a:schemeClr val="tx1"/>
                </a:solidFill>
                <a:latin typeface="Times New Roman" pitchFamily="-110" charset="0"/>
                <a:ea typeface="+mn-ea"/>
                <a:cs typeface="+mn-cs"/>
              </a:rPr>
              <a:t>some point, either before or after </a:t>
            </a:r>
            <a:r>
              <a:rPr lang="en-US" sz="1200" kern="1200" baseline="0" dirty="0" err="1" smtClean="0">
                <a:solidFill>
                  <a:schemeClr val="tx1"/>
                </a:solidFill>
                <a:latin typeface="Times New Roman" pitchFamily="-110" charset="0"/>
                <a:ea typeface="+mn-ea"/>
                <a:cs typeface="+mn-cs"/>
              </a:rPr>
              <a:t>c</a:t>
            </a:r>
            <a:r>
              <a:rPr lang="en-US" sz="1200" i="1" kern="1200" baseline="0" dirty="0" err="1" smtClean="0">
                <a:solidFill>
                  <a:schemeClr val="tx1"/>
                </a:solidFill>
                <a:latin typeface="Times New Roman" pitchFamily="-110" charset="0"/>
                <a:ea typeface="+mn-ea"/>
                <a:cs typeface="+mn-cs"/>
              </a:rPr>
              <a:t>wnd</a:t>
            </a:r>
            <a:r>
              <a:rPr lang="en-US" sz="1200" kern="1200" baseline="0" dirty="0" smtClean="0">
                <a:solidFill>
                  <a:schemeClr val="tx1"/>
                </a:solidFill>
                <a:latin typeface="Times New Roman" pitchFamily="-110" charset="0"/>
                <a:ea typeface="+mn-ea"/>
                <a:cs typeface="+mn-cs"/>
              </a:rPr>
              <a:t>  reaches the size of the credit allocated by</a:t>
            </a:r>
          </a:p>
          <a:p>
            <a:r>
              <a:rPr lang="en-US" sz="1200" kern="1200" baseline="0" dirty="0" smtClean="0">
                <a:solidFill>
                  <a:schemeClr val="tx1"/>
                </a:solidFill>
                <a:latin typeface="Times New Roman" pitchFamily="-110" charset="0"/>
                <a:ea typeface="+mn-ea"/>
                <a:cs typeface="+mn-cs"/>
              </a:rPr>
              <a:t>the other side, a segment is lost (time-out). This is a signal that congestion is occurring.</a:t>
            </a:r>
          </a:p>
          <a:p>
            <a:r>
              <a:rPr lang="en-US" sz="1200" kern="1200" baseline="0" dirty="0" smtClean="0">
                <a:solidFill>
                  <a:schemeClr val="tx1"/>
                </a:solidFill>
                <a:latin typeface="Times New Roman" pitchFamily="-110" charset="0"/>
                <a:ea typeface="+mn-ea"/>
                <a:cs typeface="+mn-cs"/>
              </a:rPr>
              <a:t>It is not clear how serious the congestion is. Therefore, a prudent procedure</a:t>
            </a:r>
          </a:p>
          <a:p>
            <a:r>
              <a:rPr lang="en-US" sz="1200" kern="1200" baseline="0" dirty="0" smtClean="0">
                <a:solidFill>
                  <a:schemeClr val="tx1"/>
                </a:solidFill>
                <a:latin typeface="Times New Roman" pitchFamily="-110" charset="0"/>
                <a:ea typeface="+mn-ea"/>
                <a:cs typeface="+mn-cs"/>
              </a:rPr>
              <a:t>would be to reset </a:t>
            </a:r>
            <a:r>
              <a:rPr lang="en-US" sz="1200" i="1" kern="1200" baseline="0" dirty="0" err="1" smtClean="0">
                <a:solidFill>
                  <a:schemeClr val="tx1"/>
                </a:solidFill>
                <a:latin typeface="Times New Roman" pitchFamily="-110" charset="0"/>
                <a:ea typeface="+mn-ea"/>
                <a:cs typeface="+mn-cs"/>
              </a:rPr>
              <a:t>cwnd</a:t>
            </a:r>
            <a:r>
              <a:rPr lang="en-US" sz="1200" kern="1200" baseline="0" dirty="0" smtClean="0">
                <a:solidFill>
                  <a:schemeClr val="tx1"/>
                </a:solidFill>
                <a:latin typeface="Times New Roman" pitchFamily="-110" charset="0"/>
                <a:ea typeface="+mn-ea"/>
                <a:cs typeface="+mn-cs"/>
              </a:rPr>
              <a:t> =  1 and begin the slow-start process all over.</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This seems like a reasonable, conservative procedure, but in fact it is not conservative</a:t>
            </a:r>
          </a:p>
          <a:p>
            <a:r>
              <a:rPr lang="en-US" sz="1200" kern="1200" baseline="0" dirty="0" smtClean="0">
                <a:solidFill>
                  <a:schemeClr val="tx1"/>
                </a:solidFill>
                <a:latin typeface="Times New Roman" pitchFamily="-110" charset="0"/>
                <a:ea typeface="+mn-ea"/>
                <a:cs typeface="+mn-cs"/>
              </a:rPr>
              <a:t>enough. Jacobson [JACO88] points out that “it is easy to drive a network</a:t>
            </a:r>
          </a:p>
          <a:p>
            <a:r>
              <a:rPr lang="en-US" sz="1200" kern="1200" baseline="0" dirty="0" smtClean="0">
                <a:solidFill>
                  <a:schemeClr val="tx1"/>
                </a:solidFill>
                <a:latin typeface="Times New Roman" pitchFamily="-110" charset="0"/>
                <a:ea typeface="+mn-ea"/>
                <a:cs typeface="+mn-cs"/>
              </a:rPr>
              <a:t>into saturation but hard for the net to recover.” In other words, once congestion</a:t>
            </a:r>
          </a:p>
          <a:p>
            <a:r>
              <a:rPr lang="en-US" sz="1200" kern="1200" baseline="0" dirty="0" smtClean="0">
                <a:solidFill>
                  <a:schemeClr val="tx1"/>
                </a:solidFill>
                <a:latin typeface="Times New Roman" pitchFamily="-110" charset="0"/>
                <a:ea typeface="+mn-ea"/>
                <a:cs typeface="+mn-cs"/>
              </a:rPr>
              <a:t>occurs, it may take a long time for the congestion to clear.  Thus, the exponential</a:t>
            </a:r>
          </a:p>
          <a:p>
            <a:r>
              <a:rPr lang="en-US" sz="1200" kern="1200" baseline="0" dirty="0" smtClean="0">
                <a:solidFill>
                  <a:schemeClr val="tx1"/>
                </a:solidFill>
                <a:latin typeface="Times New Roman" pitchFamily="-110" charset="0"/>
                <a:ea typeface="+mn-ea"/>
                <a:cs typeface="+mn-cs"/>
              </a:rPr>
              <a:t>growth of </a:t>
            </a:r>
            <a:r>
              <a:rPr lang="en-US" sz="1200" i="1" kern="1200" baseline="0" dirty="0" err="1" smtClean="0">
                <a:solidFill>
                  <a:schemeClr val="tx1"/>
                </a:solidFill>
                <a:latin typeface="Times New Roman" pitchFamily="-110" charset="0"/>
                <a:ea typeface="+mn-ea"/>
                <a:cs typeface="+mn-cs"/>
              </a:rPr>
              <a:t>cwnd</a:t>
            </a:r>
            <a:r>
              <a:rPr lang="en-US" sz="1200" kern="1200" baseline="0" dirty="0" smtClean="0">
                <a:solidFill>
                  <a:schemeClr val="tx1"/>
                </a:solidFill>
                <a:latin typeface="Times New Roman" pitchFamily="-110" charset="0"/>
                <a:ea typeface="+mn-ea"/>
                <a:cs typeface="+mn-cs"/>
              </a:rPr>
              <a:t>  under slow start may be too aggressive and may worsen the congestion.</a:t>
            </a:r>
          </a:p>
          <a:p>
            <a:r>
              <a:rPr lang="en-US" sz="1200" kern="1200" baseline="0" dirty="0" smtClean="0">
                <a:solidFill>
                  <a:schemeClr val="tx1"/>
                </a:solidFill>
                <a:latin typeface="Times New Roman" pitchFamily="-110" charset="0"/>
                <a:ea typeface="+mn-ea"/>
                <a:cs typeface="+mn-cs"/>
              </a:rPr>
              <a:t>Instead, Jacobson proposed the use of slow start to begin with, followed by a</a:t>
            </a:r>
          </a:p>
          <a:p>
            <a:r>
              <a:rPr lang="en-US" sz="1200" kern="1200" baseline="0" dirty="0" smtClean="0">
                <a:solidFill>
                  <a:schemeClr val="tx1"/>
                </a:solidFill>
                <a:latin typeface="Times New Roman" pitchFamily="-110" charset="0"/>
                <a:ea typeface="+mn-ea"/>
                <a:cs typeface="+mn-cs"/>
              </a:rPr>
              <a:t>linear growth in </a:t>
            </a:r>
            <a:r>
              <a:rPr lang="en-US" sz="1200" i="1" kern="1200" baseline="0" dirty="0" err="1" smtClean="0">
                <a:solidFill>
                  <a:schemeClr val="tx1"/>
                </a:solidFill>
                <a:latin typeface="Times New Roman" pitchFamily="-110" charset="0"/>
                <a:ea typeface="+mn-ea"/>
                <a:cs typeface="+mn-cs"/>
              </a:rPr>
              <a:t>cwnd</a:t>
            </a:r>
            <a:r>
              <a:rPr lang="en-US" sz="1200" kern="1200" baseline="0" dirty="0" smtClean="0">
                <a:solidFill>
                  <a:schemeClr val="tx1"/>
                </a:solidFill>
                <a:latin typeface="Times New Roman" pitchFamily="-110" charset="0"/>
                <a:ea typeface="+mn-ea"/>
                <a:cs typeface="+mn-cs"/>
              </a:rPr>
              <a:t> . The rules are as follows. When a time-out occurs,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1.  Set a slow-start threshold equal to half the current congestion window; that is,</a:t>
            </a:r>
          </a:p>
          <a:p>
            <a:r>
              <a:rPr lang="en-US" sz="1200" kern="1200" baseline="0" dirty="0" smtClean="0">
                <a:solidFill>
                  <a:schemeClr val="tx1"/>
                </a:solidFill>
                <a:latin typeface="Times New Roman" pitchFamily="-110" charset="0"/>
                <a:ea typeface="+mn-ea"/>
                <a:cs typeface="+mn-cs"/>
              </a:rPr>
              <a:t>set </a:t>
            </a:r>
            <a:r>
              <a:rPr lang="en-US" sz="1200" kern="1200" baseline="0" dirty="0" err="1" smtClean="0">
                <a:solidFill>
                  <a:schemeClr val="tx1"/>
                </a:solidFill>
                <a:latin typeface="Times New Roman" pitchFamily="-110" charset="0"/>
                <a:ea typeface="+mn-ea"/>
                <a:cs typeface="+mn-cs"/>
              </a:rPr>
              <a:t>ssthresh</a:t>
            </a:r>
            <a:r>
              <a:rPr lang="en-US" sz="1200" kern="1200" baseline="0" dirty="0" smtClean="0">
                <a:solidFill>
                  <a:schemeClr val="tx1"/>
                </a:solidFill>
                <a:latin typeface="Times New Roman" pitchFamily="-110" charset="0"/>
                <a:ea typeface="+mn-ea"/>
                <a:cs typeface="+mn-cs"/>
              </a:rPr>
              <a:t> = </a:t>
            </a:r>
            <a:r>
              <a:rPr lang="en-US" sz="1200" kern="1200" baseline="0" dirty="0" err="1" smtClean="0">
                <a:solidFill>
                  <a:schemeClr val="tx1"/>
                </a:solidFill>
                <a:latin typeface="Times New Roman" pitchFamily="-110" charset="0"/>
                <a:ea typeface="+mn-ea"/>
                <a:cs typeface="+mn-cs"/>
              </a:rPr>
              <a:t>cwnd</a:t>
            </a:r>
            <a:r>
              <a:rPr lang="en-US" sz="1200" kern="1200" baseline="0" dirty="0" smtClean="0">
                <a:solidFill>
                  <a:schemeClr val="tx1"/>
                </a:solidFill>
                <a:latin typeface="Times New Roman" pitchFamily="-110" charset="0"/>
                <a:ea typeface="+mn-ea"/>
                <a:cs typeface="+mn-cs"/>
              </a:rPr>
              <a:t> /2.</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2.  Set </a:t>
            </a:r>
            <a:r>
              <a:rPr lang="en-US" sz="1200" kern="1200" baseline="0" dirty="0" err="1" smtClean="0">
                <a:solidFill>
                  <a:schemeClr val="tx1"/>
                </a:solidFill>
                <a:latin typeface="Times New Roman" pitchFamily="-110" charset="0"/>
                <a:ea typeface="+mn-ea"/>
                <a:cs typeface="+mn-cs"/>
              </a:rPr>
              <a:t>cwnd</a:t>
            </a:r>
            <a:r>
              <a:rPr lang="en-US" sz="1200" kern="1200" baseline="0" dirty="0" smtClean="0">
                <a:solidFill>
                  <a:schemeClr val="tx1"/>
                </a:solidFill>
                <a:latin typeface="Times New Roman" pitchFamily="-110" charset="0"/>
                <a:ea typeface="+mn-ea"/>
                <a:cs typeface="+mn-cs"/>
              </a:rPr>
              <a:t> =  1 and perform the slow-start process until </a:t>
            </a:r>
            <a:r>
              <a:rPr lang="en-US" sz="1200" kern="1200" baseline="0" dirty="0" err="1" smtClean="0">
                <a:solidFill>
                  <a:schemeClr val="tx1"/>
                </a:solidFill>
                <a:latin typeface="Times New Roman" pitchFamily="-110" charset="0"/>
                <a:ea typeface="+mn-ea"/>
                <a:cs typeface="+mn-cs"/>
              </a:rPr>
              <a:t>cwnd</a:t>
            </a:r>
            <a:r>
              <a:rPr lang="en-US" sz="1200" kern="1200" baseline="0" dirty="0" smtClean="0">
                <a:solidFill>
                  <a:schemeClr val="tx1"/>
                </a:solidFill>
                <a:latin typeface="Times New Roman" pitchFamily="-110" charset="0"/>
                <a:ea typeface="+mn-ea"/>
                <a:cs typeface="+mn-cs"/>
              </a:rPr>
              <a:t> = </a:t>
            </a:r>
            <a:r>
              <a:rPr lang="en-US" sz="1200" kern="1200" baseline="0" dirty="0" err="1" smtClean="0">
                <a:solidFill>
                  <a:schemeClr val="tx1"/>
                </a:solidFill>
                <a:latin typeface="Times New Roman" pitchFamily="-110" charset="0"/>
                <a:ea typeface="+mn-ea"/>
                <a:cs typeface="+mn-cs"/>
              </a:rPr>
              <a:t>ssthresh</a:t>
            </a:r>
            <a:r>
              <a:rPr lang="en-US" sz="1200" kern="1200" baseline="0" dirty="0" smtClean="0">
                <a:solidFill>
                  <a:schemeClr val="tx1"/>
                </a:solidFill>
                <a:latin typeface="Times New Roman" pitchFamily="-110" charset="0"/>
                <a:ea typeface="+mn-ea"/>
                <a:cs typeface="+mn-cs"/>
              </a:rPr>
              <a:t> . In</a:t>
            </a:r>
          </a:p>
          <a:p>
            <a:r>
              <a:rPr lang="en-US" sz="1200" kern="1200" baseline="0" dirty="0" smtClean="0">
                <a:solidFill>
                  <a:schemeClr val="tx1"/>
                </a:solidFill>
                <a:latin typeface="Times New Roman" pitchFamily="-110" charset="0"/>
                <a:ea typeface="+mn-ea"/>
                <a:cs typeface="+mn-cs"/>
              </a:rPr>
              <a:t>this phase, </a:t>
            </a:r>
            <a:r>
              <a:rPr lang="en-US" sz="1200" kern="1200" baseline="0" dirty="0" err="1" smtClean="0">
                <a:solidFill>
                  <a:schemeClr val="tx1"/>
                </a:solidFill>
                <a:latin typeface="Times New Roman" pitchFamily="-110" charset="0"/>
                <a:ea typeface="+mn-ea"/>
                <a:cs typeface="+mn-cs"/>
              </a:rPr>
              <a:t>cwnd</a:t>
            </a:r>
            <a:r>
              <a:rPr lang="en-US" sz="1200" kern="1200" baseline="0" dirty="0" smtClean="0">
                <a:solidFill>
                  <a:schemeClr val="tx1"/>
                </a:solidFill>
                <a:latin typeface="Times New Roman" pitchFamily="-110" charset="0"/>
                <a:ea typeface="+mn-ea"/>
                <a:cs typeface="+mn-cs"/>
              </a:rPr>
              <a:t>  is increased by 1 for every ACK received.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3.  For </a:t>
            </a:r>
            <a:r>
              <a:rPr lang="en-US" sz="1200" kern="1200" baseline="0" dirty="0" err="1" smtClean="0">
                <a:solidFill>
                  <a:schemeClr val="tx1"/>
                </a:solidFill>
                <a:latin typeface="Times New Roman" pitchFamily="-110" charset="0"/>
                <a:ea typeface="+mn-ea"/>
                <a:cs typeface="+mn-cs"/>
              </a:rPr>
              <a:t>cwnd</a:t>
            </a:r>
            <a:r>
              <a:rPr lang="en-US" sz="1200" kern="1200" baseline="0" dirty="0" smtClean="0">
                <a:solidFill>
                  <a:schemeClr val="tx1"/>
                </a:solidFill>
                <a:latin typeface="Times New Roman" pitchFamily="-110" charset="0"/>
                <a:ea typeface="+mn-ea"/>
                <a:cs typeface="+mn-cs"/>
              </a:rPr>
              <a:t> ≥ </a:t>
            </a:r>
            <a:r>
              <a:rPr lang="en-US" sz="1200" kern="1200" baseline="0" dirty="0" err="1" smtClean="0">
                <a:solidFill>
                  <a:schemeClr val="tx1"/>
                </a:solidFill>
                <a:latin typeface="Times New Roman" pitchFamily="-110" charset="0"/>
                <a:ea typeface="+mn-ea"/>
                <a:cs typeface="+mn-cs"/>
              </a:rPr>
              <a:t>ssthresh</a:t>
            </a:r>
            <a:r>
              <a:rPr lang="en-US" sz="1200" kern="1200" baseline="0" dirty="0" smtClean="0">
                <a:solidFill>
                  <a:schemeClr val="tx1"/>
                </a:solidFill>
                <a:latin typeface="Times New Roman" pitchFamily="-110" charset="0"/>
                <a:ea typeface="+mn-ea"/>
                <a:cs typeface="+mn-cs"/>
              </a:rPr>
              <a:t> , increase </a:t>
            </a:r>
            <a:r>
              <a:rPr lang="en-US" sz="1200" kern="1200" baseline="0" dirty="0" err="1" smtClean="0">
                <a:solidFill>
                  <a:schemeClr val="tx1"/>
                </a:solidFill>
                <a:latin typeface="Times New Roman" pitchFamily="-110" charset="0"/>
                <a:ea typeface="+mn-ea"/>
                <a:cs typeface="+mn-cs"/>
              </a:rPr>
              <a:t>cwnd</a:t>
            </a:r>
            <a:r>
              <a:rPr lang="en-US" sz="1200" kern="1200" baseline="0" dirty="0" smtClean="0">
                <a:solidFill>
                  <a:schemeClr val="tx1"/>
                </a:solidFill>
                <a:latin typeface="Times New Roman" pitchFamily="-110" charset="0"/>
                <a:ea typeface="+mn-ea"/>
                <a:cs typeface="+mn-cs"/>
              </a:rPr>
              <a:t>  by 1 for each round-trip time.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Figure 20.10 illustrates this behavior. Note that it takes 11 round-trip times to</a:t>
            </a:r>
          </a:p>
          <a:p>
            <a:r>
              <a:rPr lang="en-US" sz="1200" kern="1200" baseline="0" dirty="0" smtClean="0">
                <a:solidFill>
                  <a:schemeClr val="tx1"/>
                </a:solidFill>
                <a:latin typeface="Times New Roman" pitchFamily="-110" charset="0"/>
                <a:ea typeface="+mn-ea"/>
                <a:cs typeface="+mn-cs"/>
              </a:rPr>
              <a:t>recover to the </a:t>
            </a:r>
            <a:r>
              <a:rPr lang="en-US" sz="1200" kern="1200" baseline="0" dirty="0" err="1" smtClean="0">
                <a:solidFill>
                  <a:schemeClr val="tx1"/>
                </a:solidFill>
                <a:latin typeface="Times New Roman" pitchFamily="-110" charset="0"/>
                <a:ea typeface="+mn-ea"/>
                <a:cs typeface="+mn-cs"/>
              </a:rPr>
              <a:t>cwnd</a:t>
            </a:r>
            <a:r>
              <a:rPr lang="en-US" sz="1200" kern="1200" baseline="0" dirty="0" smtClean="0">
                <a:solidFill>
                  <a:schemeClr val="tx1"/>
                </a:solidFill>
                <a:latin typeface="Times New Roman" pitchFamily="-110" charset="0"/>
                <a:ea typeface="+mn-ea"/>
                <a:cs typeface="+mn-cs"/>
              </a:rPr>
              <a:t>  level that initially took 4 round-trip times to achieve.</a:t>
            </a:r>
          </a:p>
        </p:txBody>
      </p:sp>
    </p:spTree>
    <p:extLst>
      <p:ext uri="{BB962C8B-B14F-4D97-AF65-F5344CB8AC3E}">
        <p14:creationId xmlns:p14="http://schemas.microsoft.com/office/powerpoint/2010/main" val="2038727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CC716937-66C4-CD4E-B8A8-28951814F68F}" type="slidenum">
              <a:rPr lang="en-US"/>
              <a:pPr/>
              <a:t>3</a:t>
            </a:fld>
            <a:endParaRPr lang="en-US" dirty="0"/>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xfrm>
            <a:off x="685800" y="4343400"/>
            <a:ext cx="5486400" cy="4114800"/>
          </a:xfrm>
          <a:solidFill>
            <a:srgbClr val="FFFFFF"/>
          </a:solidFill>
          <a:ln/>
        </p:spPr>
        <p:txBody>
          <a:bodyPr/>
          <a:lstStyle/>
          <a:p>
            <a:r>
              <a:rPr lang="en-US" sz="1200" kern="1200" baseline="0" dirty="0" smtClean="0">
                <a:solidFill>
                  <a:schemeClr val="tx1"/>
                </a:solidFill>
                <a:latin typeface="Times New Roman" pitchFamily="-110" charset="0"/>
                <a:ea typeface="+mn-ea"/>
                <a:cs typeface="+mn-cs"/>
              </a:rPr>
              <a:t> Congestion is a critical problem for all types of switched data networks. The</a:t>
            </a:r>
          </a:p>
          <a:p>
            <a:r>
              <a:rPr lang="en-US" sz="1200" kern="1200" baseline="0" dirty="0" smtClean="0">
                <a:solidFill>
                  <a:schemeClr val="tx1"/>
                </a:solidFill>
                <a:latin typeface="Times New Roman" pitchFamily="-110" charset="0"/>
                <a:ea typeface="+mn-ea"/>
                <a:cs typeface="+mn-cs"/>
              </a:rPr>
              <a:t>phenomenon of congestion is a complex one, as is the subject of congestion</a:t>
            </a:r>
          </a:p>
          <a:p>
            <a:r>
              <a:rPr lang="en-US" sz="1200" kern="1200" baseline="0" dirty="0" smtClean="0">
                <a:solidFill>
                  <a:schemeClr val="tx1"/>
                </a:solidFill>
                <a:latin typeface="Times New Roman" pitchFamily="-110" charset="0"/>
                <a:ea typeface="+mn-ea"/>
                <a:cs typeface="+mn-cs"/>
              </a:rPr>
              <a:t>control. In very general terms, congestion occurs when the number of packets</a:t>
            </a:r>
          </a:p>
          <a:p>
            <a:r>
              <a:rPr lang="en-US" sz="1200" kern="1200" baseline="0" dirty="0" smtClean="0">
                <a:solidFill>
                  <a:schemeClr val="tx1"/>
                </a:solidFill>
                <a:latin typeface="Times New Roman" pitchFamily="-110" charset="0"/>
                <a:ea typeface="+mn-ea"/>
                <a:cs typeface="+mn-cs"/>
              </a:rPr>
              <a:t> being transmitted through a network begins to approach the packet-handling</a:t>
            </a:r>
          </a:p>
          <a:p>
            <a:r>
              <a:rPr lang="en-US" sz="1200" kern="1200" baseline="0" dirty="0" smtClean="0">
                <a:solidFill>
                  <a:schemeClr val="tx1"/>
                </a:solidFill>
                <a:latin typeface="Times New Roman" pitchFamily="-110" charset="0"/>
                <a:ea typeface="+mn-ea"/>
                <a:cs typeface="+mn-cs"/>
              </a:rPr>
              <a:t>capacity of the network. The objective of congestion control is to maintain the</a:t>
            </a:r>
          </a:p>
          <a:p>
            <a:r>
              <a:rPr lang="en-US" sz="1200" kern="1200" baseline="0" dirty="0" smtClean="0">
                <a:solidFill>
                  <a:schemeClr val="tx1"/>
                </a:solidFill>
                <a:latin typeface="Times New Roman" pitchFamily="-110" charset="0"/>
                <a:ea typeface="+mn-ea"/>
                <a:cs typeface="+mn-cs"/>
              </a:rPr>
              <a:t>number of packets within the network below the level at which performance</a:t>
            </a:r>
          </a:p>
          <a:p>
            <a:r>
              <a:rPr lang="en-US" sz="1200" kern="1200" baseline="0" dirty="0" smtClean="0">
                <a:solidFill>
                  <a:schemeClr val="tx1"/>
                </a:solidFill>
                <a:latin typeface="Times New Roman" pitchFamily="-110" charset="0"/>
                <a:ea typeface="+mn-ea"/>
                <a:cs typeface="+mn-cs"/>
              </a:rPr>
              <a:t>falls off dramatically.</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To understand the issues involved in congestion control, we need to look</a:t>
            </a:r>
          </a:p>
          <a:p>
            <a:r>
              <a:rPr lang="en-US" sz="1200" kern="1200" baseline="0" dirty="0" smtClean="0">
                <a:solidFill>
                  <a:schemeClr val="tx1"/>
                </a:solidFill>
                <a:latin typeface="Times New Roman" pitchFamily="-110" charset="0"/>
                <a:ea typeface="+mn-ea"/>
                <a:cs typeface="+mn-cs"/>
              </a:rPr>
              <a:t>at some results from queuing theory. In essence, a data network or internet</a:t>
            </a:r>
          </a:p>
          <a:p>
            <a:r>
              <a:rPr lang="en-US" sz="1200" kern="1200" baseline="0" dirty="0" smtClean="0">
                <a:solidFill>
                  <a:schemeClr val="tx1"/>
                </a:solidFill>
                <a:latin typeface="Times New Roman" pitchFamily="-110" charset="0"/>
                <a:ea typeface="+mn-ea"/>
                <a:cs typeface="+mn-cs"/>
              </a:rPr>
              <a:t>is a network of queues. At each node (data network switch, internet router),</a:t>
            </a:r>
          </a:p>
          <a:p>
            <a:r>
              <a:rPr lang="en-US" sz="1200" kern="1200" baseline="0" dirty="0" smtClean="0">
                <a:solidFill>
                  <a:schemeClr val="tx1"/>
                </a:solidFill>
                <a:latin typeface="Times New Roman" pitchFamily="-110" charset="0"/>
                <a:ea typeface="+mn-ea"/>
                <a:cs typeface="+mn-cs"/>
              </a:rPr>
              <a:t>there is a queue of packets for each outgoing channel. If the rate at which packets</a:t>
            </a:r>
          </a:p>
          <a:p>
            <a:r>
              <a:rPr lang="en-US" sz="1200" kern="1200" baseline="0" dirty="0" smtClean="0">
                <a:solidFill>
                  <a:schemeClr val="tx1"/>
                </a:solidFill>
                <a:latin typeface="Times New Roman" pitchFamily="-110" charset="0"/>
                <a:ea typeface="+mn-ea"/>
                <a:cs typeface="+mn-cs"/>
              </a:rPr>
              <a:t>arrive and queue up exceeds the rate at which packets can be transmitted,</a:t>
            </a:r>
          </a:p>
          <a:p>
            <a:r>
              <a:rPr lang="en-US" sz="1200" kern="1200" baseline="0" dirty="0" smtClean="0">
                <a:solidFill>
                  <a:schemeClr val="tx1"/>
                </a:solidFill>
                <a:latin typeface="Times New Roman" pitchFamily="-110" charset="0"/>
                <a:ea typeface="+mn-ea"/>
                <a:cs typeface="+mn-cs"/>
              </a:rPr>
              <a:t>the queue size grows without bound and the delay experienced by a packet</a:t>
            </a:r>
          </a:p>
          <a:p>
            <a:r>
              <a:rPr lang="en-US" sz="1200" kern="1200" baseline="0" dirty="0" smtClean="0">
                <a:solidFill>
                  <a:schemeClr val="tx1"/>
                </a:solidFill>
                <a:latin typeface="Times New Roman" pitchFamily="-110" charset="0"/>
                <a:ea typeface="+mn-ea"/>
                <a:cs typeface="+mn-cs"/>
              </a:rPr>
              <a:t>goes to infinity. Even if the packet arrival rate is less than the packet transmission</a:t>
            </a:r>
          </a:p>
          <a:p>
            <a:r>
              <a:rPr lang="en-US" sz="1200" kern="1200" baseline="0" dirty="0" smtClean="0">
                <a:solidFill>
                  <a:schemeClr val="tx1"/>
                </a:solidFill>
                <a:latin typeface="Times New Roman" pitchFamily="-110" charset="0"/>
                <a:ea typeface="+mn-ea"/>
                <a:cs typeface="+mn-cs"/>
              </a:rPr>
              <a:t>rate, queue length will grow dramatically as the arrival rate approaches</a:t>
            </a:r>
          </a:p>
          <a:p>
            <a:r>
              <a:rPr lang="en-US" sz="1200" kern="1200" baseline="0" dirty="0" smtClean="0">
                <a:solidFill>
                  <a:schemeClr val="tx1"/>
                </a:solidFill>
                <a:latin typeface="Times New Roman" pitchFamily="-110" charset="0"/>
                <a:ea typeface="+mn-ea"/>
                <a:cs typeface="+mn-cs"/>
              </a:rPr>
              <a:t> the transmission rate. As a rule of thumb, when the line for which packets</a:t>
            </a:r>
          </a:p>
          <a:p>
            <a:r>
              <a:rPr lang="en-US" sz="1200" kern="1200" baseline="0" dirty="0" smtClean="0">
                <a:solidFill>
                  <a:schemeClr val="tx1"/>
                </a:solidFill>
                <a:latin typeface="Times New Roman" pitchFamily="-110" charset="0"/>
                <a:ea typeface="+mn-ea"/>
                <a:cs typeface="+mn-cs"/>
              </a:rPr>
              <a:t>are queuing becomes more than 80% utilized, the queue length grows at an</a:t>
            </a:r>
          </a:p>
          <a:p>
            <a:r>
              <a:rPr lang="en-US" sz="1200" kern="1200" baseline="0" dirty="0" smtClean="0">
                <a:solidFill>
                  <a:schemeClr val="tx1"/>
                </a:solidFill>
                <a:latin typeface="Times New Roman" pitchFamily="-110" charset="0"/>
                <a:ea typeface="+mn-ea"/>
                <a:cs typeface="+mn-cs"/>
              </a:rPr>
              <a:t>alarming rate. This growth in queue length means that the delay experienced</a:t>
            </a:r>
          </a:p>
          <a:p>
            <a:r>
              <a:rPr lang="en-US" sz="1200" kern="1200" baseline="0" dirty="0" smtClean="0">
                <a:solidFill>
                  <a:schemeClr val="tx1"/>
                </a:solidFill>
                <a:latin typeface="Times New Roman" pitchFamily="-110" charset="0"/>
                <a:ea typeface="+mn-ea"/>
                <a:cs typeface="+mn-cs"/>
              </a:rPr>
              <a:t>by a packet at each node increases. Further, since the size of any queue is</a:t>
            </a:r>
          </a:p>
          <a:p>
            <a:r>
              <a:rPr lang="en-US" sz="1200" kern="1200" baseline="0" dirty="0" smtClean="0">
                <a:solidFill>
                  <a:schemeClr val="tx1"/>
                </a:solidFill>
                <a:latin typeface="Times New Roman" pitchFamily="-110" charset="0"/>
                <a:ea typeface="+mn-ea"/>
                <a:cs typeface="+mn-cs"/>
              </a:rPr>
              <a:t>finite, as queue length grows, eventually the queue must overflow.</a:t>
            </a:r>
            <a:endParaRPr lang="en-US" dirty="0">
              <a:latin typeface="Times" pitchFamily="32" charset="0"/>
            </a:endParaRPr>
          </a:p>
        </p:txBody>
      </p:sp>
    </p:spTree>
    <p:extLst>
      <p:ext uri="{BB962C8B-B14F-4D97-AF65-F5344CB8AC3E}">
        <p14:creationId xmlns:p14="http://schemas.microsoft.com/office/powerpoint/2010/main" val="38391344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kern="1200" baseline="0" dirty="0" smtClean="0">
                <a:solidFill>
                  <a:schemeClr val="tx1"/>
                </a:solidFill>
                <a:latin typeface="Times New Roman" pitchFamily="-110" charset="0"/>
                <a:ea typeface="+mn-ea"/>
                <a:cs typeface="+mn-cs"/>
              </a:rPr>
              <a:t>The retransmission timer (RTO) that is used by a sending TCP</a:t>
            </a:r>
          </a:p>
          <a:p>
            <a:r>
              <a:rPr lang="en-US" sz="1200" kern="1200" baseline="0" dirty="0" smtClean="0">
                <a:solidFill>
                  <a:schemeClr val="tx1"/>
                </a:solidFill>
                <a:latin typeface="Times New Roman" pitchFamily="-110" charset="0"/>
                <a:ea typeface="+mn-ea"/>
                <a:cs typeface="+mn-cs"/>
              </a:rPr>
              <a:t>entity to determine when to retransmit a segment will generally be noticeably</a:t>
            </a:r>
          </a:p>
          <a:p>
            <a:r>
              <a:rPr lang="en-US" sz="1200" kern="1200" baseline="0" dirty="0" smtClean="0">
                <a:solidFill>
                  <a:schemeClr val="tx1"/>
                </a:solidFill>
                <a:latin typeface="Times New Roman" pitchFamily="-110" charset="0"/>
                <a:ea typeface="+mn-ea"/>
                <a:cs typeface="+mn-cs"/>
              </a:rPr>
              <a:t>longer than the actual round-trip time (RTT) that the ACK for that segment will</a:t>
            </a:r>
          </a:p>
          <a:p>
            <a:r>
              <a:rPr lang="en-US" sz="1200" kern="1200" baseline="0" dirty="0" smtClean="0">
                <a:solidFill>
                  <a:schemeClr val="tx1"/>
                </a:solidFill>
                <a:latin typeface="Times New Roman" pitchFamily="-110" charset="0"/>
                <a:ea typeface="+mn-ea"/>
                <a:cs typeface="+mn-cs"/>
              </a:rPr>
              <a:t>take to reach the sender. Both the original RFC 793 algorithm and the Jacobson</a:t>
            </a:r>
          </a:p>
          <a:p>
            <a:r>
              <a:rPr lang="en-US" sz="1200" kern="1200" baseline="0" dirty="0" smtClean="0">
                <a:solidFill>
                  <a:schemeClr val="tx1"/>
                </a:solidFill>
                <a:latin typeface="Times New Roman" pitchFamily="-110" charset="0"/>
                <a:ea typeface="+mn-ea"/>
                <a:cs typeface="+mn-cs"/>
              </a:rPr>
              <a:t>algorithm set the value of RTO at somewhat greater than the estimated round-trip</a:t>
            </a:r>
          </a:p>
          <a:p>
            <a:r>
              <a:rPr lang="en-US" sz="1200" kern="1200" baseline="0" dirty="0" smtClean="0">
                <a:solidFill>
                  <a:schemeClr val="tx1"/>
                </a:solidFill>
                <a:latin typeface="Times New Roman" pitchFamily="-110" charset="0"/>
                <a:ea typeface="+mn-ea"/>
                <a:cs typeface="+mn-cs"/>
              </a:rPr>
              <a:t>time SRTT. Several factors make this margin desirable: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1.  RTO is calculated on the basis of a prediction of the next RTT, estimated</a:t>
            </a:r>
          </a:p>
          <a:p>
            <a:r>
              <a:rPr lang="en-US" sz="1200" kern="1200" baseline="0" dirty="0" smtClean="0">
                <a:solidFill>
                  <a:schemeClr val="tx1"/>
                </a:solidFill>
                <a:latin typeface="Times New Roman" pitchFamily="-110" charset="0"/>
                <a:ea typeface="+mn-ea"/>
                <a:cs typeface="+mn-cs"/>
              </a:rPr>
              <a:t>from past values of RTT. If delays in the network fluctuate, then the estimated</a:t>
            </a:r>
          </a:p>
          <a:p>
            <a:r>
              <a:rPr lang="en-US" sz="1200" kern="1200" baseline="0" dirty="0" smtClean="0">
                <a:solidFill>
                  <a:schemeClr val="tx1"/>
                </a:solidFill>
                <a:latin typeface="Times New Roman" pitchFamily="-110" charset="0"/>
                <a:ea typeface="+mn-ea"/>
                <a:cs typeface="+mn-cs"/>
              </a:rPr>
              <a:t>RTT may be smaller than the actual RTT.</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2.  Similarly, if delays at the destination fluctuate, the estimated RTT becomes</a:t>
            </a:r>
          </a:p>
          <a:p>
            <a:r>
              <a:rPr lang="en-US" sz="1200" kern="1200" baseline="0" dirty="0" smtClean="0">
                <a:solidFill>
                  <a:schemeClr val="tx1"/>
                </a:solidFill>
                <a:latin typeface="Times New Roman" pitchFamily="-110" charset="0"/>
                <a:ea typeface="+mn-ea"/>
                <a:cs typeface="+mn-cs"/>
              </a:rPr>
              <a:t>unreliable.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3.  The destination system may not ACK each segment but cumulatively ACK</a:t>
            </a:r>
          </a:p>
          <a:p>
            <a:r>
              <a:rPr lang="en-US" sz="1200" kern="1200" baseline="0" dirty="0" smtClean="0">
                <a:solidFill>
                  <a:schemeClr val="tx1"/>
                </a:solidFill>
                <a:latin typeface="Times New Roman" pitchFamily="-110" charset="0"/>
                <a:ea typeface="+mn-ea"/>
                <a:cs typeface="+mn-cs"/>
              </a:rPr>
              <a:t>multiple segments, while at the same time sending </a:t>
            </a:r>
            <a:r>
              <a:rPr lang="en-US" sz="1200" kern="1200" baseline="0" dirty="0" err="1" smtClean="0">
                <a:solidFill>
                  <a:schemeClr val="tx1"/>
                </a:solidFill>
                <a:latin typeface="Times New Roman" pitchFamily="-110" charset="0"/>
                <a:ea typeface="+mn-ea"/>
                <a:cs typeface="+mn-cs"/>
              </a:rPr>
              <a:t>ACKs</a:t>
            </a:r>
            <a:r>
              <a:rPr lang="en-US" sz="1200" kern="1200" baseline="0" dirty="0" smtClean="0">
                <a:solidFill>
                  <a:schemeClr val="tx1"/>
                </a:solidFill>
                <a:latin typeface="Times New Roman" pitchFamily="-110" charset="0"/>
                <a:ea typeface="+mn-ea"/>
                <a:cs typeface="+mn-cs"/>
              </a:rPr>
              <a:t> when it has any data</a:t>
            </a:r>
          </a:p>
          <a:p>
            <a:r>
              <a:rPr lang="en-US" sz="1200" kern="1200" baseline="0" dirty="0" smtClean="0">
                <a:solidFill>
                  <a:schemeClr val="tx1"/>
                </a:solidFill>
                <a:latin typeface="Times New Roman" pitchFamily="-110" charset="0"/>
                <a:ea typeface="+mn-ea"/>
                <a:cs typeface="+mn-cs"/>
              </a:rPr>
              <a:t>to send. This behavior contributes to fluctuations in RTT.</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A consequence of these factors is that if a segment is lost, TCP may be slow to</a:t>
            </a:r>
          </a:p>
          <a:p>
            <a:r>
              <a:rPr lang="en-US" sz="1200" kern="1200" baseline="0" dirty="0" smtClean="0">
                <a:solidFill>
                  <a:schemeClr val="tx1"/>
                </a:solidFill>
                <a:latin typeface="Times New Roman" pitchFamily="-110" charset="0"/>
                <a:ea typeface="+mn-ea"/>
                <a:cs typeface="+mn-cs"/>
              </a:rPr>
              <a:t>retransmit. If the destination TCP is using an in-order accept policy (see Section 15.2),</a:t>
            </a:r>
          </a:p>
          <a:p>
            <a:r>
              <a:rPr lang="en-US" sz="1200" kern="1200" baseline="0" dirty="0" smtClean="0">
                <a:solidFill>
                  <a:schemeClr val="tx1"/>
                </a:solidFill>
                <a:latin typeface="Times New Roman" pitchFamily="-110" charset="0"/>
                <a:ea typeface="+mn-ea"/>
                <a:cs typeface="+mn-cs"/>
              </a:rPr>
              <a:t>then many segments may be lost. Even in the more likely case that the destination</a:t>
            </a:r>
          </a:p>
          <a:p>
            <a:r>
              <a:rPr lang="en-US" sz="1200" kern="1200" baseline="0" dirty="0" smtClean="0">
                <a:solidFill>
                  <a:schemeClr val="tx1"/>
                </a:solidFill>
                <a:latin typeface="Times New Roman" pitchFamily="-110" charset="0"/>
                <a:ea typeface="+mn-ea"/>
                <a:cs typeface="+mn-cs"/>
              </a:rPr>
              <a:t>TCP is using an in-window accept policy, a slow retransmission can cause problems.</a:t>
            </a:r>
          </a:p>
          <a:p>
            <a:r>
              <a:rPr lang="en-US" sz="1200" kern="1200" baseline="0" dirty="0" smtClean="0">
                <a:solidFill>
                  <a:schemeClr val="tx1"/>
                </a:solidFill>
                <a:latin typeface="Times New Roman" pitchFamily="-110" charset="0"/>
                <a:ea typeface="+mn-ea"/>
                <a:cs typeface="+mn-cs"/>
              </a:rPr>
              <a:t>To see this, suppose that A transmits a sequence of segments, the first of which is lost.</a:t>
            </a:r>
          </a:p>
          <a:p>
            <a:r>
              <a:rPr lang="en-US" sz="1200" kern="1200" baseline="0" dirty="0" smtClean="0">
                <a:solidFill>
                  <a:schemeClr val="tx1"/>
                </a:solidFill>
                <a:latin typeface="Times New Roman" pitchFamily="-110" charset="0"/>
                <a:ea typeface="+mn-ea"/>
                <a:cs typeface="+mn-cs"/>
              </a:rPr>
              <a:t>So long as its send window is not empty and RTO does not expire, A can continue</a:t>
            </a:r>
          </a:p>
          <a:p>
            <a:r>
              <a:rPr lang="en-US" sz="1200" kern="1200" baseline="0" dirty="0" smtClean="0">
                <a:solidFill>
                  <a:schemeClr val="tx1"/>
                </a:solidFill>
                <a:latin typeface="Times New Roman" pitchFamily="-110" charset="0"/>
                <a:ea typeface="+mn-ea"/>
                <a:cs typeface="+mn-cs"/>
              </a:rPr>
              <a:t>to transmit without receiving an acknowledgment. B receives all of these segments</a:t>
            </a:r>
          </a:p>
          <a:p>
            <a:r>
              <a:rPr lang="en-US" sz="1200" kern="1200" baseline="0" dirty="0" smtClean="0">
                <a:solidFill>
                  <a:schemeClr val="tx1"/>
                </a:solidFill>
                <a:latin typeface="Times New Roman" pitchFamily="-110" charset="0"/>
                <a:ea typeface="+mn-ea"/>
                <a:cs typeface="+mn-cs"/>
              </a:rPr>
              <a:t>except the first. But B must buffer all of these incoming segments until the missing</a:t>
            </a:r>
          </a:p>
          <a:p>
            <a:r>
              <a:rPr lang="en-US" sz="1200" kern="1200" baseline="0" dirty="0" smtClean="0">
                <a:solidFill>
                  <a:schemeClr val="tx1"/>
                </a:solidFill>
                <a:latin typeface="Times New Roman" pitchFamily="-110" charset="0"/>
                <a:ea typeface="+mn-ea"/>
                <a:cs typeface="+mn-cs"/>
              </a:rPr>
              <a:t>one is retransmitted; it cannot clear its buffer by sending the data to an application</a:t>
            </a:r>
          </a:p>
          <a:p>
            <a:r>
              <a:rPr lang="en-US" sz="1200" kern="1200" baseline="0" dirty="0" smtClean="0">
                <a:solidFill>
                  <a:schemeClr val="tx1"/>
                </a:solidFill>
                <a:latin typeface="Times New Roman" pitchFamily="-110" charset="0"/>
                <a:ea typeface="+mn-ea"/>
                <a:cs typeface="+mn-cs"/>
              </a:rPr>
              <a:t>until the missing segment arrives. If retransmission of the missing segment is delayed</a:t>
            </a:r>
          </a:p>
          <a:p>
            <a:r>
              <a:rPr lang="en-US" sz="1200" kern="1200" baseline="0" dirty="0" smtClean="0">
                <a:solidFill>
                  <a:schemeClr val="tx1"/>
                </a:solidFill>
                <a:latin typeface="Times New Roman" pitchFamily="-110" charset="0"/>
                <a:ea typeface="+mn-ea"/>
                <a:cs typeface="+mn-cs"/>
              </a:rPr>
              <a:t>too long, B will have to begin discarding incoming segments.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Jacobson [JACO90b] proposed two procedures, called fast retransmit and fast</a:t>
            </a:r>
          </a:p>
          <a:p>
            <a:r>
              <a:rPr lang="en-US" sz="1200" kern="1200" baseline="0" dirty="0" smtClean="0">
                <a:solidFill>
                  <a:schemeClr val="tx1"/>
                </a:solidFill>
                <a:latin typeface="Times New Roman" pitchFamily="-110" charset="0"/>
                <a:ea typeface="+mn-ea"/>
                <a:cs typeface="+mn-cs"/>
              </a:rPr>
              <a:t>recovery, that under some circumstances improve on the performance provided by</a:t>
            </a:r>
          </a:p>
          <a:p>
            <a:r>
              <a:rPr lang="en-US" sz="1200" kern="1200" baseline="0" dirty="0" smtClean="0">
                <a:solidFill>
                  <a:schemeClr val="tx1"/>
                </a:solidFill>
                <a:latin typeface="Times New Roman" pitchFamily="-110" charset="0"/>
                <a:ea typeface="+mn-ea"/>
                <a:cs typeface="+mn-cs"/>
              </a:rPr>
              <a:t>RTO. Fast retransmit takes advantage of the following rule in TCP. If a TCP entity</a:t>
            </a:r>
          </a:p>
          <a:p>
            <a:r>
              <a:rPr lang="en-US" sz="1200" kern="1200" baseline="0" dirty="0" smtClean="0">
                <a:solidFill>
                  <a:schemeClr val="tx1"/>
                </a:solidFill>
                <a:latin typeface="Times New Roman" pitchFamily="-110" charset="0"/>
                <a:ea typeface="+mn-ea"/>
                <a:cs typeface="+mn-cs"/>
              </a:rPr>
              <a:t>receives a segment out of order, it must immediately issue an ACK for the last</a:t>
            </a:r>
          </a:p>
          <a:p>
            <a:r>
              <a:rPr lang="en-US" sz="1200" kern="1200" baseline="0" dirty="0" smtClean="0">
                <a:solidFill>
                  <a:schemeClr val="tx1"/>
                </a:solidFill>
                <a:latin typeface="Times New Roman" pitchFamily="-110" charset="0"/>
                <a:ea typeface="+mn-ea"/>
                <a:cs typeface="+mn-cs"/>
              </a:rPr>
              <a:t>in-order segment that was received. TCP will continue to repeat this ACK with each</a:t>
            </a:r>
          </a:p>
          <a:p>
            <a:r>
              <a:rPr lang="en-US" sz="1200" kern="1200" baseline="0" dirty="0" smtClean="0">
                <a:solidFill>
                  <a:schemeClr val="tx1"/>
                </a:solidFill>
                <a:latin typeface="Times New Roman" pitchFamily="-110" charset="0"/>
                <a:ea typeface="+mn-ea"/>
                <a:cs typeface="+mn-cs"/>
              </a:rPr>
              <a:t>incoming segment until the missing segment arrives to “plug the hole” in its buffer.</a:t>
            </a:r>
          </a:p>
          <a:p>
            <a:r>
              <a:rPr lang="en-US" sz="1200" kern="1200" baseline="0" dirty="0" smtClean="0">
                <a:solidFill>
                  <a:schemeClr val="tx1"/>
                </a:solidFill>
                <a:latin typeface="Times New Roman" pitchFamily="-110" charset="0"/>
                <a:ea typeface="+mn-ea"/>
                <a:cs typeface="+mn-cs"/>
              </a:rPr>
              <a:t>When the hole is plugged, TCP sends a cumulative ACK for all of the in-</a:t>
            </a:r>
          </a:p>
          <a:p>
            <a:r>
              <a:rPr lang="en-US" sz="1200" kern="1200" baseline="0" dirty="0" smtClean="0">
                <a:solidFill>
                  <a:schemeClr val="tx1"/>
                </a:solidFill>
                <a:latin typeface="Times New Roman" pitchFamily="-110" charset="0"/>
                <a:ea typeface="+mn-ea"/>
                <a:cs typeface="+mn-cs"/>
              </a:rPr>
              <a:t>order segments received so far.</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When a source TCP receives a duplicate ACK, it means that either (1) the segment</a:t>
            </a:r>
          </a:p>
          <a:p>
            <a:r>
              <a:rPr lang="en-US" sz="1200" kern="1200" baseline="0" dirty="0" smtClean="0">
                <a:solidFill>
                  <a:schemeClr val="tx1"/>
                </a:solidFill>
                <a:latin typeface="Times New Roman" pitchFamily="-110" charset="0"/>
                <a:ea typeface="+mn-ea"/>
                <a:cs typeface="+mn-cs"/>
              </a:rPr>
              <a:t>following the </a:t>
            </a:r>
            <a:r>
              <a:rPr lang="en-US" sz="1200" kern="1200" baseline="0" dirty="0" err="1" smtClean="0">
                <a:solidFill>
                  <a:schemeClr val="tx1"/>
                </a:solidFill>
                <a:latin typeface="Times New Roman" pitchFamily="-110" charset="0"/>
                <a:ea typeface="+mn-ea"/>
                <a:cs typeface="+mn-cs"/>
              </a:rPr>
              <a:t>ACKed</a:t>
            </a:r>
            <a:r>
              <a:rPr lang="en-US" sz="1200" kern="1200" baseline="0" dirty="0" smtClean="0">
                <a:solidFill>
                  <a:schemeClr val="tx1"/>
                </a:solidFill>
                <a:latin typeface="Times New Roman" pitchFamily="-110" charset="0"/>
                <a:ea typeface="+mn-ea"/>
                <a:cs typeface="+mn-cs"/>
              </a:rPr>
              <a:t> segment was delayed so that it ultimately arrived out of</a:t>
            </a:r>
          </a:p>
          <a:p>
            <a:r>
              <a:rPr lang="en-US" sz="1200" kern="1200" baseline="0" dirty="0" smtClean="0">
                <a:solidFill>
                  <a:schemeClr val="tx1"/>
                </a:solidFill>
                <a:latin typeface="Times New Roman" pitchFamily="-110" charset="0"/>
                <a:ea typeface="+mn-ea"/>
                <a:cs typeface="+mn-cs"/>
              </a:rPr>
              <a:t>order or (2) that segment was lost. In case (1), the segment does ultimately arrive and</a:t>
            </a:r>
          </a:p>
          <a:p>
            <a:r>
              <a:rPr lang="en-US" sz="1200" kern="1200" baseline="0" dirty="0" smtClean="0">
                <a:solidFill>
                  <a:schemeClr val="tx1"/>
                </a:solidFill>
                <a:latin typeface="Times New Roman" pitchFamily="-110" charset="0"/>
                <a:ea typeface="+mn-ea"/>
                <a:cs typeface="+mn-cs"/>
              </a:rPr>
              <a:t>therefore TCP should not retransmit. But in case (2), the arrival of a duplicate ACK</a:t>
            </a:r>
          </a:p>
          <a:p>
            <a:r>
              <a:rPr lang="en-US" sz="1200" kern="1200" baseline="0" dirty="0" smtClean="0">
                <a:solidFill>
                  <a:schemeClr val="tx1"/>
                </a:solidFill>
                <a:latin typeface="Times New Roman" pitchFamily="-110" charset="0"/>
                <a:ea typeface="+mn-ea"/>
                <a:cs typeface="+mn-cs"/>
              </a:rPr>
              <a:t>can function as an early warning system to tell the source TCP that a segment has</a:t>
            </a:r>
          </a:p>
          <a:p>
            <a:r>
              <a:rPr lang="en-US" sz="1200" kern="1200" baseline="0" dirty="0" smtClean="0">
                <a:solidFill>
                  <a:schemeClr val="tx1"/>
                </a:solidFill>
                <a:latin typeface="Times New Roman" pitchFamily="-110" charset="0"/>
                <a:ea typeface="+mn-ea"/>
                <a:cs typeface="+mn-cs"/>
              </a:rPr>
              <a:t>been lost and must be retransmitted. To make sure that we have case (2) rather than</a:t>
            </a:r>
          </a:p>
          <a:p>
            <a:r>
              <a:rPr lang="en-US" sz="1200" kern="1200" baseline="0" dirty="0" smtClean="0">
                <a:solidFill>
                  <a:schemeClr val="tx1"/>
                </a:solidFill>
                <a:latin typeface="Times New Roman" pitchFamily="-110" charset="0"/>
                <a:ea typeface="+mn-ea"/>
                <a:cs typeface="+mn-cs"/>
              </a:rPr>
              <a:t>case (1), Jacobson recommends that a TCP sender wait until it receives three duplicate</a:t>
            </a:r>
          </a:p>
          <a:p>
            <a:r>
              <a:rPr lang="en-US" sz="1200" kern="1200" baseline="0" dirty="0" err="1" smtClean="0">
                <a:solidFill>
                  <a:schemeClr val="tx1"/>
                </a:solidFill>
                <a:latin typeface="Times New Roman" pitchFamily="-110" charset="0"/>
                <a:ea typeface="+mn-ea"/>
                <a:cs typeface="+mn-cs"/>
              </a:rPr>
              <a:t>ACKs</a:t>
            </a:r>
            <a:r>
              <a:rPr lang="en-US" sz="1200" kern="1200" baseline="0" dirty="0" smtClean="0">
                <a:solidFill>
                  <a:schemeClr val="tx1"/>
                </a:solidFill>
                <a:latin typeface="Times New Roman" pitchFamily="-110" charset="0"/>
                <a:ea typeface="+mn-ea"/>
                <a:cs typeface="+mn-cs"/>
              </a:rPr>
              <a:t> to the same segment (i.e., a total of four </a:t>
            </a:r>
            <a:r>
              <a:rPr lang="en-US" sz="1200" kern="1200" baseline="0" dirty="0" err="1" smtClean="0">
                <a:solidFill>
                  <a:schemeClr val="tx1"/>
                </a:solidFill>
                <a:latin typeface="Times New Roman" pitchFamily="-110" charset="0"/>
                <a:ea typeface="+mn-ea"/>
                <a:cs typeface="+mn-cs"/>
              </a:rPr>
              <a:t>ACKs</a:t>
            </a:r>
            <a:r>
              <a:rPr lang="en-US" sz="1200" kern="1200" baseline="0" dirty="0" smtClean="0">
                <a:solidFill>
                  <a:schemeClr val="tx1"/>
                </a:solidFill>
                <a:latin typeface="Times New Roman" pitchFamily="-110" charset="0"/>
                <a:ea typeface="+mn-ea"/>
                <a:cs typeface="+mn-cs"/>
              </a:rPr>
              <a:t> to the same segment).</a:t>
            </a:r>
          </a:p>
          <a:p>
            <a:r>
              <a:rPr lang="en-US" sz="1200" kern="1200" baseline="0" dirty="0" smtClean="0">
                <a:solidFill>
                  <a:schemeClr val="tx1"/>
                </a:solidFill>
                <a:latin typeface="Times New Roman" pitchFamily="-110" charset="0"/>
                <a:ea typeface="+mn-ea"/>
                <a:cs typeface="+mn-cs"/>
              </a:rPr>
              <a:t>Under these circumstances, it is highly likely that the following segment has been</a:t>
            </a:r>
          </a:p>
          <a:p>
            <a:r>
              <a:rPr lang="en-US" sz="1200" kern="1200" baseline="0" dirty="0" smtClean="0">
                <a:solidFill>
                  <a:schemeClr val="tx1"/>
                </a:solidFill>
                <a:latin typeface="Times New Roman" pitchFamily="-110" charset="0"/>
                <a:ea typeface="+mn-ea"/>
                <a:cs typeface="+mn-cs"/>
              </a:rPr>
              <a:t>lost and should be retransmitted immediately, rather than waiting for a time-out.</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When a TCP entity retransmits a segment using fast retransmit,</a:t>
            </a:r>
          </a:p>
          <a:p>
            <a:r>
              <a:rPr lang="en-US" sz="1200" kern="1200" baseline="0" dirty="0" smtClean="0">
                <a:solidFill>
                  <a:schemeClr val="tx1"/>
                </a:solidFill>
                <a:latin typeface="Times New Roman" pitchFamily="-110" charset="0"/>
                <a:ea typeface="+mn-ea"/>
                <a:cs typeface="+mn-cs"/>
              </a:rPr>
              <a:t>it knows (or rather assumes) that a segment was lost, even though it has</a:t>
            </a:r>
          </a:p>
          <a:p>
            <a:r>
              <a:rPr lang="en-US" sz="1200" kern="1200" baseline="0" dirty="0" smtClean="0">
                <a:solidFill>
                  <a:schemeClr val="tx1"/>
                </a:solidFill>
                <a:latin typeface="Times New Roman" pitchFamily="-110" charset="0"/>
                <a:ea typeface="+mn-ea"/>
                <a:cs typeface="+mn-cs"/>
              </a:rPr>
              <a:t> not yet timed out on that segment. Accordingly, the TCP entity should take congestion</a:t>
            </a:r>
          </a:p>
          <a:p>
            <a:r>
              <a:rPr lang="en-US" sz="1200" kern="1200" baseline="0" dirty="0" smtClean="0">
                <a:solidFill>
                  <a:schemeClr val="tx1"/>
                </a:solidFill>
                <a:latin typeface="Times New Roman" pitchFamily="-110" charset="0"/>
                <a:ea typeface="+mn-ea"/>
                <a:cs typeface="+mn-cs"/>
              </a:rPr>
              <a:t>avoidance measures. One obvious strategy is the slow-start/congestion</a:t>
            </a:r>
          </a:p>
          <a:p>
            <a:r>
              <a:rPr lang="en-US" sz="1200" kern="1200" baseline="0" dirty="0" smtClean="0">
                <a:solidFill>
                  <a:schemeClr val="tx1"/>
                </a:solidFill>
                <a:latin typeface="Times New Roman" pitchFamily="-110" charset="0"/>
                <a:ea typeface="+mn-ea"/>
                <a:cs typeface="+mn-cs"/>
              </a:rPr>
              <a:t>avoidance procedure used when a time-out occurs. That is, the entity could set</a:t>
            </a:r>
          </a:p>
          <a:p>
            <a:r>
              <a:rPr lang="en-US" sz="1200" kern="1200" baseline="0" dirty="0" err="1" smtClean="0">
                <a:solidFill>
                  <a:schemeClr val="tx1"/>
                </a:solidFill>
                <a:latin typeface="Times New Roman" pitchFamily="-110" charset="0"/>
                <a:ea typeface="+mn-ea"/>
                <a:cs typeface="+mn-cs"/>
              </a:rPr>
              <a:t>ssthresh</a:t>
            </a:r>
            <a:r>
              <a:rPr lang="en-US" sz="1200" kern="1200" baseline="0" dirty="0" smtClean="0">
                <a:solidFill>
                  <a:schemeClr val="tx1"/>
                </a:solidFill>
                <a:latin typeface="Times New Roman" pitchFamily="-110" charset="0"/>
                <a:ea typeface="+mn-ea"/>
                <a:cs typeface="+mn-cs"/>
              </a:rPr>
              <a:t>  to </a:t>
            </a:r>
            <a:r>
              <a:rPr lang="en-US" sz="1200" kern="1200" baseline="0" dirty="0" err="1" smtClean="0">
                <a:solidFill>
                  <a:schemeClr val="tx1"/>
                </a:solidFill>
                <a:latin typeface="Times New Roman" pitchFamily="-110" charset="0"/>
                <a:ea typeface="+mn-ea"/>
                <a:cs typeface="+mn-cs"/>
              </a:rPr>
              <a:t>cwnd</a:t>
            </a:r>
            <a:r>
              <a:rPr lang="en-US" sz="1200" kern="1200" baseline="0" dirty="0" smtClean="0">
                <a:solidFill>
                  <a:schemeClr val="tx1"/>
                </a:solidFill>
                <a:latin typeface="Times New Roman" pitchFamily="-110" charset="0"/>
                <a:ea typeface="+mn-ea"/>
                <a:cs typeface="+mn-cs"/>
              </a:rPr>
              <a:t> /2, </a:t>
            </a:r>
            <a:r>
              <a:rPr lang="en-US" sz="1200" kern="1200" baseline="0" dirty="0" err="1" smtClean="0">
                <a:solidFill>
                  <a:schemeClr val="tx1"/>
                </a:solidFill>
                <a:latin typeface="Times New Roman" pitchFamily="-110" charset="0"/>
                <a:ea typeface="+mn-ea"/>
                <a:cs typeface="+mn-cs"/>
              </a:rPr>
              <a:t>setcwnd</a:t>
            </a:r>
            <a:r>
              <a:rPr lang="en-US" sz="1200" kern="1200" baseline="0" dirty="0" smtClean="0">
                <a:solidFill>
                  <a:schemeClr val="tx1"/>
                </a:solidFill>
                <a:latin typeface="Times New Roman" pitchFamily="-110" charset="0"/>
                <a:ea typeface="+mn-ea"/>
                <a:cs typeface="+mn-cs"/>
              </a:rPr>
              <a:t> =  1 and begin the exponential slow-start process until</a:t>
            </a:r>
          </a:p>
          <a:p>
            <a:r>
              <a:rPr lang="en-US" sz="1200" kern="1200" baseline="0" dirty="0" err="1" smtClean="0">
                <a:solidFill>
                  <a:schemeClr val="tx1"/>
                </a:solidFill>
                <a:latin typeface="Times New Roman" pitchFamily="-110" charset="0"/>
                <a:ea typeface="+mn-ea"/>
                <a:cs typeface="+mn-cs"/>
              </a:rPr>
              <a:t>cwnd</a:t>
            </a:r>
            <a:r>
              <a:rPr lang="en-US" sz="1200" kern="1200" baseline="0" dirty="0" smtClean="0">
                <a:solidFill>
                  <a:schemeClr val="tx1"/>
                </a:solidFill>
                <a:latin typeface="Times New Roman" pitchFamily="-110" charset="0"/>
                <a:ea typeface="+mn-ea"/>
                <a:cs typeface="+mn-cs"/>
              </a:rPr>
              <a:t> = </a:t>
            </a:r>
            <a:r>
              <a:rPr lang="en-US" sz="1200" kern="1200" baseline="0" dirty="0" err="1" smtClean="0">
                <a:solidFill>
                  <a:schemeClr val="tx1"/>
                </a:solidFill>
                <a:latin typeface="Times New Roman" pitchFamily="-110" charset="0"/>
                <a:ea typeface="+mn-ea"/>
                <a:cs typeface="+mn-cs"/>
              </a:rPr>
              <a:t>ssthresh</a:t>
            </a:r>
            <a:r>
              <a:rPr lang="en-US" sz="1200" kern="1200" baseline="0" dirty="0" smtClean="0">
                <a:solidFill>
                  <a:schemeClr val="tx1"/>
                </a:solidFill>
                <a:latin typeface="Times New Roman" pitchFamily="-110" charset="0"/>
                <a:ea typeface="+mn-ea"/>
                <a:cs typeface="+mn-cs"/>
              </a:rPr>
              <a:t> , and then increase </a:t>
            </a:r>
            <a:r>
              <a:rPr lang="en-US" sz="1200" kern="1200" baseline="0" dirty="0" err="1" smtClean="0">
                <a:solidFill>
                  <a:schemeClr val="tx1"/>
                </a:solidFill>
                <a:latin typeface="Times New Roman" pitchFamily="-110" charset="0"/>
                <a:ea typeface="+mn-ea"/>
                <a:cs typeface="+mn-cs"/>
              </a:rPr>
              <a:t>cwnd</a:t>
            </a:r>
            <a:r>
              <a:rPr lang="en-US" sz="1200" kern="1200" baseline="0" dirty="0" smtClean="0">
                <a:solidFill>
                  <a:schemeClr val="tx1"/>
                </a:solidFill>
                <a:latin typeface="Times New Roman" pitchFamily="-110" charset="0"/>
                <a:ea typeface="+mn-ea"/>
                <a:cs typeface="+mn-cs"/>
              </a:rPr>
              <a:t>  linearly. Jacobson [JACO90b] argues that</a:t>
            </a:r>
          </a:p>
          <a:p>
            <a:r>
              <a:rPr lang="en-US" sz="1200" kern="1200" baseline="0" dirty="0" smtClean="0">
                <a:solidFill>
                  <a:schemeClr val="tx1"/>
                </a:solidFill>
                <a:latin typeface="Times New Roman" pitchFamily="-110" charset="0"/>
                <a:ea typeface="+mn-ea"/>
                <a:cs typeface="+mn-cs"/>
              </a:rPr>
              <a:t>this approach is unnecessarily conservative. As was just pointed out, the very fact</a:t>
            </a:r>
          </a:p>
          <a:p>
            <a:r>
              <a:rPr lang="en-US" sz="1200" kern="1200" baseline="0" dirty="0" smtClean="0">
                <a:solidFill>
                  <a:schemeClr val="tx1"/>
                </a:solidFill>
                <a:latin typeface="Times New Roman" pitchFamily="-110" charset="0"/>
                <a:ea typeface="+mn-ea"/>
                <a:cs typeface="+mn-cs"/>
              </a:rPr>
              <a:t>that multiple </a:t>
            </a:r>
            <a:r>
              <a:rPr lang="en-US" sz="1200" kern="1200" baseline="0" dirty="0" err="1" smtClean="0">
                <a:solidFill>
                  <a:schemeClr val="tx1"/>
                </a:solidFill>
                <a:latin typeface="Times New Roman" pitchFamily="-110" charset="0"/>
                <a:ea typeface="+mn-ea"/>
                <a:cs typeface="+mn-cs"/>
              </a:rPr>
              <a:t>ACKs</a:t>
            </a:r>
            <a:r>
              <a:rPr lang="en-US" sz="1200" kern="1200" baseline="0" dirty="0" smtClean="0">
                <a:solidFill>
                  <a:schemeClr val="tx1"/>
                </a:solidFill>
                <a:latin typeface="Times New Roman" pitchFamily="-110" charset="0"/>
                <a:ea typeface="+mn-ea"/>
                <a:cs typeface="+mn-cs"/>
              </a:rPr>
              <a:t> have returned indicates that data segments are getting through</a:t>
            </a:r>
          </a:p>
          <a:p>
            <a:r>
              <a:rPr lang="en-US" sz="1200" kern="1200" baseline="0" dirty="0" smtClean="0">
                <a:solidFill>
                  <a:schemeClr val="tx1"/>
                </a:solidFill>
                <a:latin typeface="Times New Roman" pitchFamily="-110" charset="0"/>
                <a:ea typeface="+mn-ea"/>
                <a:cs typeface="+mn-cs"/>
              </a:rPr>
              <a:t>fairly regularly to the other side. So Jacobson proposes a fast recovery technique:</a:t>
            </a:r>
          </a:p>
          <a:p>
            <a:r>
              <a:rPr lang="en-US" sz="1200" kern="1200" baseline="0" dirty="0" smtClean="0">
                <a:solidFill>
                  <a:schemeClr val="tx1"/>
                </a:solidFill>
                <a:latin typeface="Times New Roman" pitchFamily="-110" charset="0"/>
                <a:ea typeface="+mn-ea"/>
                <a:cs typeface="+mn-cs"/>
              </a:rPr>
              <a:t>Retransmit the lost segment, cut </a:t>
            </a:r>
            <a:r>
              <a:rPr lang="en-US" sz="1200" kern="1200" baseline="0" dirty="0" err="1" smtClean="0">
                <a:solidFill>
                  <a:schemeClr val="tx1"/>
                </a:solidFill>
                <a:latin typeface="Times New Roman" pitchFamily="-110" charset="0"/>
                <a:ea typeface="+mn-ea"/>
                <a:cs typeface="+mn-cs"/>
              </a:rPr>
              <a:t>cwnd</a:t>
            </a:r>
            <a:r>
              <a:rPr lang="en-US" sz="1200" kern="1200" baseline="0" dirty="0" smtClean="0">
                <a:solidFill>
                  <a:schemeClr val="tx1"/>
                </a:solidFill>
                <a:latin typeface="Times New Roman" pitchFamily="-110" charset="0"/>
                <a:ea typeface="+mn-ea"/>
                <a:cs typeface="+mn-cs"/>
              </a:rPr>
              <a:t>  in half, and then proceed with the linear</a:t>
            </a:r>
          </a:p>
          <a:p>
            <a:r>
              <a:rPr lang="en-US" sz="1200" kern="1200" baseline="0" dirty="0" smtClean="0">
                <a:solidFill>
                  <a:schemeClr val="tx1"/>
                </a:solidFill>
                <a:latin typeface="Times New Roman" pitchFamily="-110" charset="0"/>
                <a:ea typeface="+mn-ea"/>
                <a:cs typeface="+mn-cs"/>
              </a:rPr>
              <a:t>increase of </a:t>
            </a:r>
            <a:r>
              <a:rPr lang="en-US" sz="1200" kern="1200" baseline="0" dirty="0" err="1" smtClean="0">
                <a:solidFill>
                  <a:schemeClr val="tx1"/>
                </a:solidFill>
                <a:latin typeface="Times New Roman" pitchFamily="-110" charset="0"/>
                <a:ea typeface="+mn-ea"/>
                <a:cs typeface="+mn-cs"/>
              </a:rPr>
              <a:t>cwnd</a:t>
            </a:r>
            <a:r>
              <a:rPr lang="en-US" sz="1200" kern="1200" baseline="0" dirty="0" smtClean="0">
                <a:solidFill>
                  <a:schemeClr val="tx1"/>
                </a:solidFill>
                <a:latin typeface="Times New Roman" pitchFamily="-110" charset="0"/>
                <a:ea typeface="+mn-ea"/>
                <a:cs typeface="+mn-cs"/>
              </a:rPr>
              <a:t> . This technique avoids the initial exponential slow-start process.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RFC 3782 (The </a:t>
            </a:r>
            <a:r>
              <a:rPr lang="en-US" sz="1200" kern="1200" baseline="0" dirty="0" err="1" smtClean="0">
                <a:solidFill>
                  <a:schemeClr val="tx1"/>
                </a:solidFill>
                <a:latin typeface="Times New Roman" pitchFamily="-110" charset="0"/>
                <a:ea typeface="+mn-ea"/>
                <a:cs typeface="+mn-cs"/>
              </a:rPr>
              <a:t>NewReno</a:t>
            </a:r>
            <a:r>
              <a:rPr lang="en-US" sz="1200" kern="1200" baseline="0" dirty="0" smtClean="0">
                <a:solidFill>
                  <a:schemeClr val="tx1"/>
                </a:solidFill>
                <a:latin typeface="Times New Roman" pitchFamily="-110" charset="0"/>
                <a:ea typeface="+mn-ea"/>
                <a:cs typeface="+mn-cs"/>
              </a:rPr>
              <a:t> Modification to TCP’s Fast Recovery Mechanism)</a:t>
            </a:r>
          </a:p>
          <a:p>
            <a:r>
              <a:rPr lang="en-US" sz="1200" kern="1200" baseline="0" dirty="0" smtClean="0">
                <a:solidFill>
                  <a:schemeClr val="tx1"/>
                </a:solidFill>
                <a:latin typeface="Times New Roman" pitchFamily="-110" charset="0"/>
                <a:ea typeface="+mn-ea"/>
                <a:cs typeface="+mn-cs"/>
              </a:rPr>
              <a:t>modifies the fast recovery algorithm to improve the response when two segments</a:t>
            </a:r>
          </a:p>
          <a:p>
            <a:r>
              <a:rPr lang="en-US" sz="1200" kern="1200" baseline="0" dirty="0" smtClean="0">
                <a:solidFill>
                  <a:schemeClr val="tx1"/>
                </a:solidFill>
                <a:latin typeface="Times New Roman" pitchFamily="-110" charset="0"/>
                <a:ea typeface="+mn-ea"/>
                <a:cs typeface="+mn-cs"/>
              </a:rPr>
              <a:t>are lost within a single window. Using fast retransmit, a sender retransmits a segment</a:t>
            </a:r>
          </a:p>
          <a:p>
            <a:r>
              <a:rPr lang="en-US" sz="1200" kern="1200" baseline="0" dirty="0" smtClean="0">
                <a:solidFill>
                  <a:schemeClr val="tx1"/>
                </a:solidFill>
                <a:latin typeface="Times New Roman" pitchFamily="-110" charset="0"/>
                <a:ea typeface="+mn-ea"/>
                <a:cs typeface="+mn-cs"/>
              </a:rPr>
              <a:t>before time-out because it infers that the segment was lost. If the sender</a:t>
            </a:r>
          </a:p>
          <a:p>
            <a:r>
              <a:rPr lang="en-US" sz="1200" kern="1200" baseline="0" dirty="0" smtClean="0">
                <a:solidFill>
                  <a:schemeClr val="tx1"/>
                </a:solidFill>
                <a:latin typeface="Times New Roman" pitchFamily="-110" charset="0"/>
                <a:ea typeface="+mn-ea"/>
                <a:cs typeface="+mn-cs"/>
              </a:rPr>
              <a:t>subsequently receives an acknowledgment that does not cover all of the segments</a:t>
            </a:r>
          </a:p>
          <a:p>
            <a:r>
              <a:rPr lang="en-US" sz="1200" kern="1200" baseline="0" dirty="0" smtClean="0">
                <a:solidFill>
                  <a:schemeClr val="tx1"/>
                </a:solidFill>
                <a:latin typeface="Times New Roman" pitchFamily="-110" charset="0"/>
                <a:ea typeface="+mn-ea"/>
                <a:cs typeface="+mn-cs"/>
              </a:rPr>
              <a:t>transmitted before fast retransmit was initiated, the sender may infer that two segments</a:t>
            </a:r>
          </a:p>
          <a:p>
            <a:r>
              <a:rPr lang="en-US" sz="1200" kern="1200" baseline="0" dirty="0" smtClean="0">
                <a:solidFill>
                  <a:schemeClr val="tx1"/>
                </a:solidFill>
                <a:latin typeface="Times New Roman" pitchFamily="-110" charset="0"/>
                <a:ea typeface="+mn-ea"/>
                <a:cs typeface="+mn-cs"/>
              </a:rPr>
              <a:t>were lost from the current window and retransmit an additional segment.</a:t>
            </a:r>
          </a:p>
          <a:p>
            <a:r>
              <a:rPr lang="en-US" sz="1200" kern="1200" baseline="0" dirty="0" smtClean="0">
                <a:solidFill>
                  <a:schemeClr val="tx1"/>
                </a:solidFill>
                <a:latin typeface="Times New Roman" pitchFamily="-110" charset="0"/>
                <a:ea typeface="+mn-ea"/>
                <a:cs typeface="+mn-cs"/>
              </a:rPr>
              <a:t>The details of both fast recovery and modified fast recovery are complex; the reader</a:t>
            </a:r>
          </a:p>
          <a:p>
            <a:r>
              <a:rPr lang="en-US" sz="1200" kern="1200" baseline="0" dirty="0" smtClean="0">
                <a:solidFill>
                  <a:schemeClr val="tx1"/>
                </a:solidFill>
                <a:latin typeface="Times New Roman" pitchFamily="-110" charset="0"/>
                <a:ea typeface="+mn-ea"/>
                <a:cs typeface="+mn-cs"/>
              </a:rPr>
              <a:t>is referred to </a:t>
            </a:r>
            <a:r>
              <a:rPr lang="en-US" sz="1200" kern="1200" baseline="0" dirty="0" err="1" smtClean="0">
                <a:solidFill>
                  <a:schemeClr val="tx1"/>
                </a:solidFill>
                <a:latin typeface="Times New Roman" pitchFamily="-110" charset="0"/>
                <a:ea typeface="+mn-ea"/>
                <a:cs typeface="+mn-cs"/>
              </a:rPr>
              <a:t>RFCs</a:t>
            </a:r>
            <a:r>
              <a:rPr lang="en-US" sz="1200" kern="1200" baseline="0" dirty="0" smtClean="0">
                <a:solidFill>
                  <a:schemeClr val="tx1"/>
                </a:solidFill>
                <a:latin typeface="Times New Roman" pitchFamily="-110" charset="0"/>
                <a:ea typeface="+mn-ea"/>
                <a:cs typeface="+mn-cs"/>
              </a:rPr>
              <a:t> 5681 and 3782.</a:t>
            </a:r>
            <a:endParaRPr lang="en-US" dirty="0"/>
          </a:p>
        </p:txBody>
      </p:sp>
      <p:sp>
        <p:nvSpPr>
          <p:cNvPr id="4" name="Slide Number Placeholder 3"/>
          <p:cNvSpPr>
            <a:spLocks noGrp="1"/>
          </p:cNvSpPr>
          <p:nvPr>
            <p:ph type="sldNum" sz="quarter" idx="10"/>
          </p:nvPr>
        </p:nvSpPr>
        <p:spPr/>
        <p:txBody>
          <a:bodyPr/>
          <a:lstStyle/>
          <a:p>
            <a:fld id="{97522877-12B8-744D-A0FD-DB9E4D8F451C}" type="slidenum">
              <a:rPr lang="en-US" smtClean="0"/>
              <a:pPr/>
              <a:t>35</a:t>
            </a:fld>
            <a:endParaRPr lang="en-US" dirty="0"/>
          </a:p>
        </p:txBody>
      </p:sp>
    </p:spTree>
    <p:extLst>
      <p:ext uri="{BB962C8B-B14F-4D97-AF65-F5344CB8AC3E}">
        <p14:creationId xmlns:p14="http://schemas.microsoft.com/office/powerpoint/2010/main" val="35909973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7522877-12B8-744D-A0FD-DB9E4D8F451C}" type="slidenum">
              <a:rPr lang="en-US" smtClean="0"/>
              <a:pPr/>
              <a:t>36</a:t>
            </a:fld>
            <a:endParaRPr lang="en-US" dirty="0"/>
          </a:p>
        </p:txBody>
      </p:sp>
    </p:spTree>
    <p:extLst>
      <p:ext uri="{BB962C8B-B14F-4D97-AF65-F5344CB8AC3E}">
        <p14:creationId xmlns:p14="http://schemas.microsoft.com/office/powerpoint/2010/main" val="8667310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smtClean="0">
                <a:solidFill>
                  <a:schemeClr val="tx1"/>
                </a:solidFill>
                <a:latin typeface="Times New Roman" pitchFamily="-110" charset="0"/>
                <a:ea typeface="+mn-ea"/>
                <a:cs typeface="+mn-cs"/>
              </a:rPr>
              <a:t>An example of explicit congestion signaling is the explicit congestion notification</a:t>
            </a:r>
          </a:p>
          <a:p>
            <a:r>
              <a:rPr lang="en-US" sz="1200" kern="1200" baseline="0" dirty="0" smtClean="0">
                <a:solidFill>
                  <a:schemeClr val="tx1"/>
                </a:solidFill>
                <a:latin typeface="Times New Roman" pitchFamily="-110" charset="0"/>
                <a:ea typeface="+mn-ea"/>
                <a:cs typeface="+mn-cs"/>
              </a:rPr>
              <a:t>capability provided in IP and TCP and defined in RFC 3168. This mechanism was</a:t>
            </a:r>
          </a:p>
          <a:p>
            <a:r>
              <a:rPr lang="en-US" sz="1200" kern="1200" baseline="0" dirty="0" smtClean="0">
                <a:solidFill>
                  <a:schemeClr val="tx1"/>
                </a:solidFill>
                <a:latin typeface="Times New Roman" pitchFamily="-110" charset="0"/>
                <a:ea typeface="+mn-ea"/>
                <a:cs typeface="+mn-cs"/>
              </a:rPr>
              <a:t>first proposed in [FLOY94]. The IP header includes the 2-bit Explicit Congestion</a:t>
            </a:r>
          </a:p>
          <a:p>
            <a:r>
              <a:rPr lang="en-US" sz="1200" kern="1200" baseline="0" dirty="0" smtClean="0">
                <a:solidFill>
                  <a:schemeClr val="tx1"/>
                </a:solidFill>
                <a:latin typeface="Times New Roman" pitchFamily="-110" charset="0"/>
                <a:ea typeface="+mn-ea"/>
                <a:cs typeface="+mn-cs"/>
              </a:rPr>
              <a:t>Notification field, which enables routers to indicate to end nodes packets that are</a:t>
            </a:r>
          </a:p>
          <a:p>
            <a:r>
              <a:rPr lang="en-US" sz="1200" kern="1200" baseline="0" dirty="0" smtClean="0">
                <a:solidFill>
                  <a:schemeClr val="tx1"/>
                </a:solidFill>
                <a:latin typeface="Times New Roman" pitchFamily="-110" charset="0"/>
                <a:ea typeface="+mn-ea"/>
                <a:cs typeface="+mn-cs"/>
              </a:rPr>
              <a:t>experiencing congestion, without the necessity of immediately dropping such packets.</a:t>
            </a:r>
          </a:p>
          <a:p>
            <a:r>
              <a:rPr lang="en-US" sz="1200" kern="1200" baseline="0" dirty="0" smtClean="0">
                <a:solidFill>
                  <a:schemeClr val="tx1"/>
                </a:solidFill>
                <a:latin typeface="Times New Roman" pitchFamily="-110" charset="0"/>
                <a:ea typeface="+mn-ea"/>
                <a:cs typeface="+mn-cs"/>
              </a:rPr>
              <a:t>A value of 00 indicates a packet that is not using ECN. A value of 01 or 10</a:t>
            </a:r>
          </a:p>
          <a:p>
            <a:r>
              <a:rPr lang="en-US" sz="1200" kern="1200" baseline="0" dirty="0" smtClean="0">
                <a:solidFill>
                  <a:schemeClr val="tx1"/>
                </a:solidFill>
                <a:latin typeface="Times New Roman" pitchFamily="-110" charset="0"/>
                <a:ea typeface="+mn-ea"/>
                <a:cs typeface="+mn-cs"/>
              </a:rPr>
              <a:t>is set by the data sender to indicate that the end-points of the transport protocol</a:t>
            </a:r>
          </a:p>
          <a:p>
            <a:r>
              <a:rPr lang="en-US" sz="1200" kern="1200" baseline="0" dirty="0" smtClean="0">
                <a:solidFill>
                  <a:schemeClr val="tx1"/>
                </a:solidFill>
                <a:latin typeface="Times New Roman" pitchFamily="-110" charset="0"/>
                <a:ea typeface="+mn-ea"/>
                <a:cs typeface="+mn-cs"/>
              </a:rPr>
              <a:t>are ECN-capable. A value of 11 is set by a router to indicate congestion has been</a:t>
            </a:r>
          </a:p>
          <a:p>
            <a:r>
              <a:rPr lang="en-US" sz="1200" kern="1200" baseline="0" dirty="0" smtClean="0">
                <a:solidFill>
                  <a:schemeClr val="tx1"/>
                </a:solidFill>
                <a:latin typeface="Times New Roman" pitchFamily="-110" charset="0"/>
                <a:ea typeface="+mn-ea"/>
                <a:cs typeface="+mn-cs"/>
              </a:rPr>
              <a:t>encountered. The TCP header includes two one-bit flags: the ECN-Echo flag and</a:t>
            </a:r>
          </a:p>
          <a:p>
            <a:r>
              <a:rPr lang="en-US" sz="1200" kern="1200" baseline="0" dirty="0" smtClean="0">
                <a:solidFill>
                  <a:schemeClr val="tx1"/>
                </a:solidFill>
                <a:latin typeface="Times New Roman" pitchFamily="-110" charset="0"/>
                <a:ea typeface="+mn-ea"/>
                <a:cs typeface="+mn-cs"/>
              </a:rPr>
              <a:t>the CWR (congestion window reduced) flag. A typical sequence of events involving</a:t>
            </a:r>
          </a:p>
          <a:p>
            <a:r>
              <a:rPr lang="en-US" sz="1200" kern="1200" baseline="0" dirty="0" smtClean="0">
                <a:solidFill>
                  <a:schemeClr val="tx1"/>
                </a:solidFill>
                <a:latin typeface="Times New Roman" pitchFamily="-110" charset="0"/>
                <a:ea typeface="+mn-ea"/>
                <a:cs typeface="+mn-cs"/>
              </a:rPr>
              <a:t>all of these bits is as follows: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The ECN field is set to 10 or 01 in packets transmitted by the sender to indicate</a:t>
            </a:r>
          </a:p>
          <a:p>
            <a:r>
              <a:rPr lang="en-US" sz="1200" kern="1200" baseline="0" dirty="0" smtClean="0">
                <a:solidFill>
                  <a:schemeClr val="tx1"/>
                </a:solidFill>
                <a:latin typeface="Times New Roman" pitchFamily="-110" charset="0"/>
                <a:ea typeface="+mn-ea"/>
                <a:cs typeface="+mn-cs"/>
              </a:rPr>
              <a:t>that ECN is supported by the transport entities for these packets.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An ECN-capable router detects impending congestion and detects that an</a:t>
            </a:r>
          </a:p>
          <a:p>
            <a:r>
              <a:rPr lang="en-US" sz="1200" kern="1200" baseline="0" dirty="0" smtClean="0">
                <a:solidFill>
                  <a:schemeClr val="tx1"/>
                </a:solidFill>
                <a:latin typeface="Times New Roman" pitchFamily="-110" charset="0"/>
                <a:ea typeface="+mn-ea"/>
                <a:cs typeface="+mn-cs"/>
              </a:rPr>
              <a:t>ECN is set to 10 or 01 in the packet it is about to drop. Instead of dropping the</a:t>
            </a:r>
          </a:p>
          <a:p>
            <a:r>
              <a:rPr lang="en-US" sz="1200" kern="1200" baseline="0" dirty="0" smtClean="0">
                <a:solidFill>
                  <a:schemeClr val="tx1"/>
                </a:solidFill>
                <a:latin typeface="Times New Roman" pitchFamily="-110" charset="0"/>
                <a:ea typeface="+mn-ea"/>
                <a:cs typeface="+mn-cs"/>
              </a:rPr>
              <a:t>packet, the router chooses to set the field to 11 in the IP header and forwards</a:t>
            </a:r>
          </a:p>
          <a:p>
            <a:r>
              <a:rPr lang="en-US" sz="1200" kern="1200" baseline="0" dirty="0" smtClean="0">
                <a:solidFill>
                  <a:schemeClr val="tx1"/>
                </a:solidFill>
                <a:latin typeface="Times New Roman" pitchFamily="-110" charset="0"/>
                <a:ea typeface="+mn-ea"/>
                <a:cs typeface="+mn-cs"/>
              </a:rPr>
              <a:t>the packet.</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The receiver receives the packet with the 11 value set, and sets the ECN-Echo</a:t>
            </a:r>
          </a:p>
          <a:p>
            <a:r>
              <a:rPr lang="en-US" sz="1200" kern="1200" baseline="0" dirty="0" smtClean="0">
                <a:solidFill>
                  <a:schemeClr val="tx1"/>
                </a:solidFill>
                <a:latin typeface="Times New Roman" pitchFamily="-110" charset="0"/>
                <a:ea typeface="+mn-ea"/>
                <a:cs typeface="+mn-cs"/>
              </a:rPr>
              <a:t>flag in its next TCP ACK sent to the sender.</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The sender receives the TCP ACK with ECN-Echo set, and reacts to the congestion</a:t>
            </a:r>
          </a:p>
          <a:p>
            <a:r>
              <a:rPr lang="en-US" sz="1200" kern="1200" baseline="0" dirty="0" smtClean="0">
                <a:solidFill>
                  <a:schemeClr val="tx1"/>
                </a:solidFill>
                <a:latin typeface="Times New Roman" pitchFamily="-110" charset="0"/>
                <a:ea typeface="+mn-ea"/>
                <a:cs typeface="+mn-cs"/>
              </a:rPr>
              <a:t>as if a packet had been dropped.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The sender sets the CWR flag in the TCP header of the next packet sent to</a:t>
            </a:r>
          </a:p>
          <a:p>
            <a:r>
              <a:rPr lang="en-US" sz="1200" kern="1200" baseline="0" dirty="0" smtClean="0">
                <a:solidFill>
                  <a:schemeClr val="tx1"/>
                </a:solidFill>
                <a:latin typeface="Times New Roman" pitchFamily="-110" charset="0"/>
                <a:ea typeface="+mn-ea"/>
                <a:cs typeface="+mn-cs"/>
              </a:rPr>
              <a:t>the receiver to acknowledge its receipt of and reaction to the ECN-Echo flag.</a:t>
            </a:r>
          </a:p>
          <a:p>
            <a:r>
              <a:rPr lang="en-US" sz="1200" kern="1200" baseline="0" dirty="0" smtClean="0">
                <a:solidFill>
                  <a:schemeClr val="tx1"/>
                </a:solidFill>
                <a:latin typeface="Times New Roman" pitchFamily="-110" charset="0"/>
                <a:ea typeface="+mn-ea"/>
                <a:cs typeface="+mn-cs"/>
              </a:rPr>
              <a:t>Typically, the reaction is to reduce the congestion window.</a:t>
            </a:r>
            <a:endParaRPr lang="en-US" dirty="0"/>
          </a:p>
        </p:txBody>
      </p:sp>
      <p:sp>
        <p:nvSpPr>
          <p:cNvPr id="4" name="Slide Number Placeholder 3"/>
          <p:cNvSpPr>
            <a:spLocks noGrp="1"/>
          </p:cNvSpPr>
          <p:nvPr>
            <p:ph type="sldNum" sz="quarter" idx="10"/>
          </p:nvPr>
        </p:nvSpPr>
        <p:spPr/>
        <p:txBody>
          <a:bodyPr/>
          <a:lstStyle/>
          <a:p>
            <a:fld id="{97522877-12B8-744D-A0FD-DB9E4D8F451C}" type="slidenum">
              <a:rPr lang="en-US" smtClean="0"/>
              <a:pPr/>
              <a:t>37</a:t>
            </a:fld>
            <a:endParaRPr lang="en-US" dirty="0"/>
          </a:p>
        </p:txBody>
      </p:sp>
    </p:spTree>
    <p:extLst>
      <p:ext uri="{BB962C8B-B14F-4D97-AF65-F5344CB8AC3E}">
        <p14:creationId xmlns:p14="http://schemas.microsoft.com/office/powerpoint/2010/main" val="13322242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Times New Roman" pitchFamily="-110" charset="0"/>
                <a:ea typeface="+mn-ea"/>
                <a:cs typeface="+mn-cs"/>
              </a:rPr>
              <a:t>An important challenge for maintaining the usefulness of the Internet is for it to</a:t>
            </a:r>
          </a:p>
          <a:p>
            <a:r>
              <a:rPr lang="en-US" sz="1200" kern="1200" baseline="0" dirty="0" smtClean="0">
                <a:solidFill>
                  <a:schemeClr val="tx1"/>
                </a:solidFill>
                <a:latin typeface="Times New Roman" pitchFamily="-110" charset="0"/>
                <a:ea typeface="+mn-ea"/>
                <a:cs typeface="+mn-cs"/>
              </a:rPr>
              <a:t>be able to provide good service under heavy load. Even in the early days of the</a:t>
            </a:r>
          </a:p>
          <a:p>
            <a:r>
              <a:rPr lang="en-US" sz="1200" kern="1200" baseline="0" dirty="0" smtClean="0">
                <a:solidFill>
                  <a:schemeClr val="tx1"/>
                </a:solidFill>
                <a:latin typeface="Times New Roman" pitchFamily="-110" charset="0"/>
                <a:ea typeface="+mn-ea"/>
                <a:cs typeface="+mn-cs"/>
              </a:rPr>
              <a:t>Internet, it was realized that severe congestion could occur if there were too many</a:t>
            </a:r>
          </a:p>
          <a:p>
            <a:r>
              <a:rPr lang="en-US" sz="1200" kern="1200" baseline="0" dirty="0" smtClean="0">
                <a:solidFill>
                  <a:schemeClr val="tx1"/>
                </a:solidFill>
                <a:latin typeface="Times New Roman" pitchFamily="-110" charset="0"/>
                <a:ea typeface="+mn-ea"/>
                <a:cs typeface="+mn-cs"/>
              </a:rPr>
              <a:t>traffic flows operating independently and without regard to their effect on overall</a:t>
            </a:r>
          </a:p>
          <a:p>
            <a:r>
              <a:rPr lang="en-US" sz="1200" kern="1200" baseline="0" dirty="0" smtClean="0">
                <a:solidFill>
                  <a:schemeClr val="tx1"/>
                </a:solidFill>
                <a:latin typeface="Times New Roman" pitchFamily="-110" charset="0"/>
                <a:ea typeface="+mn-ea"/>
                <a:cs typeface="+mn-cs"/>
              </a:rPr>
              <a:t>Internet performance, a situation referred to as congestion collapse  [NAGL84],</a:t>
            </a:r>
          </a:p>
          <a:p>
            <a:r>
              <a:rPr lang="en-US" sz="1200" kern="1200" baseline="0" dirty="0" smtClean="0">
                <a:solidFill>
                  <a:schemeClr val="tx1"/>
                </a:solidFill>
                <a:latin typeface="Times New Roman" pitchFamily="-110" charset="0"/>
                <a:ea typeface="+mn-ea"/>
                <a:cs typeface="+mn-cs"/>
              </a:rPr>
              <a:t>and illustrated in Figure 20.4. It was the phenomenon of congestion collapse that</a:t>
            </a:r>
          </a:p>
          <a:p>
            <a:r>
              <a:rPr lang="en-US" sz="1200" kern="1200" baseline="0" dirty="0" smtClean="0">
                <a:solidFill>
                  <a:schemeClr val="tx1"/>
                </a:solidFill>
                <a:latin typeface="Times New Roman" pitchFamily="-110" charset="0"/>
                <a:ea typeface="+mn-ea"/>
                <a:cs typeface="+mn-cs"/>
              </a:rPr>
              <a:t>led to the development of the elaborate set of TCP congestion control procedures</a:t>
            </a:r>
          </a:p>
          <a:p>
            <a:r>
              <a:rPr lang="en-US" sz="1200" kern="1200" baseline="0" dirty="0" smtClean="0">
                <a:solidFill>
                  <a:schemeClr val="tx1"/>
                </a:solidFill>
                <a:latin typeface="Times New Roman" pitchFamily="-110" charset="0"/>
                <a:ea typeface="+mn-ea"/>
                <a:cs typeface="+mn-cs"/>
              </a:rPr>
              <a:t>described in Section 20.5.</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TCP congestion control procedures do not support applications that do</a:t>
            </a:r>
          </a:p>
          <a:p>
            <a:r>
              <a:rPr lang="en-US" sz="1200" kern="1200" baseline="0" dirty="0" smtClean="0">
                <a:solidFill>
                  <a:schemeClr val="tx1"/>
                </a:solidFill>
                <a:latin typeface="Times New Roman" pitchFamily="-110" charset="0"/>
                <a:ea typeface="+mn-ea"/>
                <a:cs typeface="+mn-cs"/>
              </a:rPr>
              <a:t>not use TCP. With the ever-increasing load from multimedia applications, much of</a:t>
            </a:r>
          </a:p>
          <a:p>
            <a:r>
              <a:rPr lang="en-US" sz="1200" kern="1200" baseline="0" dirty="0" smtClean="0">
                <a:solidFill>
                  <a:schemeClr val="tx1"/>
                </a:solidFill>
                <a:latin typeface="Times New Roman" pitchFamily="-110" charset="0"/>
                <a:ea typeface="+mn-ea"/>
                <a:cs typeface="+mn-cs"/>
              </a:rPr>
              <a:t>the traffic on the Internet does not use TCP but rather use UDP or some other connectionless</a:t>
            </a:r>
          </a:p>
          <a:p>
            <a:r>
              <a:rPr lang="en-US" sz="1200" kern="1200" baseline="0" dirty="0" smtClean="0">
                <a:solidFill>
                  <a:schemeClr val="tx1"/>
                </a:solidFill>
                <a:latin typeface="Times New Roman" pitchFamily="-110" charset="0"/>
                <a:ea typeface="+mn-ea"/>
                <a:cs typeface="+mn-cs"/>
              </a:rPr>
              <a:t>protocol. These applications generally do not take into consideration</a:t>
            </a:r>
          </a:p>
          <a:p>
            <a:r>
              <a:rPr lang="en-US" sz="1200" kern="1200" baseline="0" dirty="0" smtClean="0">
                <a:solidFill>
                  <a:schemeClr val="tx1"/>
                </a:solidFill>
                <a:latin typeface="Times New Roman" pitchFamily="-110" charset="0"/>
                <a:ea typeface="+mn-ea"/>
                <a:cs typeface="+mn-cs"/>
              </a:rPr>
              <a:t>overall Internet congestion effects and hence can contribute to congestion collapse.</a:t>
            </a:r>
          </a:p>
          <a:p>
            <a:r>
              <a:rPr lang="en-US" sz="1200" kern="1200" baseline="0" dirty="0" smtClean="0">
                <a:solidFill>
                  <a:schemeClr val="tx1"/>
                </a:solidFill>
                <a:latin typeface="Times New Roman" pitchFamily="-110" charset="0"/>
                <a:ea typeface="+mn-ea"/>
                <a:cs typeface="+mn-cs"/>
              </a:rPr>
              <a:t>Thus, there has been an interest in developing a means of controlling data flows on</a:t>
            </a:r>
          </a:p>
          <a:p>
            <a:r>
              <a:rPr lang="en-US" sz="1200" kern="1200" baseline="0" dirty="0" smtClean="0">
                <a:solidFill>
                  <a:schemeClr val="tx1"/>
                </a:solidFill>
                <a:latin typeface="Times New Roman" pitchFamily="-110" charset="0"/>
                <a:ea typeface="+mn-ea"/>
                <a:cs typeface="+mn-cs"/>
              </a:rPr>
              <a:t>the Internet from such applications in a way that is TCP friendly . The term TCP</a:t>
            </a:r>
          </a:p>
          <a:p>
            <a:r>
              <a:rPr lang="en-US" sz="1200" kern="1200" baseline="0" dirty="0" smtClean="0">
                <a:solidFill>
                  <a:schemeClr val="tx1"/>
                </a:solidFill>
                <a:latin typeface="Times New Roman" pitchFamily="-110" charset="0"/>
                <a:ea typeface="+mn-ea"/>
                <a:cs typeface="+mn-cs"/>
              </a:rPr>
              <a:t>friendly,  also known as TCP compatible, in rough terms refers to flows that will</a:t>
            </a:r>
          </a:p>
          <a:p>
            <a:r>
              <a:rPr lang="en-US" sz="1200" kern="1200" baseline="0" dirty="0" smtClean="0">
                <a:solidFill>
                  <a:schemeClr val="tx1"/>
                </a:solidFill>
                <a:latin typeface="Times New Roman" pitchFamily="-110" charset="0"/>
                <a:ea typeface="+mn-ea"/>
                <a:cs typeface="+mn-cs"/>
              </a:rPr>
              <a:t>back off appropriately in the face of congestion.</a:t>
            </a:r>
            <a:endParaRPr lang="en-US" dirty="0"/>
          </a:p>
        </p:txBody>
      </p:sp>
      <p:sp>
        <p:nvSpPr>
          <p:cNvPr id="4" name="Slide Number Placeholder 3"/>
          <p:cNvSpPr>
            <a:spLocks noGrp="1"/>
          </p:cNvSpPr>
          <p:nvPr>
            <p:ph type="sldNum" sz="quarter" idx="10"/>
          </p:nvPr>
        </p:nvSpPr>
        <p:spPr/>
        <p:txBody>
          <a:bodyPr/>
          <a:lstStyle/>
          <a:p>
            <a:fld id="{97522877-12B8-744D-A0FD-DB9E4D8F451C}" type="slidenum">
              <a:rPr lang="en-US" smtClean="0"/>
              <a:pPr/>
              <a:t>38</a:t>
            </a:fld>
            <a:endParaRPr lang="en-US" dirty="0"/>
          </a:p>
        </p:txBody>
      </p:sp>
    </p:spTree>
    <p:extLst>
      <p:ext uri="{BB962C8B-B14F-4D97-AF65-F5344CB8AC3E}">
        <p14:creationId xmlns:p14="http://schemas.microsoft.com/office/powerpoint/2010/main" val="15575160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Times New Roman" pitchFamily="-110" charset="0"/>
                <a:ea typeface="+mn-ea"/>
                <a:cs typeface="+mn-cs"/>
              </a:rPr>
              <a:t>For multimedia applications, such as streaming audio or video, a reliable connection-</a:t>
            </a:r>
          </a:p>
          <a:p>
            <a:r>
              <a:rPr lang="en-US" sz="1200" kern="1200" baseline="0" dirty="0" smtClean="0">
                <a:solidFill>
                  <a:schemeClr val="tx1"/>
                </a:solidFill>
                <a:latin typeface="Times New Roman" pitchFamily="-110" charset="0"/>
                <a:ea typeface="+mn-ea"/>
                <a:cs typeface="+mn-cs"/>
              </a:rPr>
              <a:t>oriented transport protocol, such as TCP, is not appropriate for two reasons: It</a:t>
            </a:r>
          </a:p>
          <a:p>
            <a:r>
              <a:rPr lang="en-US" sz="1200" kern="1200" baseline="0" dirty="0" smtClean="0">
                <a:solidFill>
                  <a:schemeClr val="tx1"/>
                </a:solidFill>
                <a:latin typeface="Times New Roman" pitchFamily="-110" charset="0"/>
                <a:ea typeface="+mn-ea"/>
                <a:cs typeface="+mn-cs"/>
              </a:rPr>
              <a:t>imposes too much overhead and generally it is not desirable to delay the stream in</a:t>
            </a:r>
          </a:p>
          <a:p>
            <a:r>
              <a:rPr lang="en-US" sz="1200" kern="1200" baseline="0" dirty="0" smtClean="0">
                <a:solidFill>
                  <a:schemeClr val="tx1"/>
                </a:solidFill>
                <a:latin typeface="Times New Roman" pitchFamily="-110" charset="0"/>
                <a:ea typeface="+mn-ea"/>
                <a:cs typeface="+mn-cs"/>
              </a:rPr>
              <a:t>order to retransmit dropped packets. On the other hand, it is difficult to see how an</a:t>
            </a:r>
          </a:p>
          <a:p>
            <a:r>
              <a:rPr lang="en-US" sz="1200" kern="1200" baseline="0" dirty="0" smtClean="0">
                <a:solidFill>
                  <a:schemeClr val="tx1"/>
                </a:solidFill>
                <a:latin typeface="Times New Roman" pitchFamily="-110" charset="0"/>
                <a:ea typeface="+mn-ea"/>
                <a:cs typeface="+mn-cs"/>
              </a:rPr>
              <a:t>unreliable connectionless transport protocol, such as UDP, can detect and react to</a:t>
            </a:r>
          </a:p>
          <a:p>
            <a:r>
              <a:rPr lang="en-US" sz="1200" kern="1200" baseline="0" dirty="0" smtClean="0">
                <a:solidFill>
                  <a:schemeClr val="tx1"/>
                </a:solidFill>
                <a:latin typeface="Times New Roman" pitchFamily="-110" charset="0"/>
                <a:ea typeface="+mn-ea"/>
                <a:cs typeface="+mn-cs"/>
              </a:rPr>
              <a:t>congestion so as to conform to the TCP-friendly equation. Accordingly, the Internet</a:t>
            </a:r>
          </a:p>
          <a:p>
            <a:r>
              <a:rPr lang="en-US" sz="1200" kern="1200" baseline="0" dirty="0" smtClean="0">
                <a:solidFill>
                  <a:schemeClr val="tx1"/>
                </a:solidFill>
                <a:latin typeface="Times New Roman" pitchFamily="-110" charset="0"/>
                <a:ea typeface="+mn-ea"/>
                <a:cs typeface="+mn-cs"/>
              </a:rPr>
              <a:t>community has developed an unreliable connection-oriented protocol known as</a:t>
            </a:r>
          </a:p>
          <a:p>
            <a:r>
              <a:rPr lang="en-US" sz="1200" kern="1200" baseline="0" dirty="0" smtClean="0">
                <a:solidFill>
                  <a:schemeClr val="tx1"/>
                </a:solidFill>
                <a:latin typeface="Times New Roman" pitchFamily="-110" charset="0"/>
                <a:ea typeface="+mn-ea"/>
                <a:cs typeface="+mn-cs"/>
              </a:rPr>
              <a:t>Datagram Congestion Control Protocol (DCCP), defined in RFC 4340. Because</a:t>
            </a:r>
          </a:p>
          <a:p>
            <a:r>
              <a:rPr lang="en-US" sz="1200" kern="1200" baseline="0" dirty="0" smtClean="0">
                <a:solidFill>
                  <a:schemeClr val="tx1"/>
                </a:solidFill>
                <a:latin typeface="Times New Roman" pitchFamily="-110" charset="0"/>
                <a:ea typeface="+mn-ea"/>
                <a:cs typeface="+mn-cs"/>
              </a:rPr>
              <a:t>DCCP is connection-oriented, it can include mechanism for detecting congestion by</a:t>
            </a:r>
          </a:p>
          <a:p>
            <a:r>
              <a:rPr lang="en-US" sz="1200" kern="1200" baseline="0" dirty="0" smtClean="0">
                <a:solidFill>
                  <a:schemeClr val="tx1"/>
                </a:solidFill>
                <a:latin typeface="Times New Roman" pitchFamily="-110" charset="0"/>
                <a:ea typeface="+mn-ea"/>
                <a:cs typeface="+mn-cs"/>
              </a:rPr>
              <a:t>determining round-trip time and packet drop rates. Because DCCP is unreliable, it</a:t>
            </a:r>
          </a:p>
          <a:p>
            <a:r>
              <a:rPr lang="en-US" sz="1200" kern="1200" baseline="0" dirty="0" smtClean="0">
                <a:solidFill>
                  <a:schemeClr val="tx1"/>
                </a:solidFill>
                <a:latin typeface="Times New Roman" pitchFamily="-110" charset="0"/>
                <a:ea typeface="+mn-ea"/>
                <a:cs typeface="+mn-cs"/>
              </a:rPr>
              <a:t>does not include unwanted packet retransmission schemes.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DCCP runs on top of IP and serves as an alternative transport protocol for</a:t>
            </a:r>
          </a:p>
          <a:p>
            <a:r>
              <a:rPr lang="en-US" sz="1200" kern="1200" baseline="0" dirty="0" smtClean="0">
                <a:solidFill>
                  <a:schemeClr val="tx1"/>
                </a:solidFill>
                <a:latin typeface="Times New Roman" pitchFamily="-110" charset="0"/>
                <a:ea typeface="+mn-ea"/>
                <a:cs typeface="+mn-cs"/>
              </a:rPr>
              <a:t>applications that would otherwise use UDP. </a:t>
            </a:r>
            <a:endParaRPr lang="en-US" dirty="0"/>
          </a:p>
        </p:txBody>
      </p:sp>
      <p:sp>
        <p:nvSpPr>
          <p:cNvPr id="4" name="Slide Number Placeholder 3"/>
          <p:cNvSpPr>
            <a:spLocks noGrp="1"/>
          </p:cNvSpPr>
          <p:nvPr>
            <p:ph type="sldNum" sz="quarter" idx="10"/>
          </p:nvPr>
        </p:nvSpPr>
        <p:spPr/>
        <p:txBody>
          <a:bodyPr/>
          <a:lstStyle/>
          <a:p>
            <a:fld id="{97522877-12B8-744D-A0FD-DB9E4D8F451C}" type="slidenum">
              <a:rPr lang="en-US" smtClean="0"/>
              <a:pPr/>
              <a:t>39</a:t>
            </a:fld>
            <a:endParaRPr lang="en-US" dirty="0"/>
          </a:p>
        </p:txBody>
      </p:sp>
    </p:spTree>
    <p:extLst>
      <p:ext uri="{BB962C8B-B14F-4D97-AF65-F5344CB8AC3E}">
        <p14:creationId xmlns:p14="http://schemas.microsoft.com/office/powerpoint/2010/main" val="39932723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smtClean="0">
                <a:solidFill>
                  <a:schemeClr val="tx1"/>
                </a:solidFill>
                <a:latin typeface="Times New Roman" pitchFamily="-110" charset="0"/>
                <a:ea typeface="+mn-ea"/>
                <a:cs typeface="+mn-cs"/>
              </a:rPr>
              <a:t>DCCP consists of the following ten</a:t>
            </a:r>
          </a:p>
          <a:p>
            <a:r>
              <a:rPr lang="en-US" sz="1200" kern="1200" baseline="0" dirty="0" smtClean="0">
                <a:solidFill>
                  <a:schemeClr val="tx1"/>
                </a:solidFill>
                <a:latin typeface="Times New Roman" pitchFamily="-110" charset="0"/>
                <a:ea typeface="+mn-ea"/>
                <a:cs typeface="+mn-cs"/>
              </a:rPr>
              <a:t>packet types: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DCCP-Request:  Sent by the client to initiate a connection (the first part of the</a:t>
            </a:r>
          </a:p>
          <a:p>
            <a:r>
              <a:rPr lang="en-US" sz="1200" kern="1200" baseline="0" dirty="0" smtClean="0">
                <a:solidFill>
                  <a:schemeClr val="tx1"/>
                </a:solidFill>
                <a:latin typeface="Times New Roman" pitchFamily="-110" charset="0"/>
                <a:ea typeface="+mn-ea"/>
                <a:cs typeface="+mn-cs"/>
              </a:rPr>
              <a:t>three-way initiation handshake).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DCCP-Response:  Sent by the server in response to a DCCP-Request (the second</a:t>
            </a:r>
          </a:p>
          <a:p>
            <a:r>
              <a:rPr lang="en-US" sz="1200" kern="1200" baseline="0" dirty="0" smtClean="0">
                <a:solidFill>
                  <a:schemeClr val="tx1"/>
                </a:solidFill>
                <a:latin typeface="Times New Roman" pitchFamily="-110" charset="0"/>
                <a:ea typeface="+mn-ea"/>
                <a:cs typeface="+mn-cs"/>
              </a:rPr>
              <a:t>part of the three-way initiation handshake).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DCCP-Data:  Used to transmit application data.</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DCCP-</a:t>
            </a:r>
            <a:r>
              <a:rPr lang="en-US" sz="1200" kern="1200" baseline="0" dirty="0" err="1" smtClean="0">
                <a:solidFill>
                  <a:schemeClr val="tx1"/>
                </a:solidFill>
                <a:latin typeface="Times New Roman" pitchFamily="-110" charset="0"/>
                <a:ea typeface="+mn-ea"/>
                <a:cs typeface="+mn-cs"/>
              </a:rPr>
              <a:t>Ack</a:t>
            </a:r>
            <a:r>
              <a:rPr lang="en-US" sz="1200" kern="1200" baseline="0" dirty="0" smtClean="0">
                <a:solidFill>
                  <a:schemeClr val="tx1"/>
                </a:solidFill>
                <a:latin typeface="Times New Roman" pitchFamily="-110" charset="0"/>
                <a:ea typeface="+mn-ea"/>
                <a:cs typeface="+mn-cs"/>
              </a:rPr>
              <a:t>:  Used to transmit pure acknowledgments. That is, this packet is</a:t>
            </a:r>
          </a:p>
          <a:p>
            <a:r>
              <a:rPr lang="en-US" sz="1200" kern="1200" baseline="0" dirty="0" smtClean="0">
                <a:solidFill>
                  <a:schemeClr val="tx1"/>
                </a:solidFill>
                <a:latin typeface="Times New Roman" pitchFamily="-110" charset="0"/>
                <a:ea typeface="+mn-ea"/>
                <a:cs typeface="+mn-cs"/>
              </a:rPr>
              <a:t>sent by one end of the connection to acknowledge an incoming data packet</a:t>
            </a:r>
          </a:p>
          <a:p>
            <a:r>
              <a:rPr lang="en-US" sz="1200" kern="1200" baseline="0" dirty="0" smtClean="0">
                <a:solidFill>
                  <a:schemeClr val="tx1"/>
                </a:solidFill>
                <a:latin typeface="Times New Roman" pitchFamily="-110" charset="0"/>
                <a:ea typeface="+mn-ea"/>
                <a:cs typeface="+mn-cs"/>
              </a:rPr>
              <a:t>when there is no data packet available to send back.</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DCCP-</a:t>
            </a:r>
            <a:r>
              <a:rPr lang="en-US" sz="1200" kern="1200" baseline="0" dirty="0" err="1" smtClean="0">
                <a:solidFill>
                  <a:schemeClr val="tx1"/>
                </a:solidFill>
                <a:latin typeface="Times New Roman" pitchFamily="-110" charset="0"/>
                <a:ea typeface="+mn-ea"/>
                <a:cs typeface="+mn-cs"/>
              </a:rPr>
              <a:t>DataAck</a:t>
            </a:r>
            <a:r>
              <a:rPr lang="en-US" sz="1200" kern="1200" baseline="0" dirty="0" smtClean="0">
                <a:solidFill>
                  <a:schemeClr val="tx1"/>
                </a:solidFill>
                <a:latin typeface="Times New Roman" pitchFamily="-110" charset="0"/>
                <a:ea typeface="+mn-ea"/>
                <a:cs typeface="+mn-cs"/>
              </a:rPr>
              <a:t>:  Used to transmit application data with piggybacked acknowledgment</a:t>
            </a:r>
          </a:p>
          <a:p>
            <a:r>
              <a:rPr lang="en-US" sz="1200" kern="1200" baseline="0" dirty="0" smtClean="0">
                <a:solidFill>
                  <a:schemeClr val="tx1"/>
                </a:solidFill>
                <a:latin typeface="Times New Roman" pitchFamily="-110" charset="0"/>
                <a:ea typeface="+mn-ea"/>
                <a:cs typeface="+mn-cs"/>
              </a:rPr>
              <a:t>information.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DCCP-</a:t>
            </a:r>
            <a:r>
              <a:rPr lang="en-US" sz="1200" kern="1200" baseline="0" dirty="0" err="1" smtClean="0">
                <a:solidFill>
                  <a:schemeClr val="tx1"/>
                </a:solidFill>
                <a:latin typeface="Times New Roman" pitchFamily="-110" charset="0"/>
                <a:ea typeface="+mn-ea"/>
                <a:cs typeface="+mn-cs"/>
              </a:rPr>
              <a:t>CloseReq</a:t>
            </a:r>
            <a:r>
              <a:rPr lang="en-US" sz="1200" kern="1200" baseline="0" dirty="0" smtClean="0">
                <a:solidFill>
                  <a:schemeClr val="tx1"/>
                </a:solidFill>
                <a:latin typeface="Times New Roman" pitchFamily="-110" charset="0"/>
                <a:ea typeface="+mn-ea"/>
                <a:cs typeface="+mn-cs"/>
              </a:rPr>
              <a:t>:  Sent by the server to request that the client close the</a:t>
            </a:r>
          </a:p>
          <a:p>
            <a:r>
              <a:rPr lang="en-US" sz="1200" kern="1200" baseline="0" dirty="0" smtClean="0">
                <a:solidFill>
                  <a:schemeClr val="tx1"/>
                </a:solidFill>
                <a:latin typeface="Times New Roman" pitchFamily="-110" charset="0"/>
                <a:ea typeface="+mn-ea"/>
                <a:cs typeface="+mn-cs"/>
              </a:rPr>
              <a:t>connection.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DCCP-Close:  Used by the client or the server to close the connection; elicits a</a:t>
            </a:r>
          </a:p>
          <a:p>
            <a:r>
              <a:rPr lang="en-US" sz="1200" kern="1200" baseline="0" dirty="0" smtClean="0">
                <a:solidFill>
                  <a:schemeClr val="tx1"/>
                </a:solidFill>
                <a:latin typeface="Times New Roman" pitchFamily="-110" charset="0"/>
                <a:ea typeface="+mn-ea"/>
                <a:cs typeface="+mn-cs"/>
              </a:rPr>
              <a:t>DCCP-Reset in response.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DCCP-Reset:  Used to terminate the connection, either normally or abnormally.</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DCCP-Sync, DCCP-</a:t>
            </a:r>
            <a:r>
              <a:rPr lang="en-US" sz="1200" kern="1200" baseline="0" dirty="0" err="1" smtClean="0">
                <a:solidFill>
                  <a:schemeClr val="tx1"/>
                </a:solidFill>
                <a:latin typeface="Times New Roman" pitchFamily="-110" charset="0"/>
                <a:ea typeface="+mn-ea"/>
                <a:cs typeface="+mn-cs"/>
              </a:rPr>
              <a:t>SyncAck</a:t>
            </a:r>
            <a:r>
              <a:rPr lang="en-US" sz="1200" kern="1200" baseline="0" dirty="0" smtClean="0">
                <a:solidFill>
                  <a:schemeClr val="tx1"/>
                </a:solidFill>
                <a:latin typeface="Times New Roman" pitchFamily="-110" charset="0"/>
                <a:ea typeface="+mn-ea"/>
                <a:cs typeface="+mn-cs"/>
              </a:rPr>
              <a:t>:  Used to resynchronize sequence numbers after</a:t>
            </a:r>
          </a:p>
          <a:p>
            <a:r>
              <a:rPr lang="en-US" sz="1200" kern="1200" baseline="0" dirty="0" smtClean="0">
                <a:solidFill>
                  <a:schemeClr val="tx1"/>
                </a:solidFill>
                <a:latin typeface="Times New Roman" pitchFamily="-110" charset="0"/>
                <a:ea typeface="+mn-ea"/>
                <a:cs typeface="+mn-cs"/>
              </a:rPr>
              <a:t>large bursts of loss.</a:t>
            </a:r>
            <a:endParaRPr lang="en-US" dirty="0" smtClean="0"/>
          </a:p>
          <a:p>
            <a:endParaRPr lang="en-US" dirty="0"/>
          </a:p>
        </p:txBody>
      </p:sp>
      <p:sp>
        <p:nvSpPr>
          <p:cNvPr id="4" name="Slide Number Placeholder 3"/>
          <p:cNvSpPr>
            <a:spLocks noGrp="1"/>
          </p:cNvSpPr>
          <p:nvPr>
            <p:ph type="sldNum" sz="quarter" idx="10"/>
          </p:nvPr>
        </p:nvSpPr>
        <p:spPr/>
        <p:txBody>
          <a:bodyPr/>
          <a:lstStyle/>
          <a:p>
            <a:fld id="{97522877-12B8-744D-A0FD-DB9E4D8F451C}" type="slidenum">
              <a:rPr lang="en-US" smtClean="0"/>
              <a:pPr/>
              <a:t>40</a:t>
            </a:fld>
            <a:endParaRPr lang="en-US" dirty="0"/>
          </a:p>
        </p:txBody>
      </p:sp>
    </p:spTree>
    <p:extLst>
      <p:ext uri="{BB962C8B-B14F-4D97-AF65-F5344CB8AC3E}">
        <p14:creationId xmlns:p14="http://schemas.microsoft.com/office/powerpoint/2010/main" val="15080987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smtClean="0">
                <a:solidFill>
                  <a:schemeClr val="tx1"/>
                </a:solidFill>
                <a:latin typeface="Times New Roman" pitchFamily="-110" charset="0"/>
                <a:ea typeface="+mn-ea"/>
                <a:cs typeface="+mn-cs"/>
              </a:rPr>
              <a:t> Figure 20.11 shows the normal exchange between two DCCP users. First, the</a:t>
            </a:r>
          </a:p>
          <a:p>
            <a:r>
              <a:rPr lang="en-US" sz="1200" kern="1200" baseline="0" dirty="0" smtClean="0">
                <a:solidFill>
                  <a:schemeClr val="tx1"/>
                </a:solidFill>
                <a:latin typeface="Times New Roman" pitchFamily="-110" charset="0"/>
                <a:ea typeface="+mn-ea"/>
                <a:cs typeface="+mn-cs"/>
              </a:rPr>
              <a:t>two users must establish a logical full-duplex connection. This phase also includes</a:t>
            </a:r>
          </a:p>
          <a:p>
            <a:r>
              <a:rPr lang="en-US" sz="1200" kern="1200" baseline="0" dirty="0" smtClean="0">
                <a:solidFill>
                  <a:schemeClr val="tx1"/>
                </a:solidFill>
                <a:latin typeface="Times New Roman" pitchFamily="-110" charset="0"/>
                <a:ea typeface="+mn-ea"/>
                <a:cs typeface="+mn-cs"/>
              </a:rPr>
              <a:t>a negotiation of options, such as which congestion control mechanism to use.</a:t>
            </a:r>
          </a:p>
          <a:p>
            <a:r>
              <a:rPr lang="en-US" sz="1200" kern="1200" baseline="0" dirty="0" smtClean="0">
                <a:solidFill>
                  <a:schemeClr val="tx1"/>
                </a:solidFill>
                <a:latin typeface="Times New Roman" pitchFamily="-110" charset="0"/>
                <a:ea typeface="+mn-ea"/>
                <a:cs typeface="+mn-cs"/>
              </a:rPr>
              <a:t>Following this is a data transfer phase, in which each side can send data and each side</a:t>
            </a:r>
          </a:p>
          <a:p>
            <a:r>
              <a:rPr lang="en-US" sz="1200" kern="1200" baseline="0" dirty="0" smtClean="0">
                <a:solidFill>
                  <a:schemeClr val="tx1"/>
                </a:solidFill>
                <a:latin typeface="Times New Roman" pitchFamily="-110" charset="0"/>
                <a:ea typeface="+mn-ea"/>
                <a:cs typeface="+mn-cs"/>
              </a:rPr>
              <a:t>must acknowledge incoming data. For this purpose each data and acknowledgment</a:t>
            </a:r>
          </a:p>
          <a:p>
            <a:r>
              <a:rPr lang="en-US" sz="1200" kern="1200" baseline="0" dirty="0" smtClean="0">
                <a:solidFill>
                  <a:schemeClr val="tx1"/>
                </a:solidFill>
                <a:latin typeface="Times New Roman" pitchFamily="-110" charset="0"/>
                <a:ea typeface="+mn-ea"/>
                <a:cs typeface="+mn-cs"/>
              </a:rPr>
              <a:t> packet carries a sequence number that is incremented by one per packet. Finally,</a:t>
            </a:r>
          </a:p>
          <a:p>
            <a:r>
              <a:rPr lang="en-US" sz="1200" kern="1200" baseline="0" dirty="0" smtClean="0">
                <a:solidFill>
                  <a:schemeClr val="tx1"/>
                </a:solidFill>
                <a:latin typeface="Times New Roman" pitchFamily="-110" charset="0"/>
                <a:ea typeface="+mn-ea"/>
                <a:cs typeface="+mn-cs"/>
              </a:rPr>
              <a:t>either side may terminate that connection. Note that both the initiation and termination</a:t>
            </a:r>
          </a:p>
          <a:p>
            <a:r>
              <a:rPr lang="en-US" sz="1200" kern="1200" baseline="0" dirty="0" smtClean="0">
                <a:solidFill>
                  <a:schemeClr val="tx1"/>
                </a:solidFill>
                <a:latin typeface="Times New Roman" pitchFamily="-110" charset="0"/>
                <a:ea typeface="+mn-ea"/>
                <a:cs typeface="+mn-cs"/>
              </a:rPr>
              <a:t>phases involve three-way handshakes.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A single sequence number is maintained in each direction for all ten types of</a:t>
            </a:r>
          </a:p>
          <a:p>
            <a:r>
              <a:rPr lang="en-US" sz="1200" kern="1200" baseline="0" dirty="0" smtClean="0">
                <a:solidFill>
                  <a:schemeClr val="tx1"/>
                </a:solidFill>
                <a:latin typeface="Times New Roman" pitchFamily="-110" charset="0"/>
                <a:ea typeface="+mn-ea"/>
                <a:cs typeface="+mn-cs"/>
              </a:rPr>
              <a:t>packets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first two lines show that A sends two packets to B, numbered 1 and 2. Then</a:t>
            </a:r>
          </a:p>
          <a:p>
            <a:r>
              <a:rPr lang="en-US" sz="1200" kern="1200" baseline="0" dirty="0" smtClean="0">
                <a:solidFill>
                  <a:schemeClr val="tx1"/>
                </a:solidFill>
                <a:latin typeface="Times New Roman" pitchFamily="-110" charset="0"/>
                <a:ea typeface="+mn-ea"/>
                <a:cs typeface="+mn-cs"/>
              </a:rPr>
              <a:t>B sends a pure acknowledgment with a sequence number of 10 and an acknowledgment</a:t>
            </a:r>
          </a:p>
          <a:p>
            <a:r>
              <a:rPr lang="en-US" sz="1200" kern="1200" baseline="0" dirty="0" smtClean="0">
                <a:solidFill>
                  <a:schemeClr val="tx1"/>
                </a:solidFill>
                <a:latin typeface="Times New Roman" pitchFamily="-110" charset="0"/>
                <a:ea typeface="+mn-ea"/>
                <a:cs typeface="+mn-cs"/>
              </a:rPr>
              <a:t>of the last received packet. With A’s next data packet, it increments its</a:t>
            </a:r>
          </a:p>
          <a:p>
            <a:r>
              <a:rPr lang="en-US" sz="1200" kern="1200" baseline="0" dirty="0" smtClean="0">
                <a:solidFill>
                  <a:schemeClr val="tx1"/>
                </a:solidFill>
                <a:latin typeface="Times New Roman" pitchFamily="-110" charset="0"/>
                <a:ea typeface="+mn-ea"/>
                <a:cs typeface="+mn-cs"/>
              </a:rPr>
              <a:t>own sequence number and acknowledges the last packed from B by including an</a:t>
            </a:r>
          </a:p>
          <a:p>
            <a:r>
              <a:rPr lang="en-US" sz="1200" kern="1200" baseline="0" dirty="0" smtClean="0">
                <a:solidFill>
                  <a:schemeClr val="tx1"/>
                </a:solidFill>
                <a:latin typeface="Times New Roman" pitchFamily="-110" charset="0"/>
                <a:ea typeface="+mn-ea"/>
                <a:cs typeface="+mn-cs"/>
              </a:rPr>
              <a:t>acknowledgment number. B’s next packet is a data packet with a sequence number</a:t>
            </a:r>
          </a:p>
          <a:p>
            <a:r>
              <a:rPr lang="en-US" sz="1200" kern="1200" baseline="0" dirty="0" smtClean="0">
                <a:solidFill>
                  <a:schemeClr val="tx1"/>
                </a:solidFill>
                <a:latin typeface="Times New Roman" pitchFamily="-110" charset="0"/>
                <a:ea typeface="+mn-ea"/>
                <a:cs typeface="+mn-cs"/>
              </a:rPr>
              <a:t>and an acknowledgment number. The use of a single sequence numbering scheme</a:t>
            </a:r>
          </a:p>
          <a:p>
            <a:r>
              <a:rPr lang="en-US" sz="1200" kern="1200" baseline="0" dirty="0" smtClean="0">
                <a:solidFill>
                  <a:schemeClr val="tx1"/>
                </a:solidFill>
                <a:latin typeface="Times New Roman" pitchFamily="-110" charset="0"/>
                <a:ea typeface="+mn-ea"/>
                <a:cs typeface="+mn-cs"/>
              </a:rPr>
              <a:t>for all three types of packets enables the endpoints to detect all packet loss, including</a:t>
            </a:r>
          </a:p>
          <a:p>
            <a:r>
              <a:rPr lang="en-US" sz="1200" kern="1200" baseline="0" dirty="0" smtClean="0">
                <a:solidFill>
                  <a:schemeClr val="tx1"/>
                </a:solidFill>
                <a:latin typeface="Times New Roman" pitchFamily="-110" charset="0"/>
                <a:ea typeface="+mn-ea"/>
                <a:cs typeface="+mn-cs"/>
              </a:rPr>
              <a:t>acknowledgment loss.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Since DCCP provides unreliable semantics, there are no retransmissions, and</a:t>
            </a:r>
          </a:p>
          <a:p>
            <a:r>
              <a:rPr lang="en-US" sz="1200" kern="1200" baseline="0" dirty="0" smtClean="0">
                <a:solidFill>
                  <a:schemeClr val="tx1"/>
                </a:solidFill>
                <a:latin typeface="Times New Roman" pitchFamily="-110" charset="0"/>
                <a:ea typeface="+mn-ea"/>
                <a:cs typeface="+mn-cs"/>
              </a:rPr>
              <a:t>having a TCP-style cumulative acknowledgment field doesn’t make sense. </a:t>
            </a:r>
            <a:r>
              <a:rPr lang="en-US" sz="1200" kern="1200" baseline="0" dirty="0" err="1" smtClean="0">
                <a:solidFill>
                  <a:schemeClr val="tx1"/>
                </a:solidFill>
                <a:latin typeface="Times New Roman" pitchFamily="-110" charset="0"/>
                <a:ea typeface="+mn-ea"/>
                <a:cs typeface="+mn-cs"/>
              </a:rPr>
              <a:t>DCCP’s</a:t>
            </a:r>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Acknowledgment Number field equals the greatest sequence number received,</a:t>
            </a:r>
          </a:p>
          <a:p>
            <a:r>
              <a:rPr lang="en-US" sz="1200" kern="1200" baseline="0" dirty="0" smtClean="0">
                <a:solidFill>
                  <a:schemeClr val="tx1"/>
                </a:solidFill>
                <a:latin typeface="Times New Roman" pitchFamily="-110" charset="0"/>
                <a:ea typeface="+mn-ea"/>
                <a:cs typeface="+mn-cs"/>
              </a:rPr>
              <a:t>rather than the smallest sequence number not received. Separate options may be</a:t>
            </a:r>
          </a:p>
          <a:p>
            <a:r>
              <a:rPr lang="en-US" sz="1200" kern="1200" baseline="0" dirty="0" smtClean="0">
                <a:solidFill>
                  <a:schemeClr val="tx1"/>
                </a:solidFill>
                <a:latin typeface="Times New Roman" pitchFamily="-110" charset="0"/>
                <a:ea typeface="+mn-ea"/>
                <a:cs typeface="+mn-cs"/>
              </a:rPr>
              <a:t>used to indicate any intermediate sequence numbers that weren’t received.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If a network outage or large burst of dropped packets occurs, the two endpoints</a:t>
            </a:r>
          </a:p>
          <a:p>
            <a:r>
              <a:rPr lang="en-US" sz="1200" kern="1200" baseline="0" dirty="0" smtClean="0">
                <a:solidFill>
                  <a:schemeClr val="tx1"/>
                </a:solidFill>
                <a:latin typeface="Times New Roman" pitchFamily="-110" charset="0"/>
                <a:ea typeface="+mn-ea"/>
                <a:cs typeface="+mn-cs"/>
              </a:rPr>
              <a:t>will receive sequence numbers and acknowledgment numbers very different</a:t>
            </a:r>
          </a:p>
          <a:p>
            <a:r>
              <a:rPr lang="en-US" sz="1200" kern="1200" baseline="0" dirty="0" smtClean="0">
                <a:solidFill>
                  <a:schemeClr val="tx1"/>
                </a:solidFill>
                <a:latin typeface="Times New Roman" pitchFamily="-110" charset="0"/>
                <a:ea typeface="+mn-ea"/>
                <a:cs typeface="+mn-cs"/>
              </a:rPr>
              <a:t>from what was expected. This could complicate some of the congestion control mechanisms</a:t>
            </a:r>
          </a:p>
          <a:p>
            <a:r>
              <a:rPr lang="en-US" sz="1200" kern="1200" baseline="0" dirty="0" smtClean="0">
                <a:solidFill>
                  <a:schemeClr val="tx1"/>
                </a:solidFill>
                <a:latin typeface="Times New Roman" pitchFamily="-110" charset="0"/>
                <a:ea typeface="+mn-ea"/>
                <a:cs typeface="+mn-cs"/>
              </a:rPr>
              <a:t>employed with DCCP. To bring the endpoints back into synchronization, an</a:t>
            </a:r>
          </a:p>
          <a:p>
            <a:r>
              <a:rPr lang="en-US" sz="1200" kern="1200" baseline="0" dirty="0" smtClean="0">
                <a:solidFill>
                  <a:schemeClr val="tx1"/>
                </a:solidFill>
                <a:latin typeface="Times New Roman" pitchFamily="-110" charset="0"/>
                <a:ea typeface="+mn-ea"/>
                <a:cs typeface="+mn-cs"/>
              </a:rPr>
              <a:t>endpoint receiving an unexpected sequence or acknowledgment number sends a</a:t>
            </a:r>
          </a:p>
          <a:p>
            <a:r>
              <a:rPr lang="en-US" sz="1200" kern="1200" baseline="0" dirty="0" smtClean="0">
                <a:solidFill>
                  <a:schemeClr val="tx1"/>
                </a:solidFill>
                <a:latin typeface="Times New Roman" pitchFamily="-110" charset="0"/>
                <a:ea typeface="+mn-ea"/>
                <a:cs typeface="+mn-cs"/>
              </a:rPr>
              <a:t>Sync packet asking its partner to validate that sequence number. The other endpoint</a:t>
            </a:r>
          </a:p>
          <a:p>
            <a:r>
              <a:rPr lang="en-US" sz="1200" kern="1200" baseline="0" dirty="0" smtClean="0">
                <a:solidFill>
                  <a:schemeClr val="tx1"/>
                </a:solidFill>
                <a:latin typeface="Times New Roman" pitchFamily="-110" charset="0"/>
                <a:ea typeface="+mn-ea"/>
                <a:cs typeface="+mn-cs"/>
              </a:rPr>
              <a:t>processes the Sync and replies with a </a:t>
            </a:r>
            <a:r>
              <a:rPr lang="en-US" sz="1200" kern="1200" baseline="0" dirty="0" err="1" smtClean="0">
                <a:solidFill>
                  <a:schemeClr val="tx1"/>
                </a:solidFill>
                <a:latin typeface="Times New Roman" pitchFamily="-110" charset="0"/>
                <a:ea typeface="+mn-ea"/>
                <a:cs typeface="+mn-cs"/>
              </a:rPr>
              <a:t>SyncAck</a:t>
            </a:r>
            <a:r>
              <a:rPr lang="en-US" sz="1200" kern="1200" baseline="0" dirty="0" smtClean="0">
                <a:solidFill>
                  <a:schemeClr val="tx1"/>
                </a:solidFill>
                <a:latin typeface="Times New Roman" pitchFamily="-110" charset="0"/>
                <a:ea typeface="+mn-ea"/>
                <a:cs typeface="+mn-cs"/>
              </a:rPr>
              <a:t> packet. When the original endpoint</a:t>
            </a:r>
          </a:p>
          <a:p>
            <a:r>
              <a:rPr lang="en-US" sz="1200" kern="1200" baseline="0" dirty="0" smtClean="0">
                <a:solidFill>
                  <a:schemeClr val="tx1"/>
                </a:solidFill>
                <a:latin typeface="Times New Roman" pitchFamily="-110" charset="0"/>
                <a:ea typeface="+mn-ea"/>
                <a:cs typeface="+mn-cs"/>
              </a:rPr>
              <a:t>receives a </a:t>
            </a:r>
            <a:r>
              <a:rPr lang="en-US" sz="1200" kern="1200" baseline="0" dirty="0" err="1" smtClean="0">
                <a:solidFill>
                  <a:schemeClr val="tx1"/>
                </a:solidFill>
                <a:latin typeface="Times New Roman" pitchFamily="-110" charset="0"/>
                <a:ea typeface="+mn-ea"/>
                <a:cs typeface="+mn-cs"/>
              </a:rPr>
              <a:t>SyncAck</a:t>
            </a:r>
            <a:r>
              <a:rPr lang="en-US" sz="1200" kern="1200" baseline="0" dirty="0" smtClean="0">
                <a:solidFill>
                  <a:schemeClr val="tx1"/>
                </a:solidFill>
                <a:latin typeface="Times New Roman" pitchFamily="-110" charset="0"/>
                <a:ea typeface="+mn-ea"/>
                <a:cs typeface="+mn-cs"/>
              </a:rPr>
              <a:t> with a valid </a:t>
            </a:r>
            <a:r>
              <a:rPr lang="en-US" sz="1200" kern="1200" baseline="0" dirty="0" err="1" smtClean="0">
                <a:solidFill>
                  <a:schemeClr val="tx1"/>
                </a:solidFill>
                <a:latin typeface="Times New Roman" pitchFamily="-110" charset="0"/>
                <a:ea typeface="+mn-ea"/>
                <a:cs typeface="+mn-cs"/>
              </a:rPr>
              <a:t>ackno</a:t>
            </a:r>
            <a:r>
              <a:rPr lang="en-US" sz="1200" kern="1200" baseline="0" dirty="0" smtClean="0">
                <a:solidFill>
                  <a:schemeClr val="tx1"/>
                </a:solidFill>
                <a:latin typeface="Times New Roman" pitchFamily="-110" charset="0"/>
                <a:ea typeface="+mn-ea"/>
                <a:cs typeface="+mn-cs"/>
              </a:rPr>
              <a:t>, it updates its expected sequence number</a:t>
            </a:r>
          </a:p>
          <a:p>
            <a:r>
              <a:rPr lang="en-US" sz="1200" kern="1200" baseline="0" dirty="0" smtClean="0">
                <a:solidFill>
                  <a:schemeClr val="tx1"/>
                </a:solidFill>
                <a:latin typeface="Times New Roman" pitchFamily="-110" charset="0"/>
                <a:ea typeface="+mn-ea"/>
                <a:cs typeface="+mn-cs"/>
              </a:rPr>
              <a:t>windows based on that </a:t>
            </a:r>
            <a:r>
              <a:rPr lang="en-US" sz="1200" kern="1200" baseline="0" dirty="0" err="1" smtClean="0">
                <a:solidFill>
                  <a:schemeClr val="tx1"/>
                </a:solidFill>
                <a:latin typeface="Times New Roman" pitchFamily="-110" charset="0"/>
                <a:ea typeface="+mn-ea"/>
                <a:cs typeface="+mn-cs"/>
              </a:rPr>
              <a:t>SyncAck’sseqno</a:t>
            </a:r>
            <a:r>
              <a:rPr lang="en-US" sz="1200" kern="1200" baseline="0" dirty="0" smtClean="0">
                <a:solidFill>
                  <a:schemeClr val="tx1"/>
                </a:solidFill>
                <a:latin typeface="Times New Roman" pitchFamily="-110" charset="0"/>
                <a:ea typeface="+mn-ea"/>
                <a:cs typeface="+mn-cs"/>
              </a:rPr>
              <a:t>.</a:t>
            </a:r>
            <a:endParaRPr lang="en-US" dirty="0"/>
          </a:p>
        </p:txBody>
      </p:sp>
      <p:sp>
        <p:nvSpPr>
          <p:cNvPr id="4" name="Slide Number Placeholder 3"/>
          <p:cNvSpPr>
            <a:spLocks noGrp="1"/>
          </p:cNvSpPr>
          <p:nvPr>
            <p:ph type="sldNum" sz="quarter" idx="10"/>
          </p:nvPr>
        </p:nvSpPr>
        <p:spPr/>
        <p:txBody>
          <a:bodyPr/>
          <a:lstStyle/>
          <a:p>
            <a:fld id="{97522877-12B8-744D-A0FD-DB9E4D8F451C}" type="slidenum">
              <a:rPr lang="en-US" smtClean="0"/>
              <a:pPr/>
              <a:t>41</a:t>
            </a:fld>
            <a:endParaRPr lang="en-US" dirty="0"/>
          </a:p>
        </p:txBody>
      </p:sp>
    </p:spTree>
    <p:extLst>
      <p:ext uri="{BB962C8B-B14F-4D97-AF65-F5344CB8AC3E}">
        <p14:creationId xmlns:p14="http://schemas.microsoft.com/office/powerpoint/2010/main" val="24678559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kern="1200" baseline="0" dirty="0" smtClean="0">
                <a:solidFill>
                  <a:schemeClr val="tx1"/>
                </a:solidFill>
                <a:latin typeface="Times New Roman" pitchFamily="-110" charset="0"/>
                <a:ea typeface="+mn-ea"/>
                <a:cs typeface="+mn-cs"/>
              </a:rPr>
              <a:t>Figure 20.12 shows the overall format of a DCCP packet. Every packet includes a</a:t>
            </a:r>
          </a:p>
          <a:p>
            <a:r>
              <a:rPr lang="en-US" sz="1200" kern="1200" baseline="0" dirty="0" smtClean="0">
                <a:solidFill>
                  <a:schemeClr val="tx1"/>
                </a:solidFill>
                <a:latin typeface="Times New Roman" pitchFamily="-110" charset="0"/>
                <a:ea typeface="+mn-ea"/>
                <a:cs typeface="+mn-cs"/>
              </a:rPr>
              <a:t>generic header, which consists of the following fields: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Source and Destination Ports  (16 bits each): These fields identify the connection,</a:t>
            </a:r>
          </a:p>
          <a:p>
            <a:r>
              <a:rPr lang="en-US" sz="1200" b="0" kern="1200" baseline="0" dirty="0" smtClean="0">
                <a:solidFill>
                  <a:schemeClr val="tx1"/>
                </a:solidFill>
                <a:latin typeface="Times New Roman" pitchFamily="-110" charset="0"/>
                <a:ea typeface="+mn-ea"/>
                <a:cs typeface="+mn-cs"/>
              </a:rPr>
              <a:t>similar to the corresponding fields in TCP and UDP.</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 Data Offset  (8 bits): The offset from the start of the packet’s DCCP header to</a:t>
            </a:r>
          </a:p>
          <a:p>
            <a:r>
              <a:rPr lang="en-US" sz="1200" b="0" kern="1200" baseline="0" dirty="0" smtClean="0">
                <a:solidFill>
                  <a:schemeClr val="tx1"/>
                </a:solidFill>
                <a:latin typeface="Times New Roman" pitchFamily="-110" charset="0"/>
                <a:ea typeface="+mn-ea"/>
                <a:cs typeface="+mn-cs"/>
              </a:rPr>
              <a:t>the start of its application data area, in 32-bit words.</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 </a:t>
            </a:r>
            <a:r>
              <a:rPr lang="en-US" sz="1200" b="0" kern="1200" baseline="0" dirty="0" err="1" smtClean="0">
                <a:solidFill>
                  <a:schemeClr val="tx1"/>
                </a:solidFill>
                <a:latin typeface="Times New Roman" pitchFamily="-110" charset="0"/>
                <a:ea typeface="+mn-ea"/>
                <a:cs typeface="+mn-cs"/>
              </a:rPr>
              <a:t>CCVal</a:t>
            </a:r>
            <a:r>
              <a:rPr lang="en-US" sz="1200" b="0" kern="1200" baseline="0" dirty="0" smtClean="0">
                <a:solidFill>
                  <a:schemeClr val="tx1"/>
                </a:solidFill>
                <a:latin typeface="Times New Roman" pitchFamily="-110" charset="0"/>
                <a:ea typeface="+mn-ea"/>
                <a:cs typeface="+mn-cs"/>
              </a:rPr>
              <a:t>  (4 bits): Reserved for use by the sender’s congestion control mechanism.</a:t>
            </a:r>
          </a:p>
          <a:p>
            <a:r>
              <a:rPr lang="en-US" sz="1200" b="0" kern="1200" baseline="0" dirty="0" smtClean="0">
                <a:solidFill>
                  <a:schemeClr val="tx1"/>
                </a:solidFill>
                <a:latin typeface="Times New Roman" pitchFamily="-110" charset="0"/>
                <a:ea typeface="+mn-ea"/>
                <a:cs typeface="+mn-cs"/>
              </a:rPr>
              <a:t>That is, it can be used by a congestion control mechanism to encode up</a:t>
            </a:r>
          </a:p>
          <a:p>
            <a:r>
              <a:rPr lang="en-US" sz="1200" b="0" kern="1200" baseline="0" dirty="0" smtClean="0">
                <a:solidFill>
                  <a:schemeClr val="tx1"/>
                </a:solidFill>
                <a:latin typeface="Times New Roman" pitchFamily="-110" charset="0"/>
                <a:ea typeface="+mn-ea"/>
                <a:cs typeface="+mn-cs"/>
              </a:rPr>
              <a:t>to 4 bits of information in the generic header.</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 • Checksum Coverage (</a:t>
            </a:r>
            <a:r>
              <a:rPr lang="en-US" sz="1200" b="0" kern="1200" baseline="0" dirty="0" err="1" smtClean="0">
                <a:solidFill>
                  <a:schemeClr val="tx1"/>
                </a:solidFill>
                <a:latin typeface="Times New Roman" pitchFamily="-110" charset="0"/>
                <a:ea typeface="+mn-ea"/>
                <a:cs typeface="+mn-cs"/>
              </a:rPr>
              <a:t>CsCov</a:t>
            </a:r>
            <a:r>
              <a:rPr lang="en-US" sz="1200" b="0" kern="1200" baseline="0" dirty="0" smtClean="0">
                <a:solidFill>
                  <a:schemeClr val="tx1"/>
                </a:solidFill>
                <a:latin typeface="Times New Roman" pitchFamily="-110" charset="0"/>
                <a:ea typeface="+mn-ea"/>
                <a:cs typeface="+mn-cs"/>
              </a:rPr>
              <a:t>) (4 bits): Checksum Coverage determines the</a:t>
            </a:r>
          </a:p>
          <a:p>
            <a:r>
              <a:rPr lang="en-US" sz="1200" b="0" kern="1200" baseline="0" dirty="0" smtClean="0">
                <a:solidFill>
                  <a:schemeClr val="tx1"/>
                </a:solidFill>
                <a:latin typeface="Times New Roman" pitchFamily="-110" charset="0"/>
                <a:ea typeface="+mn-ea"/>
                <a:cs typeface="+mn-cs"/>
              </a:rPr>
              <a:t>parts of the packet that are covered by the Checksum field. This always</a:t>
            </a:r>
          </a:p>
          <a:p>
            <a:r>
              <a:rPr lang="en-US" sz="1200" b="0" kern="1200" baseline="0" dirty="0" smtClean="0">
                <a:solidFill>
                  <a:schemeClr val="tx1"/>
                </a:solidFill>
                <a:latin typeface="Times New Roman" pitchFamily="-110" charset="0"/>
                <a:ea typeface="+mn-ea"/>
                <a:cs typeface="+mn-cs"/>
              </a:rPr>
              <a:t>includes the DCCP header and options, but some or all of the application data</a:t>
            </a:r>
          </a:p>
          <a:p>
            <a:r>
              <a:rPr lang="en-US" sz="1200" b="0" kern="1200" baseline="0" dirty="0" smtClean="0">
                <a:solidFill>
                  <a:schemeClr val="tx1"/>
                </a:solidFill>
                <a:latin typeface="Times New Roman" pitchFamily="-110" charset="0"/>
                <a:ea typeface="+mn-ea"/>
                <a:cs typeface="+mn-cs"/>
              </a:rPr>
              <a:t>may be excluded. This can improve performance on noisy links for applications</a:t>
            </a:r>
          </a:p>
          <a:p>
            <a:r>
              <a:rPr lang="en-US" sz="1200" b="0" kern="1200" baseline="0" dirty="0" smtClean="0">
                <a:solidFill>
                  <a:schemeClr val="tx1"/>
                </a:solidFill>
                <a:latin typeface="Times New Roman" pitchFamily="-110" charset="0"/>
                <a:ea typeface="+mn-ea"/>
                <a:cs typeface="+mn-cs"/>
              </a:rPr>
              <a:t>that can tolerate corruption.</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 • Checksum (16 bits): The Internet checksum of the packet’s DCCP header</a:t>
            </a:r>
          </a:p>
          <a:p>
            <a:r>
              <a:rPr lang="en-US" sz="1200" b="0" kern="1200" baseline="0" dirty="0" smtClean="0">
                <a:solidFill>
                  <a:schemeClr val="tx1"/>
                </a:solidFill>
                <a:latin typeface="Times New Roman" pitchFamily="-110" charset="0"/>
                <a:ea typeface="+mn-ea"/>
                <a:cs typeface="+mn-cs"/>
              </a:rPr>
              <a:t>(including options), a network-layer </a:t>
            </a:r>
            <a:r>
              <a:rPr lang="en-US" sz="1200" b="0" kern="1200" baseline="0" dirty="0" err="1" smtClean="0">
                <a:solidFill>
                  <a:schemeClr val="tx1"/>
                </a:solidFill>
                <a:latin typeface="Times New Roman" pitchFamily="-110" charset="0"/>
                <a:ea typeface="+mn-ea"/>
                <a:cs typeface="+mn-cs"/>
              </a:rPr>
              <a:t>pseudoheader</a:t>
            </a:r>
            <a:r>
              <a:rPr lang="en-US" sz="1200" b="0" kern="1200" baseline="0" dirty="0" smtClean="0">
                <a:solidFill>
                  <a:schemeClr val="tx1"/>
                </a:solidFill>
                <a:latin typeface="Times New Roman" pitchFamily="-110" charset="0"/>
                <a:ea typeface="+mn-ea"/>
                <a:cs typeface="+mn-cs"/>
              </a:rPr>
              <a:t>, and, depending on</a:t>
            </a:r>
          </a:p>
          <a:p>
            <a:r>
              <a:rPr lang="en-US" sz="1200" b="0" kern="1200" baseline="0" dirty="0" smtClean="0">
                <a:solidFill>
                  <a:schemeClr val="tx1"/>
                </a:solidFill>
                <a:latin typeface="Times New Roman" pitchFamily="-110" charset="0"/>
                <a:ea typeface="+mn-ea"/>
                <a:cs typeface="+mn-cs"/>
              </a:rPr>
              <a:t>Checksum Coverage, all, some, or none of the application data.</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 • Reserved (Res) (3 bits): Not used.</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 • Type (4 bits): Specifies the type of the packet.</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 • Extended Sequence Numbers (X) (1 bit): Set to one to indicate the use of</a:t>
            </a:r>
          </a:p>
          <a:p>
            <a:r>
              <a:rPr lang="en-US" sz="1200" b="0" kern="1200" baseline="0" dirty="0" smtClean="0">
                <a:solidFill>
                  <a:schemeClr val="tx1"/>
                </a:solidFill>
                <a:latin typeface="Times New Roman" pitchFamily="-110" charset="0"/>
                <a:ea typeface="+mn-ea"/>
                <a:cs typeface="+mn-cs"/>
              </a:rPr>
              <a:t>an extended generic header with 48-bit Sequence and Acknowledgment</a:t>
            </a:r>
          </a:p>
          <a:p>
            <a:r>
              <a:rPr lang="en-US" sz="1200" b="0" kern="1200" baseline="0" dirty="0" smtClean="0">
                <a:solidFill>
                  <a:schemeClr val="tx1"/>
                </a:solidFill>
                <a:latin typeface="Times New Roman" pitchFamily="-110" charset="0"/>
                <a:ea typeface="+mn-ea"/>
                <a:cs typeface="+mn-cs"/>
              </a:rPr>
              <a:t>Numbers. Figure 20.12 shows the format for X = 1.</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 • Reserved (8 bits): Not used is X = 1. This field is not present for X = 0, so</a:t>
            </a:r>
          </a:p>
          <a:p>
            <a:r>
              <a:rPr lang="en-US" sz="1200" b="0" kern="1200" baseline="0" dirty="0" smtClean="0">
                <a:solidFill>
                  <a:schemeClr val="tx1"/>
                </a:solidFill>
                <a:latin typeface="Times New Roman" pitchFamily="-110" charset="0"/>
                <a:ea typeface="+mn-ea"/>
                <a:cs typeface="+mn-cs"/>
              </a:rPr>
              <a:t>that the 24-bit sequence number can be accommodated without an additional</a:t>
            </a:r>
          </a:p>
          <a:p>
            <a:r>
              <a:rPr lang="en-US" sz="1200" b="0" kern="1200" baseline="0" dirty="0" smtClean="0">
                <a:solidFill>
                  <a:schemeClr val="tx1"/>
                </a:solidFill>
                <a:latin typeface="Times New Roman" pitchFamily="-110" charset="0"/>
                <a:ea typeface="+mn-ea"/>
                <a:cs typeface="+mn-cs"/>
              </a:rPr>
              <a:t>32-bit word.</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 • Sequence Number (48 or 24 bits): Identifies the packet uniquely in the</a:t>
            </a:r>
          </a:p>
          <a:p>
            <a:r>
              <a:rPr lang="en-US" sz="1200" b="0" kern="1200" baseline="0" dirty="0" smtClean="0">
                <a:solidFill>
                  <a:schemeClr val="tx1"/>
                </a:solidFill>
                <a:latin typeface="Times New Roman" pitchFamily="-110" charset="0"/>
                <a:ea typeface="+mn-ea"/>
                <a:cs typeface="+mn-cs"/>
              </a:rPr>
              <a:t>sequence of all packets the source sent on this connection. Sequence Number</a:t>
            </a:r>
          </a:p>
          <a:p>
            <a:r>
              <a:rPr lang="en-US" sz="1200" b="0" kern="1200" baseline="0" dirty="0" smtClean="0">
                <a:solidFill>
                  <a:schemeClr val="tx1"/>
                </a:solidFill>
                <a:latin typeface="Times New Roman" pitchFamily="-110" charset="0"/>
                <a:ea typeface="+mn-ea"/>
                <a:cs typeface="+mn-cs"/>
              </a:rPr>
              <a:t>increases by one with every packet sent, including packets such as DCCP-</a:t>
            </a:r>
            <a:r>
              <a:rPr lang="en-US" sz="1200" b="0" kern="1200" baseline="0" dirty="0" err="1" smtClean="0">
                <a:solidFill>
                  <a:schemeClr val="tx1"/>
                </a:solidFill>
                <a:latin typeface="Times New Roman" pitchFamily="-110" charset="0"/>
                <a:ea typeface="+mn-ea"/>
                <a:cs typeface="+mn-cs"/>
              </a:rPr>
              <a:t>Ack</a:t>
            </a:r>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that carry no application data.</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Connection initiation, synchronization, and teardown packets must use 48-bit</a:t>
            </a:r>
          </a:p>
          <a:p>
            <a:r>
              <a:rPr lang="en-US" sz="1200" b="0" kern="1200" baseline="0" dirty="0" smtClean="0">
                <a:solidFill>
                  <a:schemeClr val="tx1"/>
                </a:solidFill>
                <a:latin typeface="Times New Roman" pitchFamily="-110" charset="0"/>
                <a:ea typeface="+mn-ea"/>
                <a:cs typeface="+mn-cs"/>
              </a:rPr>
              <a:t>sequence numbers. This ensures that the endpoints agree on sequence number and</a:t>
            </a:r>
          </a:p>
          <a:p>
            <a:r>
              <a:rPr lang="en-US" sz="1200" b="0" kern="1200" baseline="0" dirty="0" smtClean="0">
                <a:solidFill>
                  <a:schemeClr val="tx1"/>
                </a:solidFill>
                <a:latin typeface="Times New Roman" pitchFamily="-110" charset="0"/>
                <a:ea typeface="+mn-ea"/>
                <a:cs typeface="+mn-cs"/>
              </a:rPr>
              <a:t>reduces the probability of success of some types of attacks. The 24-bit sequence</a:t>
            </a:r>
          </a:p>
          <a:p>
            <a:r>
              <a:rPr lang="en-US" sz="1200" b="0" kern="1200" baseline="0" dirty="0" smtClean="0">
                <a:solidFill>
                  <a:schemeClr val="tx1"/>
                </a:solidFill>
                <a:latin typeface="Times New Roman" pitchFamily="-110" charset="0"/>
                <a:ea typeface="+mn-ea"/>
                <a:cs typeface="+mn-cs"/>
              </a:rPr>
              <a:t>number is simply the lower 24 bits of the sequence number and should suffice in</a:t>
            </a:r>
          </a:p>
          <a:p>
            <a:r>
              <a:rPr lang="en-US" sz="1200" b="0" kern="1200" baseline="0" dirty="0" smtClean="0">
                <a:solidFill>
                  <a:schemeClr val="tx1"/>
                </a:solidFill>
                <a:latin typeface="Times New Roman" pitchFamily="-110" charset="0"/>
                <a:ea typeface="+mn-ea"/>
                <a:cs typeface="+mn-cs"/>
              </a:rPr>
              <a:t>most cases, providing greater efficiency in the transfer of data packets.</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Following the generic header is the acknowledgment </a:t>
            </a:r>
            <a:r>
              <a:rPr lang="en-US" sz="1200" b="0" kern="1200" baseline="0" dirty="0" err="1" smtClean="0">
                <a:solidFill>
                  <a:schemeClr val="tx1"/>
                </a:solidFill>
                <a:latin typeface="Times New Roman" pitchFamily="-110" charset="0"/>
                <a:ea typeface="+mn-ea"/>
                <a:cs typeface="+mn-cs"/>
              </a:rPr>
              <a:t>subheader</a:t>
            </a:r>
            <a:r>
              <a:rPr lang="en-US" sz="1200" b="0" kern="1200" baseline="0" dirty="0" smtClean="0">
                <a:solidFill>
                  <a:schemeClr val="tx1"/>
                </a:solidFill>
                <a:latin typeface="Times New Roman" pitchFamily="-110" charset="0"/>
                <a:ea typeface="+mn-ea"/>
                <a:cs typeface="+mn-cs"/>
              </a:rPr>
              <a:t>, which contains</a:t>
            </a:r>
          </a:p>
          <a:p>
            <a:r>
              <a:rPr lang="en-US" sz="1200" b="0" kern="1200" baseline="0" dirty="0" smtClean="0">
                <a:solidFill>
                  <a:schemeClr val="tx1"/>
                </a:solidFill>
                <a:latin typeface="Times New Roman" pitchFamily="-110" charset="0"/>
                <a:ea typeface="+mn-ea"/>
                <a:cs typeface="+mn-cs"/>
              </a:rPr>
              <a:t>the 24- or 48-bit acknowledgment number. All packets include this header</a:t>
            </a:r>
          </a:p>
          <a:p>
            <a:r>
              <a:rPr lang="en-US" sz="1200" b="0" kern="1200" baseline="0" dirty="0" smtClean="0">
                <a:solidFill>
                  <a:schemeClr val="tx1"/>
                </a:solidFill>
                <a:latin typeface="Times New Roman" pitchFamily="-110" charset="0"/>
                <a:ea typeface="+mn-ea"/>
                <a:cs typeface="+mn-cs"/>
              </a:rPr>
              <a:t>except DCCP-Request and DCCP-Data. Allowing for DCCP-Data packets without</a:t>
            </a:r>
          </a:p>
          <a:p>
            <a:r>
              <a:rPr lang="en-US" sz="1200" b="0" kern="1200" baseline="0" dirty="0" smtClean="0">
                <a:solidFill>
                  <a:schemeClr val="tx1"/>
                </a:solidFill>
                <a:latin typeface="Times New Roman" pitchFamily="-110" charset="0"/>
                <a:ea typeface="+mn-ea"/>
                <a:cs typeface="+mn-cs"/>
              </a:rPr>
              <a:t>including an acknowledgment number enables a data-intense user, such as a video</a:t>
            </a:r>
          </a:p>
          <a:p>
            <a:r>
              <a:rPr lang="en-US" sz="1200" b="0" kern="1200" baseline="0" dirty="0" smtClean="0">
                <a:solidFill>
                  <a:schemeClr val="tx1"/>
                </a:solidFill>
                <a:latin typeface="Times New Roman" pitchFamily="-110" charset="0"/>
                <a:ea typeface="+mn-ea"/>
                <a:cs typeface="+mn-cs"/>
              </a:rPr>
              <a:t>stream, to transmit with the minimum of overhead.</a:t>
            </a:r>
          </a:p>
          <a:p>
            <a:endParaRPr lang="en-US" sz="1200" b="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The remainder of the packet includes additional fields required by various</a:t>
            </a:r>
          </a:p>
          <a:p>
            <a:r>
              <a:rPr lang="en-US" sz="1200" b="0" kern="1200" baseline="0" dirty="0" smtClean="0">
                <a:solidFill>
                  <a:schemeClr val="tx1"/>
                </a:solidFill>
                <a:latin typeface="Times New Roman" pitchFamily="-110" charset="0"/>
                <a:ea typeface="+mn-ea"/>
                <a:cs typeface="+mn-cs"/>
              </a:rPr>
              <a:t>packet types, optional data for various functions, and optional application data.</a:t>
            </a:r>
            <a:endParaRPr lang="en-US" b="0" dirty="0"/>
          </a:p>
        </p:txBody>
      </p:sp>
      <p:sp>
        <p:nvSpPr>
          <p:cNvPr id="4" name="Slide Number Placeholder 3"/>
          <p:cNvSpPr>
            <a:spLocks noGrp="1"/>
          </p:cNvSpPr>
          <p:nvPr>
            <p:ph type="sldNum" sz="quarter" idx="10"/>
          </p:nvPr>
        </p:nvSpPr>
        <p:spPr/>
        <p:txBody>
          <a:bodyPr/>
          <a:lstStyle/>
          <a:p>
            <a:fld id="{97522877-12B8-744D-A0FD-DB9E4D8F451C}" type="slidenum">
              <a:rPr lang="en-US" smtClean="0"/>
              <a:pPr/>
              <a:t>42</a:t>
            </a:fld>
            <a:endParaRPr lang="en-US" dirty="0"/>
          </a:p>
        </p:txBody>
      </p:sp>
    </p:spTree>
    <p:extLst>
      <p:ext uri="{BB962C8B-B14F-4D97-AF65-F5344CB8AC3E}">
        <p14:creationId xmlns:p14="http://schemas.microsoft.com/office/powerpoint/2010/main" val="32220302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smtClean="0">
                <a:solidFill>
                  <a:schemeClr val="tx1"/>
                </a:solidFill>
                <a:latin typeface="Times New Roman" pitchFamily="-110" charset="0"/>
                <a:ea typeface="+mn-ea"/>
                <a:cs typeface="+mn-cs"/>
              </a:rPr>
              <a:t>As with TCP, DCCP is a transport-layer protocol that defines the mechanisms and</a:t>
            </a:r>
          </a:p>
          <a:p>
            <a:r>
              <a:rPr lang="en-US" sz="1200" kern="1200" baseline="0" dirty="0" smtClean="0">
                <a:solidFill>
                  <a:schemeClr val="tx1"/>
                </a:solidFill>
                <a:latin typeface="Times New Roman" pitchFamily="-110" charset="0"/>
                <a:ea typeface="+mn-ea"/>
                <a:cs typeface="+mn-cs"/>
              </a:rPr>
              <a:t>formats for connection establishment, data transfer, and connection termination but</a:t>
            </a:r>
          </a:p>
          <a:p>
            <a:r>
              <a:rPr lang="en-US" sz="1200" kern="1200" baseline="0" dirty="0" smtClean="0">
                <a:solidFill>
                  <a:schemeClr val="tx1"/>
                </a:solidFill>
                <a:latin typeface="Times New Roman" pitchFamily="-110" charset="0"/>
                <a:ea typeface="+mn-ea"/>
                <a:cs typeface="+mn-cs"/>
              </a:rPr>
              <a:t>does not directly specify congestion control mechanisms. The DCCP packet format</a:t>
            </a:r>
          </a:p>
          <a:p>
            <a:r>
              <a:rPr lang="en-US" sz="1200" kern="1200" baseline="0" dirty="0" smtClean="0">
                <a:solidFill>
                  <a:schemeClr val="tx1"/>
                </a:solidFill>
                <a:latin typeface="Times New Roman" pitchFamily="-110" charset="0"/>
                <a:ea typeface="+mn-ea"/>
                <a:cs typeface="+mn-cs"/>
              </a:rPr>
              <a:t>is sufficiently flexible to be able to support a variety of congestion control regimes.</a:t>
            </a:r>
          </a:p>
          <a:p>
            <a:r>
              <a:rPr lang="en-US" sz="1200" kern="1200" baseline="0" dirty="0" smtClean="0">
                <a:solidFill>
                  <a:schemeClr val="tx1"/>
                </a:solidFill>
                <a:latin typeface="Times New Roman" pitchFamily="-110" charset="0"/>
                <a:ea typeface="+mn-ea"/>
                <a:cs typeface="+mn-cs"/>
              </a:rPr>
              <a:t>Accordingly, the Internet DCCP Working Group has defined two congestion control</a:t>
            </a:r>
          </a:p>
          <a:p>
            <a:r>
              <a:rPr lang="en-US" sz="1200" kern="1200" baseline="0" dirty="0" smtClean="0">
                <a:solidFill>
                  <a:schemeClr val="tx1"/>
                </a:solidFill>
                <a:latin typeface="Times New Roman" pitchFamily="-110" charset="0"/>
                <a:ea typeface="+mn-ea"/>
                <a:cs typeface="+mn-cs"/>
              </a:rPr>
              <a:t>mechanisms, each assigned a congestion control identifier (CCID), and will</a:t>
            </a:r>
          </a:p>
          <a:p>
            <a:r>
              <a:rPr lang="en-US" sz="1200" kern="1200" baseline="0" dirty="0" smtClean="0">
                <a:solidFill>
                  <a:schemeClr val="tx1"/>
                </a:solidFill>
                <a:latin typeface="Times New Roman" pitchFamily="-110" charset="0"/>
                <a:ea typeface="+mn-ea"/>
                <a:cs typeface="+mn-cs"/>
              </a:rPr>
              <a:t>define further mechanisms in the future. The two mechanisms so far defined are: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TCP-like congestion control (CCID 2):  This mechanism has behavior modeled</a:t>
            </a:r>
          </a:p>
          <a:p>
            <a:r>
              <a:rPr lang="en-US" sz="1200" kern="1200" baseline="0" dirty="0" smtClean="0">
                <a:solidFill>
                  <a:schemeClr val="tx1"/>
                </a:solidFill>
                <a:latin typeface="Times New Roman" pitchFamily="-110" charset="0"/>
                <a:ea typeface="+mn-ea"/>
                <a:cs typeface="+mn-cs"/>
              </a:rPr>
              <a:t>directly on TCP, including congestion window, slow start, and time-outs.</a:t>
            </a:r>
          </a:p>
          <a:p>
            <a:r>
              <a:rPr lang="en-US" sz="1200" kern="1200" baseline="0" dirty="0" smtClean="0">
                <a:solidFill>
                  <a:schemeClr val="tx1"/>
                </a:solidFill>
                <a:latin typeface="Times New Roman" pitchFamily="-110" charset="0"/>
                <a:ea typeface="+mn-ea"/>
                <a:cs typeface="+mn-cs"/>
              </a:rPr>
              <a:t>CCID 2 achieves maximum bandwidth over the long term, consistent with</a:t>
            </a:r>
          </a:p>
          <a:p>
            <a:r>
              <a:rPr lang="en-US" sz="1200" kern="1200" baseline="0" dirty="0" smtClean="0">
                <a:solidFill>
                  <a:schemeClr val="tx1"/>
                </a:solidFill>
                <a:latin typeface="Times New Roman" pitchFamily="-110" charset="0"/>
                <a:ea typeface="+mn-ea"/>
                <a:cs typeface="+mn-cs"/>
              </a:rPr>
              <a:t> the use of end-to-end congestion control, but halves its congestion window in</a:t>
            </a:r>
          </a:p>
          <a:p>
            <a:r>
              <a:rPr lang="en-US" sz="1200" kern="1200" baseline="0" dirty="0" smtClean="0">
                <a:solidFill>
                  <a:schemeClr val="tx1"/>
                </a:solidFill>
                <a:latin typeface="Times New Roman" pitchFamily="-110" charset="0"/>
                <a:ea typeface="+mn-ea"/>
                <a:cs typeface="+mn-cs"/>
              </a:rPr>
              <a:t>response to each congestion event. This leads to the abrupt rate changes typical</a:t>
            </a:r>
          </a:p>
          <a:p>
            <a:r>
              <a:rPr lang="en-US" sz="1200" kern="1200" baseline="0" dirty="0" smtClean="0">
                <a:solidFill>
                  <a:schemeClr val="tx1"/>
                </a:solidFill>
                <a:latin typeface="Times New Roman" pitchFamily="-110" charset="0"/>
                <a:ea typeface="+mn-ea"/>
                <a:cs typeface="+mn-cs"/>
              </a:rPr>
              <a:t>of TCP. Applications should use CCID 2 if they prefer maximum bandwidth</a:t>
            </a:r>
          </a:p>
          <a:p>
            <a:r>
              <a:rPr lang="en-US" sz="1200" kern="1200" baseline="0" dirty="0" smtClean="0">
                <a:solidFill>
                  <a:schemeClr val="tx1"/>
                </a:solidFill>
                <a:latin typeface="Times New Roman" pitchFamily="-110" charset="0"/>
                <a:ea typeface="+mn-ea"/>
                <a:cs typeface="+mn-cs"/>
              </a:rPr>
              <a:t>utilization to steadiness of rate. This is often the case for applications</a:t>
            </a:r>
          </a:p>
          <a:p>
            <a:r>
              <a:rPr lang="en-US" sz="1200" kern="1200" baseline="0" dirty="0" smtClean="0">
                <a:solidFill>
                  <a:schemeClr val="tx1"/>
                </a:solidFill>
                <a:latin typeface="Times New Roman" pitchFamily="-110" charset="0"/>
                <a:ea typeface="+mn-ea"/>
                <a:cs typeface="+mn-cs"/>
              </a:rPr>
              <a:t>that are not streaming their data directly to the user.</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TCP-friendly rate control (TFDC) (CCID 3):  This mechanism is based on</a:t>
            </a:r>
          </a:p>
          <a:p>
            <a:r>
              <a:rPr lang="en-US" sz="1200" kern="1200" baseline="0" dirty="0" smtClean="0">
                <a:solidFill>
                  <a:schemeClr val="tx1"/>
                </a:solidFill>
                <a:latin typeface="Times New Roman" pitchFamily="-110" charset="0"/>
                <a:ea typeface="+mn-ea"/>
                <a:cs typeface="+mn-cs"/>
              </a:rPr>
              <a:t>the use of a variant of the TCP-friendly equation (Equation 20.8). TFRC is</a:t>
            </a:r>
          </a:p>
          <a:p>
            <a:r>
              <a:rPr lang="en-US" sz="1200" kern="1200" baseline="0" dirty="0" smtClean="0">
                <a:solidFill>
                  <a:schemeClr val="tx1"/>
                </a:solidFill>
                <a:latin typeface="Times New Roman" pitchFamily="-110" charset="0"/>
                <a:ea typeface="+mn-ea"/>
                <a:cs typeface="+mn-cs"/>
              </a:rPr>
              <a:t>designed to be reasonably fair when competing for bandwidth with TCP-like</a:t>
            </a:r>
          </a:p>
          <a:p>
            <a:r>
              <a:rPr lang="en-US" sz="1200" kern="1200" baseline="0" dirty="0" smtClean="0">
                <a:solidFill>
                  <a:schemeClr val="tx1"/>
                </a:solidFill>
                <a:latin typeface="Times New Roman" pitchFamily="-110" charset="0"/>
                <a:ea typeface="+mn-ea"/>
                <a:cs typeface="+mn-cs"/>
              </a:rPr>
              <a:t>flows, where a flow is “reasonably fair” if its sending rate is generally within</a:t>
            </a:r>
          </a:p>
          <a:p>
            <a:r>
              <a:rPr lang="en-US" sz="1200" kern="1200" baseline="0" dirty="0" smtClean="0">
                <a:solidFill>
                  <a:schemeClr val="tx1"/>
                </a:solidFill>
                <a:latin typeface="Times New Roman" pitchFamily="-110" charset="0"/>
                <a:ea typeface="+mn-ea"/>
                <a:cs typeface="+mn-cs"/>
              </a:rPr>
              <a:t>a factor of two of the sending rate of a TCP flow under the same conditions.</a:t>
            </a:r>
          </a:p>
          <a:p>
            <a:r>
              <a:rPr lang="en-US" sz="1200" kern="1200" baseline="0" dirty="0" smtClean="0">
                <a:solidFill>
                  <a:schemeClr val="tx1"/>
                </a:solidFill>
                <a:latin typeface="Times New Roman" pitchFamily="-110" charset="0"/>
                <a:ea typeface="+mn-ea"/>
                <a:cs typeface="+mn-cs"/>
              </a:rPr>
              <a:t>However, TFRC has a much lower variation of throughput over time compared</a:t>
            </a:r>
          </a:p>
          <a:p>
            <a:r>
              <a:rPr lang="en-US" sz="1200" kern="1200" baseline="0" dirty="0" smtClean="0">
                <a:solidFill>
                  <a:schemeClr val="tx1"/>
                </a:solidFill>
                <a:latin typeface="Times New Roman" pitchFamily="-110" charset="0"/>
                <a:ea typeface="+mn-ea"/>
                <a:cs typeface="+mn-cs"/>
              </a:rPr>
              <a:t>with TCP, which makes CCID 3 more suitable than CCID 2 for applications</a:t>
            </a:r>
          </a:p>
          <a:p>
            <a:r>
              <a:rPr lang="en-US" sz="1200" kern="1200" baseline="0" dirty="0" smtClean="0">
                <a:solidFill>
                  <a:schemeClr val="tx1"/>
                </a:solidFill>
                <a:latin typeface="Times New Roman" pitchFamily="-110" charset="0"/>
                <a:ea typeface="+mn-ea"/>
                <a:cs typeface="+mn-cs"/>
              </a:rPr>
              <a:t>such as streaming media, where a relatively smooth sending rate is important.</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A CCID-compliant implementation must implement the appropriate congestion</a:t>
            </a:r>
          </a:p>
          <a:p>
            <a:r>
              <a:rPr lang="en-US" sz="1200" kern="1200" baseline="0" dirty="0" smtClean="0">
                <a:solidFill>
                  <a:schemeClr val="tx1"/>
                </a:solidFill>
                <a:latin typeface="Times New Roman" pitchFamily="-110" charset="0"/>
                <a:ea typeface="+mn-ea"/>
                <a:cs typeface="+mn-cs"/>
              </a:rPr>
              <a:t>control algorithms and must include the appropriate fields and optional information</a:t>
            </a:r>
          </a:p>
          <a:p>
            <a:r>
              <a:rPr lang="en-US" sz="1200" kern="1200" baseline="0" dirty="0" smtClean="0">
                <a:solidFill>
                  <a:schemeClr val="tx1"/>
                </a:solidFill>
                <a:latin typeface="Times New Roman" pitchFamily="-110" charset="0"/>
                <a:ea typeface="+mn-ea"/>
                <a:cs typeface="+mn-cs"/>
              </a:rPr>
              <a:t>in the DDCP packets. For example, TFRC requires that data senders attach</a:t>
            </a:r>
          </a:p>
          <a:p>
            <a:r>
              <a:rPr lang="en-US" sz="1200" kern="1200" baseline="0" dirty="0" smtClean="0">
                <a:solidFill>
                  <a:schemeClr val="tx1"/>
                </a:solidFill>
                <a:latin typeface="Times New Roman" pitchFamily="-110" charset="0"/>
                <a:ea typeface="+mn-ea"/>
                <a:cs typeface="+mn-cs"/>
              </a:rPr>
              <a:t>to each data packet a coarse-grained “timestamp” that increments every quarter</a:t>
            </a:r>
          </a:p>
          <a:p>
            <a:r>
              <a:rPr lang="en-US" sz="1200" kern="1200" baseline="0" dirty="0" smtClean="0">
                <a:solidFill>
                  <a:schemeClr val="tx1"/>
                </a:solidFill>
                <a:latin typeface="Times New Roman" pitchFamily="-110" charset="0"/>
                <a:ea typeface="+mn-ea"/>
                <a:cs typeface="+mn-cs"/>
              </a:rPr>
              <a:t>round-trip time. This timestamp allows the receiver to group losses and marks that</a:t>
            </a:r>
          </a:p>
          <a:p>
            <a:r>
              <a:rPr lang="en-US" sz="1200" kern="1200" baseline="0" dirty="0" smtClean="0">
                <a:solidFill>
                  <a:schemeClr val="tx1"/>
                </a:solidFill>
                <a:latin typeface="Times New Roman" pitchFamily="-110" charset="0"/>
                <a:ea typeface="+mn-ea"/>
                <a:cs typeface="+mn-cs"/>
              </a:rPr>
              <a:t>occurred during the same round-trip time into a single congestion event.</a:t>
            </a:r>
            <a:endParaRPr lang="en-US" dirty="0"/>
          </a:p>
        </p:txBody>
      </p:sp>
      <p:sp>
        <p:nvSpPr>
          <p:cNvPr id="4" name="Slide Number Placeholder 3"/>
          <p:cNvSpPr>
            <a:spLocks noGrp="1"/>
          </p:cNvSpPr>
          <p:nvPr>
            <p:ph type="sldNum" sz="quarter" idx="10"/>
          </p:nvPr>
        </p:nvSpPr>
        <p:spPr/>
        <p:txBody>
          <a:bodyPr/>
          <a:lstStyle/>
          <a:p>
            <a:fld id="{97522877-12B8-744D-A0FD-DB9E4D8F451C}" type="slidenum">
              <a:rPr lang="en-US" smtClean="0"/>
              <a:pPr/>
              <a:t>43</a:t>
            </a:fld>
            <a:endParaRPr lang="en-US" dirty="0"/>
          </a:p>
        </p:txBody>
      </p:sp>
    </p:spTree>
    <p:extLst>
      <p:ext uri="{BB962C8B-B14F-4D97-AF65-F5344CB8AC3E}">
        <p14:creationId xmlns:p14="http://schemas.microsoft.com/office/powerpoint/2010/main" val="39570790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F1237D5-E233-4344-968A-EE6D40D35E39}" type="slidenum">
              <a:rPr lang="en-US"/>
              <a:pPr/>
              <a:t>44</a:t>
            </a:fld>
            <a:endParaRPr lang="en-US" dirty="0"/>
          </a:p>
        </p:txBody>
      </p:sp>
      <p:sp>
        <p:nvSpPr>
          <p:cNvPr id="95235" name="Rectangle 2"/>
          <p:cNvSpPr>
            <a:spLocks noGrp="1" noRot="1" noChangeAspect="1" noChangeArrowheads="1"/>
          </p:cNvSpPr>
          <p:nvPr>
            <p:ph type="sldImg"/>
          </p:nvPr>
        </p:nvSpPr>
        <p:spPr>
          <a:solidFill>
            <a:srgbClr val="FFFFFF"/>
          </a:solidFill>
          <a:ln/>
        </p:spPr>
      </p:sp>
      <p:sp>
        <p:nvSpPr>
          <p:cNvPr id="95236" name="Rectangle 3"/>
          <p:cNvSpPr>
            <a:spLocks noGrp="1" noChangeArrowheads="1"/>
          </p:cNvSpPr>
          <p:nvPr>
            <p:ph type="body" idx="1"/>
          </p:nvPr>
        </p:nvSpPr>
        <p:spPr>
          <a:xfrm>
            <a:off x="685800" y="4343400"/>
            <a:ext cx="5486400" cy="4114800"/>
          </a:xfrm>
          <a:solidFill>
            <a:srgbClr val="FFFFFF"/>
          </a:solidFill>
          <a:ln/>
        </p:spPr>
        <p:txBody>
          <a:bodyPr/>
          <a:lstStyle/>
          <a:p>
            <a:r>
              <a:rPr lang="en-US" dirty="0" smtClean="0"/>
              <a:t>Chapter 20 </a:t>
            </a:r>
            <a:r>
              <a:rPr lang="en-US" dirty="0"/>
              <a:t>summary.</a:t>
            </a:r>
          </a:p>
        </p:txBody>
      </p:sp>
    </p:spTree>
    <p:extLst>
      <p:ext uri="{BB962C8B-B14F-4D97-AF65-F5344CB8AC3E}">
        <p14:creationId xmlns:p14="http://schemas.microsoft.com/office/powerpoint/2010/main" val="2865207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280F741-B024-B04F-B344-8BB0FBD41ADB}" type="slidenum">
              <a:rPr lang="en-US"/>
              <a:pPr/>
              <a:t>4</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r>
              <a:rPr lang="en-US" dirty="0">
                <a:latin typeface="Times New Roman" pitchFamily="32" charset="0"/>
              </a:rPr>
              <a:t>Consider the queuing situation at a single packet switch or router, such as is illustrated in</a:t>
            </a:r>
            <a:r>
              <a:rPr lang="en-US" dirty="0" smtClean="0">
                <a:latin typeface="Times New Roman" pitchFamily="32" charset="0"/>
              </a:rPr>
              <a:t> Figure 20.1</a:t>
            </a:r>
            <a:r>
              <a:rPr lang="en-US" dirty="0">
                <a:latin typeface="Times New Roman" pitchFamily="32" charset="0"/>
              </a:rPr>
              <a:t>. Any given node has a number of I/O ports attached to it: one or more to other nodes, and zero or more to end systems. On each port, packets arrive and depart. We can consider that there are two buffers, or queues, at each port, one to accept arriving packets, and one to hold packets that are waiting to depart. In practice, there might be two fixed-size buffers associated with each port, or there might be a pool of memory available for all buffering activities. In the latter case, we can think of each port having two variable-size buffers associated with it, subject to the constraint that the sum of all buffer sizes is a constant.</a:t>
            </a:r>
          </a:p>
          <a:p>
            <a:endParaRPr/>
          </a:p>
          <a:p>
            <a:r>
              <a:rPr lang="en-US" dirty="0" smtClean="0">
                <a:latin typeface="Times New Roman" pitchFamily="32" charset="0"/>
              </a:rPr>
              <a:t>In </a:t>
            </a:r>
            <a:r>
              <a:rPr lang="en-US" dirty="0">
                <a:latin typeface="Times New Roman" pitchFamily="32" charset="0"/>
              </a:rPr>
              <a:t>any case, as packets arrive, they are stored in the input buffer of the corresponding port. The node examines each incoming packet, makes a routing decision, and then moves the packet to the appropriate output buffer. Packets queued for output are transmitted as rapidly as possible; this is, in effect, statistical time division multiplexing. If packets arrive too fast for the node to process them (make routing decisions) or faster than packets can be cleared from the outgoing buffers, then eventually packets will arrive for which no memory is available.</a:t>
            </a:r>
          </a:p>
          <a:p>
            <a:endParaRPr/>
          </a:p>
        </p:txBody>
      </p:sp>
    </p:spTree>
    <p:extLst>
      <p:ext uri="{BB962C8B-B14F-4D97-AF65-F5344CB8AC3E}">
        <p14:creationId xmlns:p14="http://schemas.microsoft.com/office/powerpoint/2010/main" val="3959762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D5A42DB-51A1-DF4B-8D2E-D2EA37BEBEF0}" type="slidenum">
              <a:rPr lang="en-US"/>
              <a:pPr/>
              <a:t>5</a:t>
            </a:fld>
            <a:endParaRPr 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 When such a saturation point is reached, one of two general strategies can be</a:t>
            </a:r>
          </a:p>
          <a:p>
            <a:r>
              <a:rPr lang="en-US" sz="1200" kern="1200" baseline="0" dirty="0" smtClean="0">
                <a:solidFill>
                  <a:schemeClr val="tx1"/>
                </a:solidFill>
                <a:latin typeface="Times New Roman" pitchFamily="-110" charset="0"/>
                <a:ea typeface="+mn-ea"/>
                <a:cs typeface="+mn-cs"/>
              </a:rPr>
              <a:t>adopted. The first such strategy is to discard any incoming packet for which there is</a:t>
            </a:r>
          </a:p>
          <a:p>
            <a:r>
              <a:rPr lang="en-US" sz="1200" kern="1200" baseline="0" dirty="0" smtClean="0">
                <a:solidFill>
                  <a:schemeClr val="tx1"/>
                </a:solidFill>
                <a:latin typeface="Times New Roman" pitchFamily="-110" charset="0"/>
                <a:ea typeface="+mn-ea"/>
                <a:cs typeface="+mn-cs"/>
              </a:rPr>
              <a:t>no available buffer space. The alternative is for the node that is experiencing these</a:t>
            </a:r>
          </a:p>
          <a:p>
            <a:r>
              <a:rPr lang="en-US" sz="1200" kern="1200" baseline="0" dirty="0" smtClean="0">
                <a:solidFill>
                  <a:schemeClr val="tx1"/>
                </a:solidFill>
                <a:latin typeface="Times New Roman" pitchFamily="-110" charset="0"/>
                <a:ea typeface="+mn-ea"/>
                <a:cs typeface="+mn-cs"/>
              </a:rPr>
              <a:t>problems to exercise some sort of flow control over its neighbors so that the traffic</a:t>
            </a:r>
          </a:p>
          <a:p>
            <a:r>
              <a:rPr lang="en-US" sz="1200" kern="1200" baseline="0" dirty="0" smtClean="0">
                <a:solidFill>
                  <a:schemeClr val="tx1"/>
                </a:solidFill>
                <a:latin typeface="Times New Roman" pitchFamily="-110" charset="0"/>
                <a:ea typeface="+mn-ea"/>
                <a:cs typeface="+mn-cs"/>
              </a:rPr>
              <a:t>flow remains manageable. But, as Figure 20.2 illustrates, each of a node’s neighbors</a:t>
            </a:r>
          </a:p>
          <a:p>
            <a:r>
              <a:rPr lang="en-US" sz="1200" kern="1200" baseline="0" dirty="0" smtClean="0">
                <a:solidFill>
                  <a:schemeClr val="tx1"/>
                </a:solidFill>
                <a:latin typeface="Times New Roman" pitchFamily="-110" charset="0"/>
                <a:ea typeface="+mn-ea"/>
                <a:cs typeface="+mn-cs"/>
              </a:rPr>
              <a:t>is also managing a number of queues. If node 6 restrains the flow of packets from</a:t>
            </a:r>
          </a:p>
          <a:p>
            <a:r>
              <a:rPr lang="en-US" sz="1200" kern="1200" baseline="0" dirty="0" smtClean="0">
                <a:solidFill>
                  <a:schemeClr val="tx1"/>
                </a:solidFill>
                <a:latin typeface="Times New Roman" pitchFamily="-110" charset="0"/>
                <a:ea typeface="+mn-ea"/>
                <a:cs typeface="+mn-cs"/>
              </a:rPr>
              <a:t>node 5, this causes the output buffer in node 5 for the port to node 6 to fill up. Thus,</a:t>
            </a:r>
          </a:p>
          <a:p>
            <a:r>
              <a:rPr lang="en-US" sz="1200" kern="1200" baseline="0" dirty="0" smtClean="0">
                <a:solidFill>
                  <a:schemeClr val="tx1"/>
                </a:solidFill>
                <a:latin typeface="Times New Roman" pitchFamily="-110" charset="0"/>
                <a:ea typeface="+mn-ea"/>
                <a:cs typeface="+mn-cs"/>
              </a:rPr>
              <a:t>congestion at one point in the network can quickly propagate throughout a region</a:t>
            </a:r>
          </a:p>
          <a:p>
            <a:r>
              <a:rPr lang="en-US" sz="1200" kern="1200" baseline="0" dirty="0" smtClean="0">
                <a:solidFill>
                  <a:schemeClr val="tx1"/>
                </a:solidFill>
                <a:latin typeface="Times New Roman" pitchFamily="-110" charset="0"/>
                <a:ea typeface="+mn-ea"/>
                <a:cs typeface="+mn-cs"/>
              </a:rPr>
              <a:t>or the entire network. While flow control is indeed a powerful tool, we need to use</a:t>
            </a:r>
          </a:p>
          <a:p>
            <a:r>
              <a:rPr lang="en-US" sz="1200" kern="1200" baseline="0" dirty="0" smtClean="0">
                <a:solidFill>
                  <a:schemeClr val="tx1"/>
                </a:solidFill>
                <a:latin typeface="Times New Roman" pitchFamily="-110" charset="0"/>
                <a:ea typeface="+mn-ea"/>
                <a:cs typeface="+mn-cs"/>
              </a:rPr>
              <a:t>it in such a way as to manage the traffic on the entire network.</a:t>
            </a:r>
            <a:endParaRPr lang="en-US" dirty="0">
              <a:latin typeface="Times" pitchFamily="32" charset="0"/>
            </a:endParaRPr>
          </a:p>
        </p:txBody>
      </p:sp>
    </p:spTree>
    <p:extLst>
      <p:ext uri="{BB962C8B-B14F-4D97-AF65-F5344CB8AC3E}">
        <p14:creationId xmlns:p14="http://schemas.microsoft.com/office/powerpoint/2010/main" val="99800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F0E7E0C8-008F-4940-A625-7B2E4E25B9E3}" type="slidenum">
              <a:rPr lang="en-US"/>
              <a:pPr/>
              <a:t>6</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Figure 20.3 suggests the ideal goal for network utilization. The top graph plots the</a:t>
            </a:r>
          </a:p>
          <a:p>
            <a:r>
              <a:rPr lang="en-US" sz="1200" kern="1200" baseline="0" dirty="0" smtClean="0">
                <a:solidFill>
                  <a:schemeClr val="tx1"/>
                </a:solidFill>
                <a:latin typeface="Times New Roman" pitchFamily="-110" charset="0"/>
                <a:ea typeface="+mn-ea"/>
                <a:cs typeface="+mn-cs"/>
              </a:rPr>
              <a:t>steady-state total throughput (number of packets delivered to destination end systems)</a:t>
            </a:r>
          </a:p>
          <a:p>
            <a:r>
              <a:rPr lang="en-US" sz="1200" kern="1200" baseline="0" dirty="0" smtClean="0">
                <a:solidFill>
                  <a:schemeClr val="tx1"/>
                </a:solidFill>
                <a:latin typeface="Times New Roman" pitchFamily="-110" charset="0"/>
                <a:ea typeface="+mn-ea"/>
                <a:cs typeface="+mn-cs"/>
              </a:rPr>
              <a:t>through the network as a function of the offered load (number of packets</a:t>
            </a:r>
          </a:p>
          <a:p>
            <a:r>
              <a:rPr lang="en-US" sz="1200" kern="1200" baseline="0" dirty="0" smtClean="0">
                <a:solidFill>
                  <a:schemeClr val="tx1"/>
                </a:solidFill>
                <a:latin typeface="Times New Roman" pitchFamily="-110" charset="0"/>
                <a:ea typeface="+mn-ea"/>
                <a:cs typeface="+mn-cs"/>
              </a:rPr>
              <a:t> transmitted by source end systems), both normalized to the maximum theoretical</a:t>
            </a:r>
          </a:p>
          <a:p>
            <a:r>
              <a:rPr lang="en-US" sz="1200" kern="1200" baseline="0" dirty="0" smtClean="0">
                <a:solidFill>
                  <a:schemeClr val="tx1"/>
                </a:solidFill>
                <a:latin typeface="Times New Roman" pitchFamily="-110" charset="0"/>
                <a:ea typeface="+mn-ea"/>
                <a:cs typeface="+mn-cs"/>
              </a:rPr>
              <a:t>throughput of the network. For example, if a network consists of a single node with</a:t>
            </a:r>
          </a:p>
          <a:p>
            <a:r>
              <a:rPr lang="en-US" sz="1200" kern="1200" baseline="0" dirty="0" smtClean="0">
                <a:solidFill>
                  <a:schemeClr val="tx1"/>
                </a:solidFill>
                <a:latin typeface="Times New Roman" pitchFamily="-110" charset="0"/>
                <a:ea typeface="+mn-ea"/>
                <a:cs typeface="+mn-cs"/>
              </a:rPr>
              <a:t>two full-duplex 1-Mbps links, then the theoretical capacity of the network is 2 Mbps,</a:t>
            </a:r>
          </a:p>
          <a:p>
            <a:r>
              <a:rPr lang="en-US" sz="1200" kern="1200" baseline="0" dirty="0" smtClean="0">
                <a:solidFill>
                  <a:schemeClr val="tx1"/>
                </a:solidFill>
                <a:latin typeface="Times New Roman" pitchFamily="-110" charset="0"/>
                <a:ea typeface="+mn-ea"/>
                <a:cs typeface="+mn-cs"/>
              </a:rPr>
              <a:t>consisting of a 1-Mbps flow in each direction. In the ideal case, the throughput of</a:t>
            </a:r>
          </a:p>
          <a:p>
            <a:r>
              <a:rPr lang="en-US" sz="1200" kern="1200" baseline="0" dirty="0" smtClean="0">
                <a:solidFill>
                  <a:schemeClr val="tx1"/>
                </a:solidFill>
                <a:latin typeface="Times New Roman" pitchFamily="-110" charset="0"/>
                <a:ea typeface="+mn-ea"/>
                <a:cs typeface="+mn-cs"/>
              </a:rPr>
              <a:t>the network increases to accommodate load up to an offered load equal to the full</a:t>
            </a:r>
          </a:p>
          <a:p>
            <a:r>
              <a:rPr lang="en-US" sz="1200" kern="1200" baseline="0" dirty="0" smtClean="0">
                <a:solidFill>
                  <a:schemeClr val="tx1"/>
                </a:solidFill>
                <a:latin typeface="Times New Roman" pitchFamily="-110" charset="0"/>
                <a:ea typeface="+mn-ea"/>
                <a:cs typeface="+mn-cs"/>
              </a:rPr>
              <a:t>capacity of the network; then normalized throughput remains at 1.0 at higher input</a:t>
            </a:r>
          </a:p>
          <a:p>
            <a:r>
              <a:rPr lang="en-US" sz="1200" kern="1200" baseline="0" dirty="0" smtClean="0">
                <a:solidFill>
                  <a:schemeClr val="tx1"/>
                </a:solidFill>
                <a:latin typeface="Times New Roman" pitchFamily="-110" charset="0"/>
                <a:ea typeface="+mn-ea"/>
                <a:cs typeface="+mn-cs"/>
              </a:rPr>
              <a:t>loads. Note, however, what happens to the end-to-end delay experienced by the</a:t>
            </a:r>
          </a:p>
          <a:p>
            <a:r>
              <a:rPr lang="en-US" sz="1200" kern="1200" baseline="0" dirty="0" smtClean="0">
                <a:solidFill>
                  <a:schemeClr val="tx1"/>
                </a:solidFill>
                <a:latin typeface="Times New Roman" pitchFamily="-110" charset="0"/>
                <a:ea typeface="+mn-ea"/>
                <a:cs typeface="+mn-cs"/>
              </a:rPr>
              <a:t>average packet even with this assumption of ideal performance. At negligible load,</a:t>
            </a:r>
          </a:p>
          <a:p>
            <a:r>
              <a:rPr lang="en-US" sz="1200" kern="1200" baseline="0" dirty="0" smtClean="0">
                <a:solidFill>
                  <a:schemeClr val="tx1"/>
                </a:solidFill>
                <a:latin typeface="Times New Roman" pitchFamily="-110" charset="0"/>
                <a:ea typeface="+mn-ea"/>
                <a:cs typeface="+mn-cs"/>
              </a:rPr>
              <a:t>there is some small constant amount of delay that consists of the propagation delay</a:t>
            </a:r>
          </a:p>
          <a:p>
            <a:r>
              <a:rPr lang="en-US" sz="1200" kern="1200" baseline="0" dirty="0" smtClean="0">
                <a:solidFill>
                  <a:schemeClr val="tx1"/>
                </a:solidFill>
                <a:latin typeface="Times New Roman" pitchFamily="-110" charset="0"/>
                <a:ea typeface="+mn-ea"/>
                <a:cs typeface="+mn-cs"/>
              </a:rPr>
              <a:t>through the network from source to destination plus processing delay at each node.</a:t>
            </a:r>
          </a:p>
          <a:p>
            <a:r>
              <a:rPr lang="en-US" sz="1200" kern="1200" baseline="0" dirty="0" smtClean="0">
                <a:solidFill>
                  <a:schemeClr val="tx1"/>
                </a:solidFill>
                <a:latin typeface="Times New Roman" pitchFamily="-110" charset="0"/>
                <a:ea typeface="+mn-ea"/>
                <a:cs typeface="+mn-cs"/>
              </a:rPr>
              <a:t>As the load on the network increases, </a:t>
            </a:r>
            <a:r>
              <a:rPr lang="en-US" sz="1200" kern="1200" baseline="0" dirty="0" err="1" smtClean="0">
                <a:solidFill>
                  <a:schemeClr val="tx1"/>
                </a:solidFill>
                <a:latin typeface="Times New Roman" pitchFamily="-110" charset="0"/>
                <a:ea typeface="+mn-ea"/>
                <a:cs typeface="+mn-cs"/>
              </a:rPr>
              <a:t>queueing</a:t>
            </a:r>
            <a:r>
              <a:rPr lang="en-US" sz="1200" kern="1200" baseline="0" dirty="0" smtClean="0">
                <a:solidFill>
                  <a:schemeClr val="tx1"/>
                </a:solidFill>
                <a:latin typeface="Times New Roman" pitchFamily="-110" charset="0"/>
                <a:ea typeface="+mn-ea"/>
                <a:cs typeface="+mn-cs"/>
              </a:rPr>
              <a:t> delays at each node are added to</a:t>
            </a:r>
          </a:p>
          <a:p>
            <a:r>
              <a:rPr lang="en-US" sz="1200" kern="1200" baseline="0" dirty="0" smtClean="0">
                <a:solidFill>
                  <a:schemeClr val="tx1"/>
                </a:solidFill>
                <a:latin typeface="Times New Roman" pitchFamily="-110" charset="0"/>
                <a:ea typeface="+mn-ea"/>
                <a:cs typeface="+mn-cs"/>
              </a:rPr>
              <a:t>this fixed amount of delay. The reason for the increase in delay even when the total</a:t>
            </a:r>
          </a:p>
          <a:p>
            <a:r>
              <a:rPr lang="en-US" sz="1200" kern="1200" baseline="0" dirty="0" smtClean="0">
                <a:solidFill>
                  <a:schemeClr val="tx1"/>
                </a:solidFill>
                <a:latin typeface="Times New Roman" pitchFamily="-110" charset="0"/>
                <a:ea typeface="+mn-ea"/>
                <a:cs typeface="+mn-cs"/>
              </a:rPr>
              <a:t>network capacity is not exceeded has to do with the variability in load at each node.</a:t>
            </a:r>
          </a:p>
          <a:p>
            <a:r>
              <a:rPr lang="en-US" sz="1200" kern="1200" baseline="0" dirty="0" smtClean="0">
                <a:solidFill>
                  <a:schemeClr val="tx1"/>
                </a:solidFill>
                <a:latin typeface="Times New Roman" pitchFamily="-110" charset="0"/>
                <a:ea typeface="+mn-ea"/>
                <a:cs typeface="+mn-cs"/>
              </a:rPr>
              <a:t>With multiple sources supplying data to the network, even if each source produced</a:t>
            </a:r>
          </a:p>
          <a:p>
            <a:r>
              <a:rPr lang="en-US" sz="1200" kern="1200" baseline="0" dirty="0" smtClean="0">
                <a:solidFill>
                  <a:schemeClr val="tx1"/>
                </a:solidFill>
                <a:latin typeface="Times New Roman" pitchFamily="-110" charset="0"/>
                <a:ea typeface="+mn-ea"/>
                <a:cs typeface="+mn-cs"/>
              </a:rPr>
              <a:t>packets at fixed intervals, there will be fluctuation in the input rate at each individual</a:t>
            </a:r>
          </a:p>
          <a:p>
            <a:r>
              <a:rPr lang="en-US" sz="1200" kern="1200" baseline="0" dirty="0" smtClean="0">
                <a:solidFill>
                  <a:schemeClr val="tx1"/>
                </a:solidFill>
                <a:latin typeface="Times New Roman" pitchFamily="-110" charset="0"/>
                <a:ea typeface="+mn-ea"/>
                <a:cs typeface="+mn-cs"/>
              </a:rPr>
              <a:t>network node. When a burst of packets arrives at a node, it will take some</a:t>
            </a:r>
          </a:p>
          <a:p>
            <a:r>
              <a:rPr lang="en-US" sz="1200" kern="1200" baseline="0" dirty="0" smtClean="0">
                <a:solidFill>
                  <a:schemeClr val="tx1"/>
                </a:solidFill>
                <a:latin typeface="Times New Roman" pitchFamily="-110" charset="0"/>
                <a:ea typeface="+mn-ea"/>
                <a:cs typeface="+mn-cs"/>
              </a:rPr>
              <a:t>time to clear the backlog. As it is clearing the backlog, it is sending out a sustained</a:t>
            </a:r>
          </a:p>
          <a:p>
            <a:r>
              <a:rPr lang="en-US" sz="1200" kern="1200" baseline="0" dirty="0" smtClean="0">
                <a:solidFill>
                  <a:schemeClr val="tx1"/>
                </a:solidFill>
                <a:latin typeface="Times New Roman" pitchFamily="-110" charset="0"/>
                <a:ea typeface="+mn-ea"/>
                <a:cs typeface="+mn-cs"/>
              </a:rPr>
              <a:t>burst of packets, thus imposing packet bursts on downstream node. And once a</a:t>
            </a:r>
          </a:p>
          <a:p>
            <a:r>
              <a:rPr lang="en-US" sz="1200" kern="1200" baseline="0" dirty="0" smtClean="0">
                <a:solidFill>
                  <a:schemeClr val="tx1"/>
                </a:solidFill>
                <a:latin typeface="Times New Roman" pitchFamily="-110" charset="0"/>
                <a:ea typeface="+mn-ea"/>
                <a:cs typeface="+mn-cs"/>
              </a:rPr>
              <a:t>queue builds up at a node, even if packets only arrive at a rate the node can handle</a:t>
            </a:r>
          </a:p>
          <a:p>
            <a:r>
              <a:rPr lang="en-US" sz="1200" kern="1200" baseline="0" dirty="0" smtClean="0">
                <a:solidFill>
                  <a:schemeClr val="tx1"/>
                </a:solidFill>
                <a:latin typeface="Times New Roman" pitchFamily="-110" charset="0"/>
                <a:ea typeface="+mn-ea"/>
                <a:cs typeface="+mn-cs"/>
              </a:rPr>
              <a:t> during a given time period, those packets have to wait their turn in the queue, and</a:t>
            </a:r>
          </a:p>
          <a:p>
            <a:r>
              <a:rPr lang="en-US" sz="1200" kern="1200" baseline="0" dirty="0" smtClean="0">
                <a:solidFill>
                  <a:schemeClr val="tx1"/>
                </a:solidFill>
                <a:latin typeface="Times New Roman" pitchFamily="-110" charset="0"/>
                <a:ea typeface="+mn-ea"/>
                <a:cs typeface="+mn-cs"/>
              </a:rPr>
              <a:t>thus experience additional delay.</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Once the load exceeds the network capacity, delays increase without bound.</a:t>
            </a:r>
          </a:p>
          <a:p>
            <a:r>
              <a:rPr lang="en-US" sz="1200" kern="1200" baseline="0" dirty="0" smtClean="0">
                <a:solidFill>
                  <a:schemeClr val="tx1"/>
                </a:solidFill>
                <a:latin typeface="Times New Roman" pitchFamily="-110" charset="0"/>
                <a:ea typeface="+mn-ea"/>
                <a:cs typeface="+mn-cs"/>
              </a:rPr>
              <a:t>Here is a simple intuitive explanation of why delay must go to infinity. Suppose that</a:t>
            </a:r>
          </a:p>
          <a:p>
            <a:r>
              <a:rPr lang="en-US" sz="1200" kern="1200" baseline="0" dirty="0" smtClean="0">
                <a:solidFill>
                  <a:schemeClr val="tx1"/>
                </a:solidFill>
                <a:latin typeface="Times New Roman" pitchFamily="-110" charset="0"/>
                <a:ea typeface="+mn-ea"/>
                <a:cs typeface="+mn-cs"/>
              </a:rPr>
              <a:t>each node in the network is equipped with buffers of infinite size and suppose that</a:t>
            </a:r>
          </a:p>
          <a:p>
            <a:r>
              <a:rPr lang="en-US" sz="1200" kern="1200" baseline="0" dirty="0" smtClean="0">
                <a:solidFill>
                  <a:schemeClr val="tx1"/>
                </a:solidFill>
                <a:latin typeface="Times New Roman" pitchFamily="-110" charset="0"/>
                <a:ea typeface="+mn-ea"/>
                <a:cs typeface="+mn-cs"/>
              </a:rPr>
              <a:t>the input load exceeds network capacity. Under ideal conditions, the network will</a:t>
            </a:r>
          </a:p>
          <a:p>
            <a:r>
              <a:rPr lang="en-US" sz="1200" kern="1200" baseline="0" dirty="0" smtClean="0">
                <a:solidFill>
                  <a:schemeClr val="tx1"/>
                </a:solidFill>
                <a:latin typeface="Times New Roman" pitchFamily="-110" charset="0"/>
                <a:ea typeface="+mn-ea"/>
                <a:cs typeface="+mn-cs"/>
              </a:rPr>
              <a:t>continue to sustain a normalized throughput of 1.0. Therefore, the rate of packets</a:t>
            </a:r>
          </a:p>
          <a:p>
            <a:r>
              <a:rPr lang="en-US" sz="1200" kern="1200" baseline="0" dirty="0" smtClean="0">
                <a:solidFill>
                  <a:schemeClr val="tx1"/>
                </a:solidFill>
                <a:latin typeface="Times New Roman" pitchFamily="-110" charset="0"/>
                <a:ea typeface="+mn-ea"/>
                <a:cs typeface="+mn-cs"/>
              </a:rPr>
              <a:t>leaving the network is 1.0. Because the rate of packets entering the network is</a:t>
            </a:r>
          </a:p>
          <a:p>
            <a:r>
              <a:rPr lang="en-US" sz="1200" kern="1200" baseline="0" dirty="0" smtClean="0">
                <a:solidFill>
                  <a:schemeClr val="tx1"/>
                </a:solidFill>
                <a:latin typeface="Times New Roman" pitchFamily="-110" charset="0"/>
                <a:ea typeface="+mn-ea"/>
                <a:cs typeface="+mn-cs"/>
              </a:rPr>
              <a:t>greater than 1.0, internal queue sizes grow. In the steady state, with input greater</a:t>
            </a:r>
          </a:p>
          <a:p>
            <a:r>
              <a:rPr lang="en-US" sz="1200" kern="1200" baseline="0" dirty="0" smtClean="0">
                <a:solidFill>
                  <a:schemeClr val="tx1"/>
                </a:solidFill>
                <a:latin typeface="Times New Roman" pitchFamily="-110" charset="0"/>
                <a:ea typeface="+mn-ea"/>
                <a:cs typeface="+mn-cs"/>
              </a:rPr>
              <a:t>than output, these queue sizes grow without bound and therefore </a:t>
            </a:r>
            <a:r>
              <a:rPr lang="en-US" sz="1200" kern="1200" baseline="0" dirty="0" err="1" smtClean="0">
                <a:solidFill>
                  <a:schemeClr val="tx1"/>
                </a:solidFill>
                <a:latin typeface="Times New Roman" pitchFamily="-110" charset="0"/>
                <a:ea typeface="+mn-ea"/>
                <a:cs typeface="+mn-cs"/>
              </a:rPr>
              <a:t>queueing</a:t>
            </a:r>
            <a:r>
              <a:rPr lang="en-US" sz="1200" kern="1200" baseline="0" dirty="0" smtClean="0">
                <a:solidFill>
                  <a:schemeClr val="tx1"/>
                </a:solidFill>
                <a:latin typeface="Times New Roman" pitchFamily="-110" charset="0"/>
                <a:ea typeface="+mn-ea"/>
                <a:cs typeface="+mn-cs"/>
              </a:rPr>
              <a:t> delays</a:t>
            </a:r>
          </a:p>
          <a:p>
            <a:r>
              <a:rPr lang="en-US" sz="1200" kern="1200" baseline="0" dirty="0" smtClean="0">
                <a:solidFill>
                  <a:schemeClr val="tx1"/>
                </a:solidFill>
                <a:latin typeface="Times New Roman" pitchFamily="-110" charset="0"/>
                <a:ea typeface="+mn-ea"/>
                <a:cs typeface="+mn-cs"/>
              </a:rPr>
              <a:t>grow without bound.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It is important to grasp the meaning of Figure 20.3 before looking at real-world</a:t>
            </a:r>
          </a:p>
          <a:p>
            <a:r>
              <a:rPr lang="en-US" sz="1200" kern="1200" baseline="0" dirty="0" smtClean="0">
                <a:solidFill>
                  <a:schemeClr val="tx1"/>
                </a:solidFill>
                <a:latin typeface="Times New Roman" pitchFamily="-110" charset="0"/>
                <a:ea typeface="+mn-ea"/>
                <a:cs typeface="+mn-cs"/>
              </a:rPr>
              <a:t>conditions. This figure represents the ideal, but unattainable, goal of all traffic and</a:t>
            </a:r>
          </a:p>
          <a:p>
            <a:r>
              <a:rPr lang="en-US" sz="1200" kern="1200" baseline="0" dirty="0" smtClean="0">
                <a:solidFill>
                  <a:schemeClr val="tx1"/>
                </a:solidFill>
                <a:latin typeface="Times New Roman" pitchFamily="-110" charset="0"/>
                <a:ea typeface="+mn-ea"/>
                <a:cs typeface="+mn-cs"/>
              </a:rPr>
              <a:t>congestion control schemes. No scheme can exceed the performance depicted in</a:t>
            </a:r>
          </a:p>
          <a:p>
            <a:r>
              <a:rPr lang="en-US" sz="1200" kern="1200" baseline="0" dirty="0" smtClean="0">
                <a:solidFill>
                  <a:schemeClr val="tx1"/>
                </a:solidFill>
                <a:latin typeface="Times New Roman" pitchFamily="-110" charset="0"/>
                <a:ea typeface="+mn-ea"/>
                <a:cs typeface="+mn-cs"/>
              </a:rPr>
              <a:t>Figure 20.3.</a:t>
            </a:r>
            <a:endParaRPr lang="en-US" dirty="0">
              <a:latin typeface="Times" pitchFamily="32" charset="0"/>
            </a:endParaRPr>
          </a:p>
        </p:txBody>
      </p:sp>
    </p:spTree>
    <p:extLst>
      <p:ext uri="{BB962C8B-B14F-4D97-AF65-F5344CB8AC3E}">
        <p14:creationId xmlns:p14="http://schemas.microsoft.com/office/powerpoint/2010/main" val="281247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D0CD125-21C9-154E-B619-FEEF079E8457}" type="slidenum">
              <a:rPr lang="en-US"/>
              <a:pPr/>
              <a:t>7</a:t>
            </a:fld>
            <a:endParaRPr lang="en-US" dirty="0"/>
          </a:p>
        </p:txBody>
      </p:sp>
      <p:sp>
        <p:nvSpPr>
          <p:cNvPr id="56323" name="Rectangle 1026"/>
          <p:cNvSpPr>
            <a:spLocks noGrp="1" noRot="1" noChangeAspect="1" noChangeArrowheads="1" noTextEdit="1"/>
          </p:cNvSpPr>
          <p:nvPr>
            <p:ph type="sldImg"/>
          </p:nvPr>
        </p:nvSpPr>
        <p:spPr>
          <a:ln/>
        </p:spPr>
      </p:sp>
      <p:sp>
        <p:nvSpPr>
          <p:cNvPr id="56324" name="Rectangle 1027"/>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The ideal case reflected in Figure 20.3 assumes infinite buffers and no overhead</a:t>
            </a:r>
          </a:p>
          <a:p>
            <a:r>
              <a:rPr lang="en-US" sz="1200" kern="1200" baseline="0" dirty="0" smtClean="0">
                <a:solidFill>
                  <a:schemeClr val="tx1"/>
                </a:solidFill>
                <a:latin typeface="Times New Roman" pitchFamily="-110" charset="0"/>
                <a:ea typeface="+mn-ea"/>
                <a:cs typeface="+mn-cs"/>
              </a:rPr>
              <a:t>related to congestion control. In practice, buffers are finite, leading to buffer overflow,</a:t>
            </a:r>
          </a:p>
          <a:p>
            <a:r>
              <a:rPr lang="en-US" sz="1200" kern="1200" baseline="0" dirty="0" smtClean="0">
                <a:solidFill>
                  <a:schemeClr val="tx1"/>
                </a:solidFill>
                <a:latin typeface="Times New Roman" pitchFamily="-110" charset="0"/>
                <a:ea typeface="+mn-ea"/>
                <a:cs typeface="+mn-cs"/>
              </a:rPr>
              <a:t>and attempts to control congestion consume network capacity in the exchange</a:t>
            </a:r>
          </a:p>
          <a:p>
            <a:r>
              <a:rPr lang="en-US" sz="1200" kern="1200" baseline="0" dirty="0" smtClean="0">
                <a:solidFill>
                  <a:schemeClr val="tx1"/>
                </a:solidFill>
                <a:latin typeface="Times New Roman" pitchFamily="-110" charset="0"/>
                <a:ea typeface="+mn-ea"/>
                <a:cs typeface="+mn-cs"/>
              </a:rPr>
              <a:t>of control signals.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Let us consider what happens in a network with finite buffers if no attempt is</a:t>
            </a:r>
          </a:p>
          <a:p>
            <a:r>
              <a:rPr lang="en-US" sz="1200" kern="1200" baseline="0" dirty="0" smtClean="0">
                <a:solidFill>
                  <a:schemeClr val="tx1"/>
                </a:solidFill>
                <a:latin typeface="Times New Roman" pitchFamily="-110" charset="0"/>
                <a:ea typeface="+mn-ea"/>
                <a:cs typeface="+mn-cs"/>
              </a:rPr>
              <a:t>made to control congestion or to restrain input from end systems. The details will,</a:t>
            </a:r>
          </a:p>
          <a:p>
            <a:r>
              <a:rPr lang="en-US" sz="1200" kern="1200" baseline="0" dirty="0" smtClean="0">
                <a:solidFill>
                  <a:schemeClr val="tx1"/>
                </a:solidFill>
                <a:latin typeface="Times New Roman" pitchFamily="-110" charset="0"/>
                <a:ea typeface="+mn-ea"/>
                <a:cs typeface="+mn-cs"/>
              </a:rPr>
              <a:t>of course, differ depending on network configuration and on the statistics of the</a:t>
            </a:r>
          </a:p>
          <a:p>
            <a:r>
              <a:rPr lang="en-US" sz="1200" kern="1200" baseline="0" dirty="0" smtClean="0">
                <a:solidFill>
                  <a:schemeClr val="tx1"/>
                </a:solidFill>
                <a:latin typeface="Times New Roman" pitchFamily="-110" charset="0"/>
                <a:ea typeface="+mn-ea"/>
                <a:cs typeface="+mn-cs"/>
              </a:rPr>
              <a:t>presented traffic. However, the graphs in Figure 20.4 depict the devastating outcome</a:t>
            </a:r>
          </a:p>
          <a:p>
            <a:r>
              <a:rPr lang="en-US" sz="1200" kern="1200" baseline="0" dirty="0" smtClean="0">
                <a:solidFill>
                  <a:schemeClr val="tx1"/>
                </a:solidFill>
                <a:latin typeface="Times New Roman" pitchFamily="-110" charset="0"/>
                <a:ea typeface="+mn-ea"/>
                <a:cs typeface="+mn-cs"/>
              </a:rPr>
              <a:t>in general terms.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At light loads, throughput, and hence network utilization, increases as the</a:t>
            </a:r>
          </a:p>
          <a:p>
            <a:r>
              <a:rPr lang="en-US" sz="1200" kern="1200" baseline="0" dirty="0" smtClean="0">
                <a:solidFill>
                  <a:schemeClr val="tx1"/>
                </a:solidFill>
                <a:latin typeface="Times New Roman" pitchFamily="-110" charset="0"/>
                <a:ea typeface="+mn-ea"/>
                <a:cs typeface="+mn-cs"/>
              </a:rPr>
              <a:t>offered load increases. As the load continues to increase, a point is reached (point A</a:t>
            </a:r>
          </a:p>
          <a:p>
            <a:r>
              <a:rPr lang="en-US" sz="1200" kern="1200" baseline="0" dirty="0" smtClean="0">
                <a:solidFill>
                  <a:schemeClr val="tx1"/>
                </a:solidFill>
                <a:latin typeface="Times New Roman" pitchFamily="-110" charset="0"/>
                <a:ea typeface="+mn-ea"/>
                <a:cs typeface="+mn-cs"/>
              </a:rPr>
              <a:t>in the plot) beyond which the throughput of the network increases at a rate slower</a:t>
            </a:r>
          </a:p>
          <a:p>
            <a:r>
              <a:rPr lang="en-US" sz="1200" kern="1200" baseline="0" dirty="0" smtClean="0">
                <a:solidFill>
                  <a:schemeClr val="tx1"/>
                </a:solidFill>
                <a:latin typeface="Times New Roman" pitchFamily="-110" charset="0"/>
                <a:ea typeface="+mn-ea"/>
                <a:cs typeface="+mn-cs"/>
              </a:rPr>
              <a:t>than the rate at which offered load is increased. This is due to network entry into a</a:t>
            </a:r>
          </a:p>
          <a:p>
            <a:r>
              <a:rPr lang="en-US" sz="1200" kern="1200" baseline="0" dirty="0" smtClean="0">
                <a:solidFill>
                  <a:schemeClr val="tx1"/>
                </a:solidFill>
                <a:latin typeface="Times New Roman" pitchFamily="-110" charset="0"/>
                <a:ea typeface="+mn-ea"/>
                <a:cs typeface="+mn-cs"/>
              </a:rPr>
              <a:t>moderate congestion state. In this region, the network continues to cope with the</a:t>
            </a:r>
          </a:p>
          <a:p>
            <a:r>
              <a:rPr lang="en-US" sz="1200" kern="1200" baseline="0" dirty="0" smtClean="0">
                <a:solidFill>
                  <a:schemeClr val="tx1"/>
                </a:solidFill>
                <a:latin typeface="Times New Roman" pitchFamily="-110" charset="0"/>
                <a:ea typeface="+mn-ea"/>
                <a:cs typeface="+mn-cs"/>
              </a:rPr>
              <a:t>load, although with increased delays. The departure of throughput from the ideal</a:t>
            </a:r>
          </a:p>
          <a:p>
            <a:r>
              <a:rPr lang="en-US" sz="1200" kern="1200" baseline="0" dirty="0" smtClean="0">
                <a:solidFill>
                  <a:schemeClr val="tx1"/>
                </a:solidFill>
                <a:latin typeface="Times New Roman" pitchFamily="-110" charset="0"/>
                <a:ea typeface="+mn-ea"/>
                <a:cs typeface="+mn-cs"/>
              </a:rPr>
              <a:t>is accounted for by a number of factors. For one thing, the load is unlikely to be</a:t>
            </a:r>
          </a:p>
          <a:p>
            <a:r>
              <a:rPr lang="en-US" sz="1200" kern="1200" baseline="0" dirty="0" smtClean="0">
                <a:solidFill>
                  <a:schemeClr val="tx1"/>
                </a:solidFill>
                <a:latin typeface="Times New Roman" pitchFamily="-110" charset="0"/>
                <a:ea typeface="+mn-ea"/>
                <a:cs typeface="+mn-cs"/>
              </a:rPr>
              <a:t>spread uniformly throughout the network. Therefore, while some nodes may experience</a:t>
            </a:r>
          </a:p>
          <a:p>
            <a:r>
              <a:rPr lang="en-US" sz="1200" kern="1200" baseline="0" dirty="0" smtClean="0">
                <a:solidFill>
                  <a:schemeClr val="tx1"/>
                </a:solidFill>
                <a:latin typeface="Times New Roman" pitchFamily="-110" charset="0"/>
                <a:ea typeface="+mn-ea"/>
                <a:cs typeface="+mn-cs"/>
              </a:rPr>
              <a:t>moderate congestion, others may be experiencing severe congestion and may</a:t>
            </a:r>
          </a:p>
          <a:p>
            <a:r>
              <a:rPr lang="en-US" sz="1200" kern="1200" baseline="0" dirty="0" smtClean="0">
                <a:solidFill>
                  <a:schemeClr val="tx1"/>
                </a:solidFill>
                <a:latin typeface="Times New Roman" pitchFamily="-110" charset="0"/>
                <a:ea typeface="+mn-ea"/>
                <a:cs typeface="+mn-cs"/>
              </a:rPr>
              <a:t>need to discard traffic. In addition, as the load increases, the network will attempt to</a:t>
            </a:r>
          </a:p>
          <a:p>
            <a:r>
              <a:rPr lang="en-US" sz="1200" kern="1200" baseline="0" dirty="0" smtClean="0">
                <a:solidFill>
                  <a:schemeClr val="tx1"/>
                </a:solidFill>
                <a:latin typeface="Times New Roman" pitchFamily="-110" charset="0"/>
                <a:ea typeface="+mn-ea"/>
                <a:cs typeface="+mn-cs"/>
              </a:rPr>
              <a:t>balance the load by routing packets through areas of lower congestion. For the routing</a:t>
            </a:r>
          </a:p>
          <a:p>
            <a:r>
              <a:rPr lang="en-US" sz="1200" kern="1200" baseline="0" dirty="0" smtClean="0">
                <a:solidFill>
                  <a:schemeClr val="tx1"/>
                </a:solidFill>
                <a:latin typeface="Times New Roman" pitchFamily="-110" charset="0"/>
                <a:ea typeface="+mn-ea"/>
                <a:cs typeface="+mn-cs"/>
              </a:rPr>
              <a:t>function to work, an increased number of routing messages must be exchanged</a:t>
            </a:r>
          </a:p>
          <a:p>
            <a:r>
              <a:rPr lang="en-US" sz="1200" kern="1200" baseline="0" dirty="0" smtClean="0">
                <a:solidFill>
                  <a:schemeClr val="tx1"/>
                </a:solidFill>
                <a:latin typeface="Times New Roman" pitchFamily="-110" charset="0"/>
                <a:ea typeface="+mn-ea"/>
                <a:cs typeface="+mn-cs"/>
              </a:rPr>
              <a:t>between nodes to alert each other to areas of congestion; this overhead reduces the</a:t>
            </a:r>
          </a:p>
          <a:p>
            <a:r>
              <a:rPr lang="en-US" sz="1200" kern="1200" baseline="0" dirty="0" smtClean="0">
                <a:solidFill>
                  <a:schemeClr val="tx1"/>
                </a:solidFill>
                <a:latin typeface="Times New Roman" pitchFamily="-110" charset="0"/>
                <a:ea typeface="+mn-ea"/>
                <a:cs typeface="+mn-cs"/>
              </a:rPr>
              <a:t>capacity available for data packets.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As the load on the network continues to increase, the queue lengths of the</a:t>
            </a:r>
          </a:p>
          <a:p>
            <a:r>
              <a:rPr lang="en-US" sz="1200" kern="1200" baseline="0" dirty="0" smtClean="0">
                <a:solidFill>
                  <a:schemeClr val="tx1"/>
                </a:solidFill>
                <a:latin typeface="Times New Roman" pitchFamily="-110" charset="0"/>
                <a:ea typeface="+mn-ea"/>
                <a:cs typeface="+mn-cs"/>
              </a:rPr>
              <a:t>various nodes continue to grow. Eventually, a point is reached (point B in the plot)</a:t>
            </a:r>
          </a:p>
          <a:p>
            <a:r>
              <a:rPr lang="en-US" sz="1200" kern="1200" baseline="0" dirty="0" smtClean="0">
                <a:solidFill>
                  <a:schemeClr val="tx1"/>
                </a:solidFill>
                <a:latin typeface="Times New Roman" pitchFamily="-110" charset="0"/>
                <a:ea typeface="+mn-ea"/>
                <a:cs typeface="+mn-cs"/>
              </a:rPr>
              <a:t>beyond which throughput actually drops with increased offered load. The reason</a:t>
            </a:r>
          </a:p>
          <a:p>
            <a:r>
              <a:rPr lang="en-US" sz="1200" kern="1200" baseline="0" dirty="0" smtClean="0">
                <a:solidFill>
                  <a:schemeClr val="tx1"/>
                </a:solidFill>
                <a:latin typeface="Times New Roman" pitchFamily="-110" charset="0"/>
                <a:ea typeface="+mn-ea"/>
                <a:cs typeface="+mn-cs"/>
              </a:rPr>
              <a:t>for this is that the buffers at each node are of finite size. When the buffers at a node</a:t>
            </a:r>
          </a:p>
          <a:p>
            <a:r>
              <a:rPr lang="en-US" sz="1200" kern="1200" baseline="0" dirty="0" smtClean="0">
                <a:solidFill>
                  <a:schemeClr val="tx1"/>
                </a:solidFill>
                <a:latin typeface="Times New Roman" pitchFamily="-110" charset="0"/>
                <a:ea typeface="+mn-ea"/>
                <a:cs typeface="+mn-cs"/>
              </a:rPr>
              <a:t>become full, the node must discard packets. Thus, the sources must retransmit the</a:t>
            </a:r>
          </a:p>
          <a:p>
            <a:r>
              <a:rPr lang="en-US" sz="1200" kern="1200" baseline="0" dirty="0" smtClean="0">
                <a:solidFill>
                  <a:schemeClr val="tx1"/>
                </a:solidFill>
                <a:latin typeface="Times New Roman" pitchFamily="-110" charset="0"/>
                <a:ea typeface="+mn-ea"/>
                <a:cs typeface="+mn-cs"/>
              </a:rPr>
              <a:t>discarded packets in addition to new packets. This only exacerbates the situation:</a:t>
            </a:r>
          </a:p>
          <a:p>
            <a:r>
              <a:rPr lang="en-US" sz="1200" kern="1200" baseline="0" dirty="0" smtClean="0">
                <a:solidFill>
                  <a:schemeClr val="tx1"/>
                </a:solidFill>
                <a:latin typeface="Times New Roman" pitchFamily="-110" charset="0"/>
                <a:ea typeface="+mn-ea"/>
                <a:cs typeface="+mn-cs"/>
              </a:rPr>
              <a:t> As more and more packets are retransmitted, the load on the system grows, and</a:t>
            </a:r>
          </a:p>
          <a:p>
            <a:r>
              <a:rPr lang="en-US" sz="1200" kern="1200" baseline="0" dirty="0" smtClean="0">
                <a:solidFill>
                  <a:schemeClr val="tx1"/>
                </a:solidFill>
                <a:latin typeface="Times New Roman" pitchFamily="-110" charset="0"/>
                <a:ea typeface="+mn-ea"/>
                <a:cs typeface="+mn-cs"/>
              </a:rPr>
              <a:t>more buffers become saturated. While the system is trying desperately to clear the</a:t>
            </a:r>
          </a:p>
          <a:p>
            <a:r>
              <a:rPr lang="en-US" sz="1200" kern="1200" baseline="0" dirty="0" smtClean="0">
                <a:solidFill>
                  <a:schemeClr val="tx1"/>
                </a:solidFill>
                <a:latin typeface="Times New Roman" pitchFamily="-110" charset="0"/>
                <a:ea typeface="+mn-ea"/>
                <a:cs typeface="+mn-cs"/>
              </a:rPr>
              <a:t>backlog, users are pumping old and new packets into the system. Even successfully</a:t>
            </a:r>
          </a:p>
          <a:p>
            <a:r>
              <a:rPr lang="en-US" sz="1200" kern="1200" baseline="0" dirty="0" smtClean="0">
                <a:solidFill>
                  <a:schemeClr val="tx1"/>
                </a:solidFill>
                <a:latin typeface="Times New Roman" pitchFamily="-110" charset="0"/>
                <a:ea typeface="+mn-ea"/>
                <a:cs typeface="+mn-cs"/>
              </a:rPr>
              <a:t>delivered packets may be retransmitted because it takes too long, at a higher layer</a:t>
            </a:r>
          </a:p>
          <a:p>
            <a:r>
              <a:rPr lang="en-US" sz="1200" kern="1200" baseline="0" dirty="0" smtClean="0">
                <a:solidFill>
                  <a:schemeClr val="tx1"/>
                </a:solidFill>
                <a:latin typeface="Times New Roman" pitchFamily="-110" charset="0"/>
                <a:ea typeface="+mn-ea"/>
                <a:cs typeface="+mn-cs"/>
              </a:rPr>
              <a:t>(e.g., transport layer), to acknowledge them: The sender assumes the packet did not</a:t>
            </a:r>
          </a:p>
          <a:p>
            <a:r>
              <a:rPr lang="en-US" sz="1200" kern="1200" baseline="0" dirty="0" smtClean="0">
                <a:solidFill>
                  <a:schemeClr val="tx1"/>
                </a:solidFill>
                <a:latin typeface="Times New Roman" pitchFamily="-110" charset="0"/>
                <a:ea typeface="+mn-ea"/>
                <a:cs typeface="+mn-cs"/>
              </a:rPr>
              <a:t>get through and retransmits. Under these circumstances, the effective capacity of</a:t>
            </a:r>
          </a:p>
          <a:p>
            <a:r>
              <a:rPr lang="en-US" sz="1200" kern="1200" baseline="0" dirty="0" smtClean="0">
                <a:solidFill>
                  <a:schemeClr val="tx1"/>
                </a:solidFill>
                <a:latin typeface="Times New Roman" pitchFamily="-110" charset="0"/>
                <a:ea typeface="+mn-ea"/>
                <a:cs typeface="+mn-cs"/>
              </a:rPr>
              <a:t>the system declines to zero.</a:t>
            </a:r>
            <a:endParaRPr lang="en-US" dirty="0">
              <a:latin typeface="Times New Roman" pitchFamily="32" charset="0"/>
            </a:endParaRPr>
          </a:p>
        </p:txBody>
      </p:sp>
    </p:spTree>
    <p:extLst>
      <p:ext uri="{BB962C8B-B14F-4D97-AF65-F5344CB8AC3E}">
        <p14:creationId xmlns:p14="http://schemas.microsoft.com/office/powerpoint/2010/main" val="3416825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56DB6DB8-E219-6947-9A27-44F8FC0A04D8}" type="slidenum">
              <a:rPr lang="en-US"/>
              <a:pPr/>
              <a:t>8</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 In this section, we introduce various techniques for controlling congestion in</a:t>
            </a:r>
          </a:p>
          <a:p>
            <a:r>
              <a:rPr lang="en-US" sz="1200" kern="1200" baseline="0" dirty="0" smtClean="0">
                <a:solidFill>
                  <a:schemeClr val="tx1"/>
                </a:solidFill>
                <a:latin typeface="Times New Roman" pitchFamily="-110" charset="0"/>
                <a:ea typeface="+mn-ea"/>
                <a:cs typeface="+mn-cs"/>
              </a:rPr>
              <a:t>packet-switching networks, the Internet, and private internets. To give context to</a:t>
            </a:r>
          </a:p>
          <a:p>
            <a:r>
              <a:rPr lang="en-US" sz="1200" kern="1200" baseline="0" dirty="0" smtClean="0">
                <a:solidFill>
                  <a:schemeClr val="tx1"/>
                </a:solidFill>
                <a:latin typeface="Times New Roman" pitchFamily="-110" charset="0"/>
                <a:ea typeface="+mn-ea"/>
                <a:cs typeface="+mn-cs"/>
              </a:rPr>
              <a:t>this discussion,  Figure 20.5 provides a general depiction of important congestion</a:t>
            </a:r>
          </a:p>
          <a:p>
            <a:r>
              <a:rPr lang="en-US" sz="1200" kern="1200" baseline="0" dirty="0" smtClean="0">
                <a:solidFill>
                  <a:schemeClr val="tx1"/>
                </a:solidFill>
                <a:latin typeface="Times New Roman" pitchFamily="-110" charset="0"/>
                <a:ea typeface="+mn-ea"/>
                <a:cs typeface="+mn-cs"/>
              </a:rPr>
              <a:t>control techniques.</a:t>
            </a:r>
            <a:endParaRPr lang="en-US" dirty="0">
              <a:latin typeface="Times" pitchFamily="32" charset="0"/>
            </a:endParaRPr>
          </a:p>
        </p:txBody>
      </p:sp>
    </p:spTree>
    <p:extLst>
      <p:ext uri="{BB962C8B-B14F-4D97-AF65-F5344CB8AC3E}">
        <p14:creationId xmlns:p14="http://schemas.microsoft.com/office/powerpoint/2010/main" val="76138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1D043741-CA2A-5147-ADBE-5DDAB9FA480F}" type="slidenum">
              <a:rPr lang="en-US"/>
              <a:pPr/>
              <a:t>9</a:t>
            </a:fld>
            <a:endParaRPr lang="en-US" dirty="0"/>
          </a:p>
        </p:txBody>
      </p:sp>
      <p:sp>
        <p:nvSpPr>
          <p:cNvPr id="58371" name="Rectangle 1026"/>
          <p:cNvSpPr>
            <a:spLocks noGrp="1" noRot="1" noChangeAspect="1" noChangeArrowheads="1" noTextEdit="1"/>
          </p:cNvSpPr>
          <p:nvPr>
            <p:ph type="sldImg"/>
          </p:nvPr>
        </p:nvSpPr>
        <p:spPr>
          <a:ln/>
        </p:spPr>
      </p:sp>
      <p:sp>
        <p:nvSpPr>
          <p:cNvPr id="58372" name="Rectangle 1027"/>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 We have already made reference to backpressure as a technique for congestion</a:t>
            </a:r>
          </a:p>
          <a:p>
            <a:r>
              <a:rPr lang="en-US" sz="1200" kern="1200" baseline="0" dirty="0" smtClean="0">
                <a:solidFill>
                  <a:schemeClr val="tx1"/>
                </a:solidFill>
                <a:latin typeface="Times New Roman" pitchFamily="-110" charset="0"/>
                <a:ea typeface="+mn-ea"/>
                <a:cs typeface="+mn-cs"/>
              </a:rPr>
              <a:t>control. This technique produces an effect similar to backpressure in fluids flowing</a:t>
            </a:r>
          </a:p>
          <a:p>
            <a:r>
              <a:rPr lang="en-US" sz="1200" kern="1200" baseline="0" dirty="0" smtClean="0">
                <a:solidFill>
                  <a:schemeClr val="tx1"/>
                </a:solidFill>
                <a:latin typeface="Times New Roman" pitchFamily="-110" charset="0"/>
                <a:ea typeface="+mn-ea"/>
                <a:cs typeface="+mn-cs"/>
              </a:rPr>
              <a:t>down a pipe. When the end of a pipe is closed (or restricted), the fluid pressure</a:t>
            </a:r>
          </a:p>
          <a:p>
            <a:r>
              <a:rPr lang="en-US" sz="1200" kern="1200" baseline="0" dirty="0" smtClean="0">
                <a:solidFill>
                  <a:schemeClr val="tx1"/>
                </a:solidFill>
                <a:latin typeface="Times New Roman" pitchFamily="-110" charset="0"/>
                <a:ea typeface="+mn-ea"/>
                <a:cs typeface="+mn-cs"/>
              </a:rPr>
              <a:t>backs up the pipe to the point of origin, where the flow is stopped (or slowed).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Backpressure can be exerted on the basis of links or logical connections (e.g.,</a:t>
            </a:r>
          </a:p>
          <a:p>
            <a:r>
              <a:rPr lang="en-US" sz="1200" kern="1200" baseline="0" dirty="0" smtClean="0">
                <a:solidFill>
                  <a:schemeClr val="tx1"/>
                </a:solidFill>
                <a:latin typeface="Times New Roman" pitchFamily="-110" charset="0"/>
                <a:ea typeface="+mn-ea"/>
                <a:cs typeface="+mn-cs"/>
              </a:rPr>
              <a:t>virtual circuits). Referring again to Figure 20.2, if node 6 becomes congested (buffers</a:t>
            </a:r>
          </a:p>
          <a:p>
            <a:r>
              <a:rPr lang="en-US" sz="1200" kern="1200" baseline="0" dirty="0" smtClean="0">
                <a:solidFill>
                  <a:schemeClr val="tx1"/>
                </a:solidFill>
                <a:latin typeface="Times New Roman" pitchFamily="-110" charset="0"/>
                <a:ea typeface="+mn-ea"/>
                <a:cs typeface="+mn-cs"/>
              </a:rPr>
              <a:t>fill up), then node 6 can slow down or halt the flow of all packets from node</a:t>
            </a:r>
          </a:p>
          <a:p>
            <a:r>
              <a:rPr lang="en-US" sz="1200" kern="1200" baseline="0" dirty="0" smtClean="0">
                <a:solidFill>
                  <a:schemeClr val="tx1"/>
                </a:solidFill>
                <a:latin typeface="Times New Roman" pitchFamily="-110" charset="0"/>
                <a:ea typeface="+mn-ea"/>
                <a:cs typeface="+mn-cs"/>
              </a:rPr>
              <a:t>5 (or node 3, or both nodes 5 and 3). If this restriction persists, node 5 will need</a:t>
            </a:r>
          </a:p>
          <a:p>
            <a:r>
              <a:rPr lang="en-US" sz="1200" kern="1200" baseline="0" dirty="0" smtClean="0">
                <a:solidFill>
                  <a:schemeClr val="tx1"/>
                </a:solidFill>
                <a:latin typeface="Times New Roman" pitchFamily="-110" charset="0"/>
                <a:ea typeface="+mn-ea"/>
                <a:cs typeface="+mn-cs"/>
              </a:rPr>
              <a:t>to slow down or halt traffic on its incoming links. This flow restriction propagates</a:t>
            </a:r>
          </a:p>
          <a:p>
            <a:r>
              <a:rPr lang="en-US" sz="1200" kern="1200" baseline="0" dirty="0" smtClean="0">
                <a:solidFill>
                  <a:schemeClr val="tx1"/>
                </a:solidFill>
                <a:latin typeface="Times New Roman" pitchFamily="-110" charset="0"/>
                <a:ea typeface="+mn-ea"/>
                <a:cs typeface="+mn-cs"/>
              </a:rPr>
              <a:t>backward (against the flow of data traffic) to sources, which are restricted in the</a:t>
            </a:r>
          </a:p>
          <a:p>
            <a:r>
              <a:rPr lang="en-US" sz="1200" kern="1200" baseline="0" dirty="0" smtClean="0">
                <a:solidFill>
                  <a:schemeClr val="tx1"/>
                </a:solidFill>
                <a:latin typeface="Times New Roman" pitchFamily="-110" charset="0"/>
                <a:ea typeface="+mn-ea"/>
                <a:cs typeface="+mn-cs"/>
              </a:rPr>
              <a:t>flow of new packets into the network.</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Backpressure can be selectively applied to logical connections, so that the flow</a:t>
            </a:r>
          </a:p>
          <a:p>
            <a:r>
              <a:rPr lang="en-US" sz="1200" kern="1200" baseline="0" dirty="0" smtClean="0">
                <a:solidFill>
                  <a:schemeClr val="tx1"/>
                </a:solidFill>
                <a:latin typeface="Times New Roman" pitchFamily="-110" charset="0"/>
                <a:ea typeface="+mn-ea"/>
                <a:cs typeface="+mn-cs"/>
              </a:rPr>
              <a:t>from one node to the next is only restricted or halted on some connections, generally</a:t>
            </a:r>
          </a:p>
          <a:p>
            <a:r>
              <a:rPr lang="en-US" sz="1200" kern="1200" baseline="0" dirty="0" smtClean="0">
                <a:solidFill>
                  <a:schemeClr val="tx1"/>
                </a:solidFill>
                <a:latin typeface="Times New Roman" pitchFamily="-110" charset="0"/>
                <a:ea typeface="+mn-ea"/>
                <a:cs typeface="+mn-cs"/>
              </a:rPr>
              <a:t>the ones with the most traffic. In this case, the restriction propagates back along</a:t>
            </a:r>
          </a:p>
          <a:p>
            <a:r>
              <a:rPr lang="en-US" sz="1200" kern="1200" baseline="0" dirty="0" smtClean="0">
                <a:solidFill>
                  <a:schemeClr val="tx1"/>
                </a:solidFill>
                <a:latin typeface="Times New Roman" pitchFamily="-110" charset="0"/>
                <a:ea typeface="+mn-ea"/>
                <a:cs typeface="+mn-cs"/>
              </a:rPr>
              <a:t>the connection to the source.</a:t>
            </a:r>
            <a:endParaRPr lang="en-US" dirty="0">
              <a:latin typeface="Times" pitchFamily="32" charset="0"/>
            </a:endParaRPr>
          </a:p>
        </p:txBody>
      </p:sp>
    </p:spTree>
    <p:extLst>
      <p:ext uri="{BB962C8B-B14F-4D97-AF65-F5344CB8AC3E}">
        <p14:creationId xmlns:p14="http://schemas.microsoft.com/office/powerpoint/2010/main" val="2937188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grpSp>
          <p:nvGrpSpPr>
            <p:cNvPr id="6" name="Group 4"/>
            <p:cNvGrpSpPr>
              <a:grpSpLocks/>
            </p:cNvGrpSpPr>
            <p:nvPr/>
          </p:nvGrpSpPr>
          <p:grpSpPr bwMode="auto">
            <a:xfrm>
              <a:off x="1776" y="3024"/>
              <a:ext cx="3929" cy="1290"/>
              <a:chOff x="1776" y="3024"/>
              <a:chExt cx="3929" cy="1290"/>
            </a:xfrm>
          </p:grpSpPr>
          <p:grpSp>
            <p:nvGrpSpPr>
              <p:cNvPr id="7"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23"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24"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28"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40" name="Freeform 46"/>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1" name="Freeform 47"/>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2" name="Freeform 48"/>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3" name="Freeform 49"/>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4" name="Freeform 50"/>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45" name="Freeform 51"/>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46" name="Freeform 52"/>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grpSp>
            <p:nvGrpSpPr>
              <p:cNvPr id="48"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grpSp>
          <p:grpSp>
            <p:nvGrpSpPr>
              <p:cNvPr id="49"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eaLnBrk="0" hangingPunct="0"/>
                  <a:endParaRPr lang="en-US" dirty="0"/>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eaLnBrk="0" hangingPunct="0"/>
                  <a:endParaRPr lang="en-US" dirty="0"/>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eaLnBrk="0" hangingPunct="0"/>
                  <a:endParaRPr lang="en-US" dirty="0"/>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eaLnBrk="0" hangingPunct="0"/>
                  <a:endParaRPr lang="en-US" dirty="0"/>
                </a:p>
              </p:txBody>
            </p:sp>
          </p:grpSp>
        </p:grpSp>
      </p:grpSp>
      <p:sp>
        <p:nvSpPr>
          <p:cNvPr id="74818"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74819"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endParaRPr lang="en-US" dirty="0"/>
          </a:p>
        </p:txBody>
      </p:sp>
      <p:sp>
        <p:nvSpPr>
          <p:cNvPr id="70" name="Rectangle 70"/>
          <p:cNvSpPr>
            <a:spLocks noGrp="1" noChangeArrowheads="1"/>
          </p:cNvSpPr>
          <p:nvPr>
            <p:ph type="sldNum" sz="quarter" idx="12"/>
          </p:nvPr>
        </p:nvSpPr>
        <p:spPr/>
        <p:txBody>
          <a:bodyPr/>
          <a:lstStyle>
            <a:lvl1pPr>
              <a:defRPr/>
            </a:lvl1pPr>
          </a:lstStyle>
          <a:p>
            <a:fld id="{76B5FC8C-0D9D-7648-BBB4-31ADF567AAAB}"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54DF4A8A-0A52-8C41-9913-7DDC4FE4BB7B}"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8C293C88-CE1E-C040-9B5C-4D5613E76638}"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6"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7"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741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5741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0" name="Rectangle 70"/>
          <p:cNvSpPr>
            <a:spLocks noGrp="1" noChangeArrowheads="1"/>
          </p:cNvSpPr>
          <p:nvPr>
            <p:ph type="sldNum" sz="quarter" idx="12"/>
          </p:nvPr>
        </p:nvSpPr>
        <p:spPr/>
        <p:txBody>
          <a:bodyPr/>
          <a:lstStyle>
            <a:lvl1pPr>
              <a:defRPr/>
            </a:lvl1pPr>
          </a:lstStyle>
          <a:p>
            <a:fld id="{D17769CC-C4EF-CE44-8FE8-4417A2163FC5}"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1C4FC1D6-BF0C-9749-816C-1702B0C4A78A}"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D08B9C47-D783-9040-89DA-8EF84378EE92}"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A61F1B6F-62CC-5F4D-9F84-332ECC650186}"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9" name="Rectangle 69"/>
          <p:cNvSpPr>
            <a:spLocks noGrp="1" noChangeArrowheads="1"/>
          </p:cNvSpPr>
          <p:nvPr>
            <p:ph type="sldNum" sz="quarter" idx="12"/>
          </p:nvPr>
        </p:nvSpPr>
        <p:spPr>
          <a:ln/>
        </p:spPr>
        <p:txBody>
          <a:bodyPr/>
          <a:lstStyle>
            <a:lvl1pPr>
              <a:defRPr/>
            </a:lvl1pPr>
          </a:lstStyle>
          <a:p>
            <a:fld id="{2DBE4D59-E122-044A-A01D-E29AED99A75E}"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5" name="Rectangle 69"/>
          <p:cNvSpPr>
            <a:spLocks noGrp="1" noChangeArrowheads="1"/>
          </p:cNvSpPr>
          <p:nvPr>
            <p:ph type="sldNum" sz="quarter" idx="12"/>
          </p:nvPr>
        </p:nvSpPr>
        <p:spPr>
          <a:ln/>
        </p:spPr>
        <p:txBody>
          <a:bodyPr/>
          <a:lstStyle>
            <a:lvl1pPr>
              <a:defRPr/>
            </a:lvl1pPr>
          </a:lstStyle>
          <a:p>
            <a:fld id="{0727A712-7836-3E46-B05C-35E636B56363}"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4" name="Rectangle 69"/>
          <p:cNvSpPr>
            <a:spLocks noGrp="1" noChangeArrowheads="1"/>
          </p:cNvSpPr>
          <p:nvPr>
            <p:ph type="sldNum" sz="quarter" idx="12"/>
          </p:nvPr>
        </p:nvSpPr>
        <p:spPr>
          <a:ln/>
        </p:spPr>
        <p:txBody>
          <a:bodyPr/>
          <a:lstStyle>
            <a:lvl1pPr>
              <a:defRPr/>
            </a:lvl1pPr>
          </a:lstStyle>
          <a:p>
            <a:fld id="{76C920E5-3B0C-3343-BA3D-A98C053EC410}"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107251F6-4E5A-1F44-ADED-8BB7DA8937FA}"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C0E5E0BB-FC7F-E74F-A3C3-5F95393D0A16}" type="slidenum">
              <a:rPr lang="en-US"/>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6B8BC37E-4ADF-AF46-98A3-0D5FB97F609C}"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E6BCC22B-BD40-EE4D-8BCA-11ADF8C63D87}"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B42123D3-5594-294D-847F-EF0836CFC416}" type="slidenum">
              <a:rPr lang="en-US"/>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76400"/>
            <a:ext cx="8229600" cy="4454525"/>
          </a:xfrm>
        </p:spPr>
        <p:txBody>
          <a:bodyPr/>
          <a:lstStyle/>
          <a:p>
            <a:pPr lvl="0"/>
            <a:endParaRPr lang="en-US" noProof="0" dirty="0" smtClean="0"/>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55FDFAF5-A363-414A-8AFA-3B6F3B8F6A3D}" type="slidenum">
              <a:rPr lang="en-US"/>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defRPr/>
                </a:pPr>
                <a:endParaRPr lang="en-US" dirty="0"/>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defRPr/>
                </a:pPr>
                <a:endParaRPr lang="en-US" dirty="0"/>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defRPr/>
                </a:pPr>
                <a:endParaRPr lang="en-US" dirty="0"/>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grpSp>
            <p:nvGrpSpPr>
              <p:cNvPr id="6"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grpSp>
          <p:grpSp>
            <p:nvGrpSpPr>
              <p:cNvPr id="7"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p>
              </p:txBody>
            </p:sp>
          </p:grpSp>
        </p:grpSp>
      </p:grpSp>
      <p:sp>
        <p:nvSpPr>
          <p:cNvPr id="141378"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41379"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endParaRPr lang="en-US" dirty="0"/>
          </a:p>
        </p:txBody>
      </p:sp>
      <p:sp>
        <p:nvSpPr>
          <p:cNvPr id="70" name="Rectangle 70"/>
          <p:cNvSpPr>
            <a:spLocks noGrp="1" noChangeArrowheads="1"/>
          </p:cNvSpPr>
          <p:nvPr>
            <p:ph type="sldNum" sz="quarter" idx="12"/>
          </p:nvPr>
        </p:nvSpPr>
        <p:spPr/>
        <p:txBody>
          <a:bodyPr/>
          <a:lstStyle>
            <a:lvl1pPr>
              <a:defRPr/>
            </a:lvl1pPr>
          </a:lstStyle>
          <a:p>
            <a:pPr>
              <a:defRPr/>
            </a:pPr>
            <a:fld id="{1C4A5249-3391-6747-9B2B-0B4C9A116EB8}" type="slidenum">
              <a:rPr lang="en-US"/>
              <a:pPr>
                <a:defRPr/>
              </a:pPr>
              <a:t>‹#›</a:t>
            </a:fld>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F0A188DF-9318-674A-A7E6-B17F581D76ED}" type="slidenum">
              <a:rPr lang="en-US"/>
              <a:pPr>
                <a:defRPr/>
              </a:pPr>
              <a:t>‹#›</a:t>
            </a:fld>
            <a:endParaRPr lang="en-US" dirty="0"/>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8F098364-7B60-6F42-96C5-FCF5CC4BE41C}" type="slidenum">
              <a:rPr lang="en-US"/>
              <a:pPr>
                <a:defRPr/>
              </a:pPr>
              <a:t>‹#›</a:t>
            </a:fld>
            <a:endParaRPr lang="en-US" dirty="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5D26D1E2-B9A2-3244-9CA3-6320DA09D023}" type="slidenum">
              <a:rPr lang="en-US"/>
              <a:pPr>
                <a:defRPr/>
              </a:pPr>
              <a:t>‹#›</a:t>
            </a:fld>
            <a:endParaRPr lang="en-US" dirty="0"/>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9"/>
          <p:cNvSpPr>
            <a:spLocks noGrp="1" noChangeArrowheads="1"/>
          </p:cNvSpPr>
          <p:nvPr>
            <p:ph type="sldNum" sz="quarter" idx="12"/>
          </p:nvPr>
        </p:nvSpPr>
        <p:spPr>
          <a:ln/>
        </p:spPr>
        <p:txBody>
          <a:bodyPr/>
          <a:lstStyle>
            <a:lvl1pPr>
              <a:defRPr/>
            </a:lvl1pPr>
          </a:lstStyle>
          <a:p>
            <a:pPr>
              <a:defRPr/>
            </a:pPr>
            <a:fld id="{686CB67F-9F39-9B4F-B58F-ABAF582B16C1}" type="slidenum">
              <a:rPr lang="en-US"/>
              <a:pPr>
                <a:defRPr/>
              </a:pPr>
              <a:t>‹#›</a:t>
            </a:fld>
            <a:endParaRPr lang="en-US" dirty="0"/>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9"/>
          <p:cNvSpPr>
            <a:spLocks noGrp="1" noChangeArrowheads="1"/>
          </p:cNvSpPr>
          <p:nvPr>
            <p:ph type="sldNum" sz="quarter" idx="12"/>
          </p:nvPr>
        </p:nvSpPr>
        <p:spPr>
          <a:ln/>
        </p:spPr>
        <p:txBody>
          <a:bodyPr/>
          <a:lstStyle>
            <a:lvl1pPr>
              <a:defRPr/>
            </a:lvl1pPr>
          </a:lstStyle>
          <a:p>
            <a:pPr>
              <a:defRPr/>
            </a:pPr>
            <a:fld id="{019DF82F-8F06-3245-BD29-507D3C9CAC7E}"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FEE8C368-85E7-AA48-B474-FE720284793B}" type="slidenum">
              <a:rPr lang="en-US"/>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9"/>
          <p:cNvSpPr>
            <a:spLocks noGrp="1" noChangeArrowheads="1"/>
          </p:cNvSpPr>
          <p:nvPr>
            <p:ph type="sldNum" sz="quarter" idx="12"/>
          </p:nvPr>
        </p:nvSpPr>
        <p:spPr>
          <a:ln/>
        </p:spPr>
        <p:txBody>
          <a:bodyPr/>
          <a:lstStyle>
            <a:lvl1pPr>
              <a:defRPr/>
            </a:lvl1pPr>
          </a:lstStyle>
          <a:p>
            <a:pPr>
              <a:defRPr/>
            </a:pPr>
            <a:fld id="{04FCB3F2-4310-2B45-A5A5-FED80624EF23}" type="slidenum">
              <a:rPr lang="en-US"/>
              <a:pPr>
                <a:defRPr/>
              </a:pPr>
              <a:t>‹#›</a:t>
            </a:fld>
            <a:endParaRPr lang="en-US" dirty="0"/>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43A133AB-2A15-B742-A8F8-FB28BBBB8141}" type="slidenum">
              <a:rPr lang="en-US"/>
              <a:pPr>
                <a:defRPr/>
              </a:pPr>
              <a:t>‹#›</a:t>
            </a:fld>
            <a:endParaRPr lang="en-US" dirty="0"/>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3B85B2EE-ADF0-9543-B5A6-A92A55A0C043}" type="slidenum">
              <a:rPr lang="en-US"/>
              <a:pPr>
                <a:defRPr/>
              </a:pPr>
              <a:t>‹#›</a:t>
            </a:fld>
            <a:endParaRPr lang="en-US" dirty="0"/>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774989F6-35D8-8E45-936C-14ED4A4C489F}" type="slidenum">
              <a:rPr lang="en-US"/>
              <a:pPr>
                <a:defRPr/>
              </a:pPr>
              <a:t>‹#›</a:t>
            </a:fld>
            <a:endParaRPr lang="en-US" dirty="0"/>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D16F76D1-91E0-B748-A37E-68242778FBB2}" type="slidenum">
              <a:rPr lang="en-US"/>
              <a:pPr>
                <a:defRPr/>
              </a:pPr>
              <a:t>‹#›</a:t>
            </a:fld>
            <a:endParaRPr lang="en-US" dirty="0"/>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76400"/>
            <a:ext cx="8229600" cy="4454525"/>
          </a:xfrm>
        </p:spPr>
        <p:txBody>
          <a:bodyPr/>
          <a:lstStyle/>
          <a:p>
            <a:pPr lvl="0"/>
            <a:endParaRPr lang="en-US" noProof="0" dirty="0" smtClean="0"/>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99D4529A-9135-1F4A-B457-F3BB2C4AE829}"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fld id="{CC32D2A2-72DB-6149-B92E-F72A8F338170}"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9"/>
          <p:cNvSpPr>
            <a:spLocks noGrp="1" noChangeArrowheads="1"/>
          </p:cNvSpPr>
          <p:nvPr>
            <p:ph type="sldNum" sz="quarter" idx="12"/>
          </p:nvPr>
        </p:nvSpPr>
        <p:spPr>
          <a:ln/>
        </p:spPr>
        <p:txBody>
          <a:bodyPr/>
          <a:lstStyle>
            <a:lvl1pPr>
              <a:defRPr/>
            </a:lvl1pPr>
          </a:lstStyle>
          <a:p>
            <a:fld id="{A2062586-4B3A-4D4E-8974-54CB03F9CBE3}"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9"/>
          <p:cNvSpPr>
            <a:spLocks noGrp="1" noChangeArrowheads="1"/>
          </p:cNvSpPr>
          <p:nvPr>
            <p:ph type="sldNum" sz="quarter" idx="12"/>
          </p:nvPr>
        </p:nvSpPr>
        <p:spPr>
          <a:ln/>
        </p:spPr>
        <p:txBody>
          <a:bodyPr/>
          <a:lstStyle>
            <a:lvl1pPr>
              <a:defRPr/>
            </a:lvl1pPr>
          </a:lstStyle>
          <a:p>
            <a:fld id="{B63439FF-6C96-504D-AA29-6614DDD82F4A}"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9"/>
          <p:cNvSpPr>
            <a:spLocks noGrp="1" noChangeArrowheads="1"/>
          </p:cNvSpPr>
          <p:nvPr>
            <p:ph type="sldNum" sz="quarter" idx="12"/>
          </p:nvPr>
        </p:nvSpPr>
        <p:spPr>
          <a:ln/>
        </p:spPr>
        <p:txBody>
          <a:bodyPr/>
          <a:lstStyle>
            <a:lvl1pPr>
              <a:defRPr/>
            </a:lvl1pPr>
          </a:lstStyle>
          <a:p>
            <a:fld id="{07008FD6-1801-A044-B0DC-6FB227232AD7}"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fld id="{C9209DE5-97ED-5C4F-900D-22D96BF7F715}"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fld id="{7C029BC0-8C1A-0C40-93B5-C60FED0664BB}"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75" y="4267200"/>
            <a:ext cx="9140825" cy="2590800"/>
            <a:chOff x="2" y="2688"/>
            <a:chExt cx="5758" cy="1632"/>
          </a:xfrm>
        </p:grpSpPr>
        <p:sp>
          <p:nvSpPr>
            <p:cNvPr id="1032" name="Freeform 3"/>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grpSp>
          <p:nvGrpSpPr>
            <p:cNvPr id="1033" name="Group 4"/>
            <p:cNvGrpSpPr>
              <a:grpSpLocks/>
            </p:cNvGrpSpPr>
            <p:nvPr/>
          </p:nvGrpSpPr>
          <p:grpSpPr bwMode="auto">
            <a:xfrm>
              <a:off x="1776" y="3024"/>
              <a:ext cx="3929" cy="1290"/>
              <a:chOff x="1776" y="3024"/>
              <a:chExt cx="3929" cy="1290"/>
            </a:xfrm>
          </p:grpSpPr>
          <p:grpSp>
            <p:nvGrpSpPr>
              <p:cNvPr id="1034" name="Group 5"/>
              <p:cNvGrpSpPr>
                <a:grpSpLocks/>
              </p:cNvGrpSpPr>
              <p:nvPr userDrawn="1"/>
            </p:nvGrpSpPr>
            <p:grpSpPr bwMode="auto">
              <a:xfrm>
                <a:off x="2268" y="3934"/>
                <a:ext cx="638" cy="377"/>
                <a:chOff x="2268" y="3934"/>
                <a:chExt cx="638" cy="377"/>
              </a:xfrm>
            </p:grpSpPr>
            <p:sp>
              <p:nvSpPr>
                <p:cNvPr id="73734"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73735"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73736"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73737"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73738"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73739"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73740"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73741"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grpSp>
          <p:sp>
            <p:nvSpPr>
              <p:cNvPr id="73742"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73743"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73744"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73745"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73746"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73747"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73748"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73749"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73750"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73751"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73752"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73753"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73754"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73755"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73756"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50"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1051"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73759"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73760"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73761"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55"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73763"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73764"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73765"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73766"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73767"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73768"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73769"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73770"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73771"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73772"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73773"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1067" name="Freeform 46"/>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68" name="Freeform 47"/>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69" name="Freeform 48"/>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70" name="Freeform 49"/>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71" name="Freeform 50"/>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1072" name="Freeform 51"/>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1073" name="Freeform 52"/>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73781"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grpSp>
            <p:nvGrpSpPr>
              <p:cNvPr id="1075" name="Group 54"/>
              <p:cNvGrpSpPr>
                <a:grpSpLocks/>
              </p:cNvGrpSpPr>
              <p:nvPr userDrawn="1"/>
            </p:nvGrpSpPr>
            <p:grpSpPr bwMode="auto">
              <a:xfrm>
                <a:off x="4546" y="3608"/>
                <a:ext cx="518" cy="319"/>
                <a:chOff x="4546" y="3608"/>
                <a:chExt cx="518" cy="319"/>
              </a:xfrm>
            </p:grpSpPr>
            <p:sp>
              <p:nvSpPr>
                <p:cNvPr id="73783"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73784"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73785"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73786"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73787"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sp>
              <p:nvSpPr>
                <p:cNvPr id="73788"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eaLnBrk="0" hangingPunct="0">
                    <a:defRPr/>
                  </a:pPr>
                  <a:endParaRPr lang="en-US" dirty="0">
                    <a:latin typeface="Times New Roman" pitchFamily="-110" charset="0"/>
                    <a:ea typeface="+mn-ea"/>
                    <a:cs typeface="+mn-cs"/>
                  </a:endParaRPr>
                </a:p>
              </p:txBody>
            </p:sp>
          </p:grpSp>
          <p:grpSp>
            <p:nvGrpSpPr>
              <p:cNvPr id="1076" name="Group 61"/>
              <p:cNvGrpSpPr>
                <a:grpSpLocks/>
              </p:cNvGrpSpPr>
              <p:nvPr userDrawn="1"/>
            </p:nvGrpSpPr>
            <p:grpSpPr bwMode="auto">
              <a:xfrm>
                <a:off x="5381" y="3085"/>
                <a:ext cx="227" cy="132"/>
                <a:chOff x="5381" y="3085"/>
                <a:chExt cx="227" cy="132"/>
              </a:xfrm>
            </p:grpSpPr>
            <p:sp>
              <p:nvSpPr>
                <p:cNvPr id="1077"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eaLnBrk="0" hangingPunct="0"/>
                  <a:endParaRPr lang="en-US" dirty="0"/>
                </a:p>
              </p:txBody>
            </p:sp>
            <p:sp>
              <p:nvSpPr>
                <p:cNvPr id="1078"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eaLnBrk="0" hangingPunct="0"/>
                  <a:endParaRPr lang="en-US" dirty="0"/>
                </a:p>
              </p:txBody>
            </p:sp>
            <p:sp>
              <p:nvSpPr>
                <p:cNvPr id="1079"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eaLnBrk="0" hangingPunct="0"/>
                  <a:endParaRPr lang="en-US" dirty="0"/>
                </a:p>
              </p:txBody>
            </p:sp>
            <p:sp>
              <p:nvSpPr>
                <p:cNvPr id="1080"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eaLnBrk="0" hangingPunct="0"/>
                  <a:endParaRPr lang="en-US" dirty="0"/>
                </a:p>
              </p:txBody>
            </p:sp>
          </p:grpSp>
        </p:grpSp>
      </p:grpSp>
      <p:sp>
        <p:nvSpPr>
          <p:cNvPr id="73794"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3795"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73796"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73797"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32" charset="0"/>
              </a:defRPr>
            </a:lvl1pPr>
          </a:lstStyle>
          <a:p>
            <a:fld id="{AFD48F2B-2F1E-5344-9883-8ED9CE0FCB4B}" type="slidenum">
              <a:rPr lang="en-US"/>
              <a:pPr/>
              <a:t>‹#›</a:t>
            </a:fld>
            <a:endParaRPr lang="en-US" dirty="0"/>
          </a:p>
        </p:txBody>
      </p:sp>
      <p:sp>
        <p:nvSpPr>
          <p:cNvPr id="73798"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76"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3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32" charset="2"/>
        <a:buChar char="l"/>
        <a:defRPr sz="2800">
          <a:solidFill>
            <a:schemeClr val="tx1"/>
          </a:solidFill>
          <a:effectLst>
            <a:outerShdw blurRad="38100" dist="38100" dir="2700000" algn="tl">
              <a:srgbClr val="000000"/>
            </a:outerShdw>
          </a:effectLst>
          <a:latin typeface="+mn-lt"/>
          <a:ea typeface="ＭＳ Ｐゴシック" pitchFamily="-110" charset="-128"/>
          <a:cs typeface="ＭＳ Ｐゴシック" pitchFamily="32"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32"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6323"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userDrawn="1"/>
            </p:nvGrpSpPr>
            <p:grpSpPr bwMode="auto">
              <a:xfrm>
                <a:off x="2268" y="3934"/>
                <a:ext cx="638" cy="377"/>
                <a:chOff x="2268" y="3934"/>
                <a:chExt cx="638" cy="377"/>
              </a:xfrm>
            </p:grpSpPr>
            <p:sp>
              <p:nvSpPr>
                <p:cNvPr id="56326"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7"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8"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9"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0"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1"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2"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33"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56334"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56335"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6"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7"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8"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9"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0"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1"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2"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56343"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4"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5"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6"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56347"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8"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9"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0"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1"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2"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3"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4"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5"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6"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7"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8"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9"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0"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1"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2"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3"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56364"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5"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6"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7"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8"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9"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0"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1"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2"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3"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5" name="Group 54"/>
              <p:cNvGrpSpPr>
                <a:grpSpLocks/>
              </p:cNvGrpSpPr>
              <p:nvPr userDrawn="1"/>
            </p:nvGrpSpPr>
            <p:grpSpPr bwMode="auto">
              <a:xfrm>
                <a:off x="4546" y="3608"/>
                <a:ext cx="518" cy="319"/>
                <a:chOff x="4546" y="3608"/>
                <a:chExt cx="518" cy="319"/>
              </a:xfrm>
            </p:grpSpPr>
            <p:sp>
              <p:nvSpPr>
                <p:cNvPr id="56375"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6376"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7"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8"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9"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0"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6" name="Group 61"/>
              <p:cNvGrpSpPr>
                <a:grpSpLocks/>
              </p:cNvGrpSpPr>
              <p:nvPr userDrawn="1"/>
            </p:nvGrpSpPr>
            <p:grpSpPr bwMode="auto">
              <a:xfrm>
                <a:off x="5381" y="3085"/>
                <a:ext cx="227" cy="132"/>
                <a:chOff x="5381" y="3085"/>
                <a:chExt cx="227" cy="132"/>
              </a:xfrm>
            </p:grpSpPr>
            <p:sp>
              <p:nvSpPr>
                <p:cNvPr id="56382"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3"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4"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5"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6386"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56387"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56388"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ea typeface="+mn-ea"/>
                <a:cs typeface="+mn-cs"/>
              </a:defRPr>
            </a:lvl1pPr>
          </a:lstStyle>
          <a:p>
            <a:pPr>
              <a:defRPr/>
            </a:pPr>
            <a:r>
              <a:rPr lang="en-US" dirty="0" smtClean="0"/>
              <a:t>Data and Computer Communications, Ninth Edition by William Stallings, (c) Pearson Education - Prentice Hall, 2011</a:t>
            </a:r>
            <a:endParaRPr lang="en-US" dirty="0"/>
          </a:p>
        </p:txBody>
      </p:sp>
      <p:sp>
        <p:nvSpPr>
          <p:cNvPr id="56389"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110" charset="0"/>
              </a:defRPr>
            </a:lvl1pPr>
          </a:lstStyle>
          <a:p>
            <a:fld id="{171B12AA-2077-3D43-A06B-56620C082BFD}" type="slidenum">
              <a:rPr lang="en-US"/>
              <a:pPr/>
              <a:t>‹#›</a:t>
            </a:fld>
            <a:endParaRPr lang="en-US" dirty="0"/>
          </a:p>
        </p:txBody>
      </p:sp>
      <p:sp>
        <p:nvSpPr>
          <p:cNvPr id="56390"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110" charset="2"/>
        <a:buChar char="Ø"/>
        <a:defRPr sz="3200">
          <a:solidFill>
            <a:schemeClr val="tx1"/>
          </a:solidFill>
          <a:effectLst>
            <a:outerShdw blurRad="38100" dist="38100" dir="2700000" algn="tl">
              <a:srgbClr val="000000"/>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50000"/>
        <a:buFont typeface="Wingdings" pitchFamily="-110" charset="2"/>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110"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140291"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userDrawn="1"/>
            </p:nvGrpSpPr>
            <p:grpSpPr bwMode="auto">
              <a:xfrm>
                <a:off x="2268" y="3934"/>
                <a:ext cx="638" cy="377"/>
                <a:chOff x="2268" y="3934"/>
                <a:chExt cx="638" cy="377"/>
              </a:xfrm>
            </p:grpSpPr>
            <p:sp>
              <p:nvSpPr>
                <p:cNvPr id="140294"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p>
              </p:txBody>
            </p:sp>
            <p:sp>
              <p:nvSpPr>
                <p:cNvPr id="140295"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p>
              </p:txBody>
            </p:sp>
            <p:sp>
              <p:nvSpPr>
                <p:cNvPr id="140296"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p>
              </p:txBody>
            </p:sp>
            <p:sp>
              <p:nvSpPr>
                <p:cNvPr id="140297"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298"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299"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00"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p>
              </p:txBody>
            </p:sp>
            <p:sp>
              <p:nvSpPr>
                <p:cNvPr id="140301"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p>
              </p:txBody>
            </p:sp>
          </p:grpSp>
          <p:sp>
            <p:nvSpPr>
              <p:cNvPr id="140302"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p>
            </p:txBody>
          </p:sp>
          <p:sp>
            <p:nvSpPr>
              <p:cNvPr id="140303"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04"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05"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06"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07"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0308"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p>
            </p:txBody>
          </p:sp>
          <p:sp>
            <p:nvSpPr>
              <p:cNvPr id="140309"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10"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p>
            </p:txBody>
          </p:sp>
          <p:sp>
            <p:nvSpPr>
              <p:cNvPr id="140311"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p>
            </p:txBody>
          </p:sp>
          <p:sp>
            <p:nvSpPr>
              <p:cNvPr id="140312"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p>
            </p:txBody>
          </p:sp>
          <p:sp>
            <p:nvSpPr>
              <p:cNvPr id="140313"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0314"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p>
            </p:txBody>
          </p:sp>
          <p:sp>
            <p:nvSpPr>
              <p:cNvPr id="140315"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p>
            </p:txBody>
          </p:sp>
          <p:sp>
            <p:nvSpPr>
              <p:cNvPr id="140316"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17"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defRPr/>
                </a:pPr>
                <a:endParaRPr lang="en-US" dirty="0"/>
              </a:p>
            </p:txBody>
          </p:sp>
          <p:sp>
            <p:nvSpPr>
              <p:cNvPr id="140318"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defRPr/>
                </a:pPr>
                <a:endParaRPr lang="en-US" dirty="0"/>
              </a:p>
            </p:txBody>
          </p:sp>
          <p:sp>
            <p:nvSpPr>
              <p:cNvPr id="140319"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20"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21"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22"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defRPr/>
                </a:pPr>
                <a:endParaRPr lang="en-US" dirty="0"/>
              </a:p>
            </p:txBody>
          </p:sp>
          <p:sp>
            <p:nvSpPr>
              <p:cNvPr id="140323"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0324"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0325"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0326"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27"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28"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29"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30"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31"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p>
            </p:txBody>
          </p:sp>
          <p:sp>
            <p:nvSpPr>
              <p:cNvPr id="140332"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0333"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0334"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140335"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140336"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140337"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140338"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0339"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0340"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140341"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grpSp>
            <p:nvGrpSpPr>
              <p:cNvPr id="5" name="Group 54"/>
              <p:cNvGrpSpPr>
                <a:grpSpLocks/>
              </p:cNvGrpSpPr>
              <p:nvPr userDrawn="1"/>
            </p:nvGrpSpPr>
            <p:grpSpPr bwMode="auto">
              <a:xfrm>
                <a:off x="4546" y="3608"/>
                <a:ext cx="518" cy="319"/>
                <a:chOff x="4546" y="3608"/>
                <a:chExt cx="518" cy="319"/>
              </a:xfrm>
            </p:grpSpPr>
            <p:sp>
              <p:nvSpPr>
                <p:cNvPr id="140343"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p>
              </p:txBody>
            </p:sp>
            <p:sp>
              <p:nvSpPr>
                <p:cNvPr id="140344"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45"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46"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47"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48"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grpSp>
          <p:grpSp>
            <p:nvGrpSpPr>
              <p:cNvPr id="6" name="Group 61"/>
              <p:cNvGrpSpPr>
                <a:grpSpLocks/>
              </p:cNvGrpSpPr>
              <p:nvPr userDrawn="1"/>
            </p:nvGrpSpPr>
            <p:grpSpPr bwMode="auto">
              <a:xfrm>
                <a:off x="5381" y="3085"/>
                <a:ext cx="227" cy="132"/>
                <a:chOff x="5381" y="3085"/>
                <a:chExt cx="227" cy="132"/>
              </a:xfrm>
            </p:grpSpPr>
            <p:sp>
              <p:nvSpPr>
                <p:cNvPr id="1403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p>
              </p:txBody>
            </p:sp>
          </p:grpSp>
        </p:grpSp>
      </p:grpSp>
      <p:sp>
        <p:nvSpPr>
          <p:cNvPr id="140354"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40355"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pPr>
              <a:defRPr/>
            </a:pPr>
            <a:endParaRPr lang="en-US" dirty="0"/>
          </a:p>
        </p:txBody>
      </p:sp>
      <p:sp>
        <p:nvSpPr>
          <p:cNvPr id="140356"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defRPr>
            </a:lvl1pPr>
          </a:lstStyle>
          <a:p>
            <a:pPr>
              <a:defRPr/>
            </a:pPr>
            <a:endParaRPr lang="en-US" dirty="0"/>
          </a:p>
        </p:txBody>
      </p:sp>
      <p:sp>
        <p:nvSpPr>
          <p:cNvPr id="140357"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pPr>
              <a:defRPr/>
            </a:pPr>
            <a:fld id="{1868FE3D-75CB-694E-94FE-92601B62117B}" type="slidenum">
              <a:rPr lang="en-US"/>
              <a:pPr>
                <a:defRPr/>
              </a:pPr>
              <a:t>‹#›</a:t>
            </a:fld>
            <a:endParaRPr lang="en-US" dirty="0"/>
          </a:p>
        </p:txBody>
      </p:sp>
      <p:sp>
        <p:nvSpPr>
          <p:cNvPr id="140358"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ransition/>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110" charset="2"/>
        <a:buChar char="Ø"/>
        <a:defRPr sz="3200">
          <a:solidFill>
            <a:schemeClr val="tx1"/>
          </a:solidFill>
          <a:effectLst>
            <a:outerShdw blurRad="38100" dist="38100" dir="2700000" algn="tl">
              <a:srgbClr val="000000"/>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50000"/>
        <a:buFont typeface="Wingdings" pitchFamily="-110" charset="2"/>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110"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8.pdf"/></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6.emf"/><Relationship Id="rId5" Type="http://schemas.openxmlformats.org/officeDocument/2006/relationships/oleObject" Target="../embeddings/oleObject2.bin"/><Relationship Id="rId4" Type="http://schemas.openxmlformats.org/officeDocument/2006/relationships/image" Target="../media/image15.emf"/></Relationships>
</file>

<file path=ppt/slides/_rels/slide25.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8.emf"/><Relationship Id="rId5" Type="http://schemas.openxmlformats.org/officeDocument/2006/relationships/oleObject" Target="../embeddings/oleObject4.bin"/><Relationship Id="rId4" Type="http://schemas.openxmlformats.org/officeDocument/2006/relationships/image" Target="../media/image17.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1.emf"/><Relationship Id="rId5" Type="http://schemas.openxmlformats.org/officeDocument/2006/relationships/oleObject" Target="../embeddings/oleObject7.bin"/><Relationship Id="rId4" Type="http://schemas.openxmlformats.org/officeDocument/2006/relationships/image" Target="../media/image20.emf"/></Relationships>
</file>

<file path=ppt/slides/_rels/slide27.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3.emf"/><Relationship Id="rId5" Type="http://schemas.openxmlformats.org/officeDocument/2006/relationships/oleObject" Target="../embeddings/oleObject9.bin"/><Relationship Id="rId10" Type="http://schemas.openxmlformats.org/officeDocument/2006/relationships/image" Target="../media/image25.emf"/><Relationship Id="rId4" Type="http://schemas.openxmlformats.org/officeDocument/2006/relationships/image" Target="../media/image22.emf"/><Relationship Id="rId9" Type="http://schemas.openxmlformats.org/officeDocument/2006/relationships/oleObject" Target="../embeddings/oleObject11.bin"/></Relationships>
</file>

<file path=ppt/slides/_rels/slide2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4.wmf"/></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9.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838200" y="685800"/>
            <a:ext cx="7848600" cy="1752600"/>
          </a:xfrm>
        </p:spPr>
        <p:txBody>
          <a:bodyPr/>
          <a:lstStyle/>
          <a:p>
            <a:pPr eaLnBrk="1" hangingPunct="1"/>
            <a:r>
              <a:rPr kumimoji="1" lang="en-US" dirty="0"/>
              <a:t>Data and Computer Communications</a:t>
            </a:r>
            <a:endParaRPr lang="en-AU" dirty="0"/>
          </a:p>
        </p:txBody>
      </p:sp>
      <p:sp>
        <p:nvSpPr>
          <p:cNvPr id="58371" name="Rectangle 3"/>
          <p:cNvSpPr>
            <a:spLocks noGrp="1" noChangeArrowheads="1"/>
          </p:cNvSpPr>
          <p:nvPr>
            <p:ph type="subTitle" idx="1"/>
          </p:nvPr>
        </p:nvSpPr>
        <p:spPr>
          <a:xfrm>
            <a:off x="1447800" y="3810000"/>
            <a:ext cx="6400800" cy="2057400"/>
          </a:xfrm>
        </p:spPr>
        <p:txBody>
          <a:bodyPr/>
          <a:lstStyle/>
          <a:p>
            <a:pPr eaLnBrk="1" hangingPunct="1"/>
            <a:r>
              <a:rPr lang="en-US" sz="2800" dirty="0" smtClean="0"/>
              <a:t>Tenth </a:t>
            </a:r>
            <a:r>
              <a:rPr lang="en-US" sz="2800" dirty="0"/>
              <a:t>Edition</a:t>
            </a:r>
          </a:p>
          <a:p>
            <a:pPr eaLnBrk="1" hangingPunct="1"/>
            <a:r>
              <a:rPr lang="en-US" sz="2800" dirty="0"/>
              <a:t>by William Stallings</a:t>
            </a:r>
          </a:p>
          <a:p>
            <a:pPr eaLnBrk="1" hangingPunct="1"/>
            <a:endParaRPr lang="en-US" sz="1800" dirty="0"/>
          </a:p>
        </p:txBody>
      </p:sp>
      <p:sp>
        <p:nvSpPr>
          <p:cNvPr id="6" name="Footer Placeholder 5"/>
          <p:cNvSpPr>
            <a:spLocks noGrp="1"/>
          </p:cNvSpPr>
          <p:nvPr>
            <p:ph type="ftr" sz="quarter" idx="11"/>
          </p:nvPr>
        </p:nvSpPr>
        <p:spPr/>
        <p:txBody>
          <a:bodyPr/>
          <a:lstStyle/>
          <a:p>
            <a:pPr>
              <a:defRPr/>
            </a:pPr>
            <a:r>
              <a:rPr lang="en-US" dirty="0" smtClean="0"/>
              <a:t>Data and Computer Communications, Tenth Edition by William Stallings, (c) Pearson Education </a:t>
            </a:r>
            <a:r>
              <a:rPr lang="en-US" smtClean="0"/>
              <a:t>-  </a:t>
            </a:r>
            <a:r>
              <a:rPr lang="en-US" dirty="0" smtClean="0"/>
              <a:t>2013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kumimoji="1" lang="en-US" dirty="0"/>
              <a:t>Choke Packet</a:t>
            </a:r>
          </a:p>
        </p:txBody>
      </p:sp>
      <p:sp>
        <p:nvSpPr>
          <p:cNvPr id="15363" name="Rectangle 3"/>
          <p:cNvSpPr>
            <a:spLocks noGrp="1" noChangeArrowheads="1"/>
          </p:cNvSpPr>
          <p:nvPr>
            <p:ph type="body" idx="4294967295"/>
          </p:nvPr>
        </p:nvSpPr>
        <p:spPr>
          <a:xfrm>
            <a:off x="381000" y="1676400"/>
            <a:ext cx="8382000" cy="4454525"/>
          </a:xfrm>
          <a:ln>
            <a:noFill/>
          </a:ln>
        </p:spPr>
        <p:txBody>
          <a:bodyPr/>
          <a:lstStyle/>
          <a:p>
            <a:pPr eaLnBrk="1" hangingPunct="1"/>
            <a:r>
              <a:rPr kumimoji="1" lang="en-US" sz="2800" dirty="0" smtClean="0"/>
              <a:t>A control packet</a:t>
            </a:r>
          </a:p>
          <a:p>
            <a:pPr lvl="1" eaLnBrk="1" hangingPunct="1"/>
            <a:r>
              <a:rPr kumimoji="1" lang="en-US" sz="2400" dirty="0">
                <a:ea typeface="ＭＳ Ｐゴシック" pitchFamily="32" charset="-128"/>
              </a:rPr>
              <a:t>G</a:t>
            </a:r>
            <a:r>
              <a:rPr kumimoji="1" lang="en-US" sz="2400" dirty="0" smtClean="0">
                <a:ea typeface="ＭＳ Ｐゴシック" pitchFamily="32" charset="-128"/>
              </a:rPr>
              <a:t>enerated </a:t>
            </a:r>
            <a:r>
              <a:rPr kumimoji="1" lang="en-US" sz="2400" dirty="0">
                <a:ea typeface="ＭＳ Ｐゴシック" pitchFamily="32" charset="-128"/>
              </a:rPr>
              <a:t>at congested node</a:t>
            </a:r>
            <a:endParaRPr kumimoji="1" lang="en-US" sz="2400" dirty="0" smtClean="0">
              <a:ea typeface="ＭＳ Ｐゴシック" pitchFamily="32" charset="-128"/>
            </a:endParaRPr>
          </a:p>
          <a:p>
            <a:pPr lvl="1" eaLnBrk="1" hangingPunct="1"/>
            <a:r>
              <a:rPr kumimoji="1" lang="en-US" sz="2400" dirty="0">
                <a:ea typeface="ＭＳ Ｐゴシック" pitchFamily="32" charset="-128"/>
              </a:rPr>
              <a:t>S</a:t>
            </a:r>
            <a:r>
              <a:rPr kumimoji="1" lang="en-US" sz="2400" dirty="0" smtClean="0">
                <a:ea typeface="ＭＳ Ｐゴシック" pitchFamily="32" charset="-128"/>
              </a:rPr>
              <a:t>ent </a:t>
            </a:r>
            <a:r>
              <a:rPr kumimoji="1" lang="en-US" sz="2400" dirty="0">
                <a:ea typeface="ＭＳ Ｐゴシック" pitchFamily="32" charset="-128"/>
              </a:rPr>
              <a:t>back to source node</a:t>
            </a:r>
            <a:endParaRPr kumimoji="1" lang="en-US" sz="2400" dirty="0" smtClean="0">
              <a:ea typeface="ＭＳ Ｐゴシック" pitchFamily="32" charset="-128"/>
            </a:endParaRPr>
          </a:p>
          <a:p>
            <a:pPr marL="342900" lvl="1" indent="-342900" eaLnBrk="1" hangingPunct="1">
              <a:buClr>
                <a:schemeClr val="hlink"/>
              </a:buClr>
              <a:buSzPct val="80000"/>
              <a:buFont typeface="Wingdings" pitchFamily="32" charset="2"/>
              <a:buChar char="Ø"/>
            </a:pPr>
            <a:r>
              <a:rPr kumimoji="1" lang="en-US" dirty="0" smtClean="0">
                <a:ea typeface="+mn-ea"/>
                <a:cs typeface="+mn-cs"/>
              </a:rPr>
              <a:t>An example is the Internet </a:t>
            </a:r>
            <a:r>
              <a:rPr kumimoji="1" lang="en-US" dirty="0">
                <a:ea typeface="+mn-ea"/>
                <a:cs typeface="+mn-cs"/>
              </a:rPr>
              <a:t>Control Message Protocol (ICMP) Source Quench packet</a:t>
            </a:r>
            <a:endParaRPr kumimoji="1" lang="en-US" dirty="0" smtClean="0">
              <a:ea typeface="+mn-ea"/>
              <a:cs typeface="+mn-cs"/>
            </a:endParaRPr>
          </a:p>
          <a:p>
            <a:pPr lvl="2" eaLnBrk="1" hangingPunct="1"/>
            <a:r>
              <a:rPr kumimoji="1" lang="en-US" sz="2000" dirty="0">
                <a:ea typeface="ＭＳ Ｐゴシック" pitchFamily="32" charset="-128"/>
              </a:rPr>
              <a:t>F</a:t>
            </a:r>
            <a:r>
              <a:rPr kumimoji="1" lang="en-US" sz="2000" dirty="0" smtClean="0">
                <a:ea typeface="ＭＳ Ｐゴシック" pitchFamily="32" charset="-128"/>
              </a:rPr>
              <a:t>rom </a:t>
            </a:r>
            <a:r>
              <a:rPr kumimoji="1" lang="en-US" sz="2000" dirty="0">
                <a:ea typeface="ＭＳ Ｐゴシック" pitchFamily="32" charset="-128"/>
              </a:rPr>
              <a:t>router or destination end system</a:t>
            </a:r>
            <a:endParaRPr kumimoji="1" lang="en-US" sz="2000" dirty="0" smtClean="0">
              <a:ea typeface="ＭＳ Ｐゴシック" pitchFamily="32" charset="-128"/>
            </a:endParaRPr>
          </a:p>
          <a:p>
            <a:pPr lvl="2" eaLnBrk="1" hangingPunct="1"/>
            <a:r>
              <a:rPr kumimoji="1" lang="en-US" sz="2000" dirty="0">
                <a:ea typeface="ＭＳ Ｐゴシック" pitchFamily="32" charset="-128"/>
              </a:rPr>
              <a:t>S</a:t>
            </a:r>
            <a:r>
              <a:rPr kumimoji="1" lang="en-US" sz="2000" dirty="0" smtClean="0">
                <a:ea typeface="ＭＳ Ｐゴシック" pitchFamily="32" charset="-128"/>
              </a:rPr>
              <a:t>ource </a:t>
            </a:r>
            <a:r>
              <a:rPr kumimoji="1" lang="en-US" sz="2000" dirty="0">
                <a:ea typeface="ＭＳ Ｐゴシック" pitchFamily="32" charset="-128"/>
              </a:rPr>
              <a:t>cuts back until it no longer receives quench messages</a:t>
            </a:r>
            <a:endParaRPr kumimoji="1" lang="en-US" sz="2000" dirty="0" smtClean="0">
              <a:ea typeface="ＭＳ Ｐゴシック" pitchFamily="32" charset="-128"/>
            </a:endParaRPr>
          </a:p>
          <a:p>
            <a:pPr lvl="2" eaLnBrk="1" hangingPunct="1"/>
            <a:r>
              <a:rPr kumimoji="1" lang="en-US" sz="2000" dirty="0">
                <a:ea typeface="ＭＳ Ｐゴシック" pitchFamily="32" charset="-128"/>
              </a:rPr>
              <a:t>M</a:t>
            </a:r>
            <a:r>
              <a:rPr kumimoji="1" lang="en-US" sz="2000" dirty="0" smtClean="0">
                <a:ea typeface="ＭＳ Ｐゴシック" pitchFamily="32" charset="-128"/>
              </a:rPr>
              <a:t>essage </a:t>
            </a:r>
            <a:r>
              <a:rPr kumimoji="1" lang="en-US" sz="2000" dirty="0">
                <a:ea typeface="ＭＳ Ｐゴシック" pitchFamily="32" charset="-128"/>
              </a:rPr>
              <a:t>is issued for every discarded packet</a:t>
            </a:r>
            <a:endParaRPr kumimoji="1" lang="en-US" sz="2000" dirty="0" smtClean="0">
              <a:ea typeface="ＭＳ Ｐゴシック" pitchFamily="32" charset="-128"/>
            </a:endParaRPr>
          </a:p>
          <a:p>
            <a:pPr lvl="2" eaLnBrk="1" hangingPunct="1"/>
            <a:r>
              <a:rPr kumimoji="1" lang="en-US" sz="2000" dirty="0">
                <a:ea typeface="ＭＳ Ｐゴシック" pitchFamily="32" charset="-128"/>
              </a:rPr>
              <a:t>M</a:t>
            </a:r>
            <a:r>
              <a:rPr kumimoji="1" lang="en-US" sz="2000" dirty="0" smtClean="0">
                <a:ea typeface="ＭＳ Ｐゴシック" pitchFamily="32" charset="-128"/>
              </a:rPr>
              <a:t>essage </a:t>
            </a:r>
            <a:r>
              <a:rPr kumimoji="1" lang="en-US" sz="2000" dirty="0">
                <a:ea typeface="ＭＳ Ｐゴシック" pitchFamily="32" charset="-128"/>
              </a:rPr>
              <a:t>may also be issued for anticipated congestion</a:t>
            </a:r>
            <a:endParaRPr kumimoji="1" lang="en-US" sz="2000" dirty="0" smtClean="0">
              <a:ea typeface="ＭＳ Ｐゴシック" pitchFamily="32" charset="-128"/>
            </a:endParaRPr>
          </a:p>
          <a:p>
            <a:pPr eaLnBrk="1" hangingPunct="1"/>
            <a:r>
              <a:rPr kumimoji="1" lang="en-US" sz="2800" dirty="0" smtClean="0"/>
              <a:t>Is a crude technique for controlling congestion</a:t>
            </a:r>
          </a:p>
          <a:p>
            <a:pPr eaLnBrk="1" hangingPunct="1"/>
            <a:endParaRPr kumimoji="1"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kumimoji="1" lang="en-US" dirty="0"/>
              <a:t>Implicit Congestion Signaling</a:t>
            </a:r>
          </a:p>
        </p:txBody>
      </p:sp>
      <p:sp>
        <p:nvSpPr>
          <p:cNvPr id="16387" name="Rectangle 3"/>
          <p:cNvSpPr>
            <a:spLocks noGrp="1" noChangeArrowheads="1"/>
          </p:cNvSpPr>
          <p:nvPr>
            <p:ph type="body" idx="1"/>
          </p:nvPr>
        </p:nvSpPr>
        <p:spPr/>
        <p:txBody>
          <a:bodyPr/>
          <a:lstStyle/>
          <a:p>
            <a:pPr eaLnBrk="1" hangingPunct="1">
              <a:buFont typeface="Wingdings" pitchFamily="-110" charset="2"/>
              <a:buChar char="Ø"/>
              <a:defRPr/>
            </a:pPr>
            <a:r>
              <a:rPr kumimoji="1" lang="en-US" sz="2800" dirty="0" smtClean="0"/>
              <a:t>With network congestion:</a:t>
            </a:r>
          </a:p>
          <a:p>
            <a:pPr lvl="1" eaLnBrk="1" hangingPunct="1">
              <a:buFont typeface="Wingdings" pitchFamily="-110" charset="2"/>
              <a:buChar char="l"/>
              <a:defRPr/>
            </a:pPr>
            <a:r>
              <a:rPr kumimoji="1" lang="en-US" sz="2400" dirty="0"/>
              <a:t>T</a:t>
            </a:r>
            <a:r>
              <a:rPr kumimoji="1" lang="en-US" sz="2400" dirty="0" smtClean="0"/>
              <a:t>ransmission delay increases</a:t>
            </a:r>
          </a:p>
          <a:p>
            <a:pPr lvl="1" eaLnBrk="1" hangingPunct="1">
              <a:buFont typeface="Wingdings" pitchFamily="-110" charset="2"/>
              <a:buChar char="l"/>
              <a:defRPr/>
            </a:pPr>
            <a:r>
              <a:rPr kumimoji="1" lang="en-US" sz="2400" dirty="0"/>
              <a:t>P</a:t>
            </a:r>
            <a:r>
              <a:rPr kumimoji="1" lang="en-US" sz="2400" dirty="0" smtClean="0"/>
              <a:t>ackets may be discarded</a:t>
            </a:r>
            <a:endParaRPr kumimoji="1" lang="en-US" dirty="0" smtClean="0"/>
          </a:p>
          <a:p>
            <a:pPr eaLnBrk="1" hangingPunct="1">
              <a:buFont typeface="Wingdings" pitchFamily="-110" charset="2"/>
              <a:buChar char="Ø"/>
              <a:defRPr/>
            </a:pPr>
            <a:r>
              <a:rPr kumimoji="1" lang="en-US" sz="2800" dirty="0" smtClean="0"/>
              <a:t>Source can detect congestion and reduce flow</a:t>
            </a:r>
          </a:p>
          <a:p>
            <a:pPr eaLnBrk="1" hangingPunct="1">
              <a:buFont typeface="Wingdings" pitchFamily="-110" charset="2"/>
              <a:buChar char="Ø"/>
              <a:defRPr/>
            </a:pPr>
            <a:r>
              <a:rPr kumimoji="1" lang="en-US" sz="2800" dirty="0"/>
              <a:t>R</a:t>
            </a:r>
            <a:r>
              <a:rPr kumimoji="1" lang="en-US" sz="2800" dirty="0" smtClean="0"/>
              <a:t>esponsibility of end systems</a:t>
            </a:r>
          </a:p>
          <a:p>
            <a:pPr eaLnBrk="1" hangingPunct="1">
              <a:buFont typeface="Wingdings" pitchFamily="-110" charset="2"/>
              <a:buChar char="Ø"/>
              <a:defRPr/>
            </a:pPr>
            <a:r>
              <a:rPr kumimoji="1" lang="en-US" sz="2800" dirty="0" smtClean="0"/>
              <a:t>Effective </a:t>
            </a:r>
            <a:r>
              <a:rPr kumimoji="1" lang="en-US" sz="2800" dirty="0"/>
              <a:t>on connectionless (datagram) </a:t>
            </a:r>
            <a:r>
              <a:rPr kumimoji="1" lang="en-US" sz="2800" dirty="0" smtClean="0"/>
              <a:t>networks</a:t>
            </a:r>
          </a:p>
          <a:p>
            <a:pPr eaLnBrk="1" hangingPunct="1">
              <a:buFont typeface="Wingdings" pitchFamily="-110" charset="2"/>
              <a:buChar char="Ø"/>
              <a:defRPr/>
            </a:pPr>
            <a:r>
              <a:rPr kumimoji="1" lang="en-US" sz="2800" dirty="0"/>
              <a:t>A</a:t>
            </a:r>
            <a:r>
              <a:rPr kumimoji="1" lang="en-US" sz="2800" dirty="0" smtClean="0"/>
              <a:t>lso used in connection-oriented networks</a:t>
            </a:r>
          </a:p>
          <a:p>
            <a:pPr lvl="1" eaLnBrk="1" hangingPunct="1">
              <a:buFont typeface="Wingdings" pitchFamily="-110" charset="2"/>
              <a:buChar char="l"/>
              <a:defRPr/>
            </a:pPr>
            <a:r>
              <a:rPr kumimoji="1" lang="en-US" sz="2400" dirty="0" smtClean="0"/>
              <a:t>LAPF control is capable of detecting lost frames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kumimoji="1" lang="en-US" dirty="0"/>
              <a:t>Explicit Congestion Signaling</a:t>
            </a:r>
          </a:p>
        </p:txBody>
      </p:sp>
      <p:sp>
        <p:nvSpPr>
          <p:cNvPr id="17411" name="Rectangle 3"/>
          <p:cNvSpPr>
            <a:spLocks noGrp="1" noChangeArrowheads="1"/>
          </p:cNvSpPr>
          <p:nvPr>
            <p:ph sz="half" idx="1"/>
          </p:nvPr>
        </p:nvSpPr>
        <p:spPr/>
        <p:txBody>
          <a:bodyPr/>
          <a:lstStyle/>
          <a:p>
            <a:pPr eaLnBrk="1" hangingPunct="1">
              <a:buFont typeface="Wingdings" pitchFamily="-110" charset="2"/>
              <a:buChar char="Ø"/>
              <a:defRPr/>
            </a:pPr>
            <a:r>
              <a:rPr kumimoji="1" lang="en-US" dirty="0" smtClean="0"/>
              <a:t>Backward</a:t>
            </a:r>
          </a:p>
          <a:p>
            <a:pPr lvl="1" eaLnBrk="1" hangingPunct="1">
              <a:buFont typeface="Wingdings" pitchFamily="-110" charset="2"/>
              <a:buChar char="l"/>
              <a:defRPr/>
            </a:pPr>
            <a:r>
              <a:rPr kumimoji="1" lang="en-US" dirty="0"/>
              <a:t>C</a:t>
            </a:r>
            <a:r>
              <a:rPr kumimoji="1" lang="en-US" dirty="0" smtClean="0"/>
              <a:t>ongestion </a:t>
            </a:r>
            <a:r>
              <a:rPr kumimoji="1" lang="en-US" dirty="0"/>
              <a:t>avoidance notification in opposite direction to packet </a:t>
            </a:r>
            <a:r>
              <a:rPr kumimoji="1" lang="en-US" dirty="0" smtClean="0"/>
              <a:t>required</a:t>
            </a:r>
          </a:p>
          <a:p>
            <a:pPr eaLnBrk="1" hangingPunct="1">
              <a:buFont typeface="Wingdings" pitchFamily="-110" charset="2"/>
              <a:buChar char="Ø"/>
              <a:defRPr/>
            </a:pPr>
            <a:r>
              <a:rPr kumimoji="1" lang="en-US" dirty="0" smtClean="0"/>
              <a:t>Forward</a:t>
            </a:r>
          </a:p>
          <a:p>
            <a:pPr lvl="1" eaLnBrk="1" hangingPunct="1">
              <a:buFont typeface="Wingdings" pitchFamily="-110" charset="2"/>
              <a:buChar char="l"/>
              <a:defRPr/>
            </a:pPr>
            <a:r>
              <a:rPr kumimoji="1" lang="en-US" dirty="0"/>
              <a:t>C</a:t>
            </a:r>
            <a:r>
              <a:rPr kumimoji="1" lang="en-US" dirty="0" smtClean="0"/>
              <a:t>ongestion </a:t>
            </a:r>
            <a:r>
              <a:rPr kumimoji="1" lang="en-US" dirty="0"/>
              <a:t>avoidance notification in same direction as packet required</a:t>
            </a:r>
          </a:p>
        </p:txBody>
      </p:sp>
      <p:graphicFrame>
        <p:nvGraphicFramePr>
          <p:cNvPr id="4" name="Content Placeholder 3"/>
          <p:cNvGraphicFramePr>
            <a:graphicFrameLocks noGrp="1"/>
          </p:cNvGraphicFramePr>
          <p:nvPr>
            <p:ph sz="half" idx="2"/>
          </p:nvPr>
        </p:nvGraphicFramePr>
        <p:xfrm>
          <a:off x="4495800" y="1676400"/>
          <a:ext cx="42672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337"/>
            <a:ext cx="8229600" cy="1398587"/>
          </a:xfrm>
        </p:spPr>
        <p:txBody>
          <a:bodyPr/>
          <a:lstStyle/>
          <a:p>
            <a:pPr eaLnBrk="1" hangingPunct="1">
              <a:defRPr/>
            </a:pPr>
            <a:r>
              <a:rPr kumimoji="1" lang="en-US" dirty="0"/>
              <a:t>Explicit Signaling Categories</a:t>
            </a:r>
          </a:p>
        </p:txBody>
      </p:sp>
      <p:sp>
        <p:nvSpPr>
          <p:cNvPr id="18435" name="Rectangle 3"/>
          <p:cNvSpPr>
            <a:spLocks noGrp="1" noChangeArrowheads="1"/>
          </p:cNvSpPr>
          <p:nvPr>
            <p:ph type="body" idx="1"/>
          </p:nvPr>
        </p:nvSpPr>
        <p:spPr>
          <a:xfrm>
            <a:off x="457200" y="1981200"/>
            <a:ext cx="8229600" cy="4876800"/>
          </a:xfrm>
        </p:spPr>
        <p:txBody>
          <a:bodyPr/>
          <a:lstStyle/>
          <a:p>
            <a:pPr lvl="1" eaLnBrk="1" hangingPunct="1"/>
            <a:endParaRPr kumimoji="1" lang="en-US" dirty="0">
              <a:ea typeface="ＭＳ Ｐゴシック" pitchFamily="32" charset="-128"/>
            </a:endParaRPr>
          </a:p>
          <a:p>
            <a:pPr eaLnBrk="1" hangingPunct="1"/>
            <a:endParaRPr kumimoji="1" lang="en-US" dirty="0"/>
          </a:p>
        </p:txBody>
      </p:sp>
      <p:graphicFrame>
        <p:nvGraphicFramePr>
          <p:cNvPr id="2" name="Diagram 1"/>
          <p:cNvGraphicFramePr/>
          <p:nvPr>
            <p:extLst>
              <p:ext uri="{D42A27DB-BD31-4B8C-83A1-F6EECF244321}">
                <p14:modId xmlns:p14="http://schemas.microsoft.com/office/powerpoint/2010/main" val="2063853487"/>
              </p:ext>
            </p:extLst>
          </p:nvPr>
        </p:nvGraphicFramePr>
        <p:xfrm>
          <a:off x="381000" y="1447800"/>
          <a:ext cx="8458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kumimoji="1" lang="en-US" dirty="0"/>
              <a:t>Traffic Management</a:t>
            </a:r>
          </a:p>
        </p:txBody>
      </p:sp>
      <p:graphicFrame>
        <p:nvGraphicFramePr>
          <p:cNvPr id="2" name="Diagram 1"/>
          <p:cNvGraphicFramePr/>
          <p:nvPr/>
        </p:nvGraphicFramePr>
        <p:xfrm>
          <a:off x="533400" y="1295400"/>
          <a:ext cx="8001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0"/>
            <a:ext cx="9144000" cy="1139825"/>
          </a:xfrm>
        </p:spPr>
        <p:txBody>
          <a:bodyPr/>
          <a:lstStyle/>
          <a:p>
            <a:pPr eaLnBrk="1" hangingPunct="1">
              <a:defRPr/>
            </a:pPr>
            <a:r>
              <a:rPr kumimoji="1" lang="en-US" dirty="0"/>
              <a:t>Traffic </a:t>
            </a:r>
            <a:r>
              <a:rPr kumimoji="1" lang="en-US" dirty="0" smtClean="0"/>
              <a:t>Shaping/Traffic Policing</a:t>
            </a:r>
            <a:endParaRPr kumimoji="1" lang="en-US" dirty="0"/>
          </a:p>
        </p:txBody>
      </p:sp>
      <p:sp>
        <p:nvSpPr>
          <p:cNvPr id="36867" name="Rectangle 3"/>
          <p:cNvSpPr>
            <a:spLocks noGrp="1" noChangeArrowheads="1"/>
          </p:cNvSpPr>
          <p:nvPr>
            <p:ph type="body" idx="1"/>
          </p:nvPr>
        </p:nvSpPr>
        <p:spPr>
          <a:xfrm>
            <a:off x="304800" y="1524000"/>
            <a:ext cx="8229600" cy="5334000"/>
          </a:xfrm>
        </p:spPr>
        <p:txBody>
          <a:bodyPr>
            <a:normAutofit fontScale="92500" lnSpcReduction="20000"/>
          </a:bodyPr>
          <a:lstStyle/>
          <a:p>
            <a:pPr eaLnBrk="1" hangingPunct="1"/>
            <a:r>
              <a:rPr kumimoji="1" lang="en-US" dirty="0" smtClean="0"/>
              <a:t>Two important tools in network      management:</a:t>
            </a:r>
          </a:p>
          <a:p>
            <a:pPr lvl="1" eaLnBrk="1" hangingPunct="1"/>
            <a:r>
              <a:rPr kumimoji="1" lang="en-US" dirty="0" smtClean="0"/>
              <a:t>Traffic shaping</a:t>
            </a:r>
          </a:p>
          <a:p>
            <a:pPr lvl="2" eaLnBrk="1" hangingPunct="1"/>
            <a:r>
              <a:rPr kumimoji="1" lang="en-US" dirty="0" smtClean="0"/>
              <a:t>Concerned with traffic leaving the switch</a:t>
            </a:r>
          </a:p>
          <a:p>
            <a:pPr lvl="2" eaLnBrk="1" hangingPunct="1"/>
            <a:r>
              <a:rPr kumimoji="1" lang="en-US" dirty="0" smtClean="0">
                <a:ea typeface="ＭＳ Ｐゴシック" pitchFamily="32" charset="-128"/>
              </a:rPr>
              <a:t>Reduces packet clumping</a:t>
            </a:r>
          </a:p>
          <a:p>
            <a:pPr lvl="2" eaLnBrk="1" hangingPunct="1"/>
            <a:r>
              <a:rPr kumimoji="1" lang="en-US" dirty="0" smtClean="0">
                <a:ea typeface="ＭＳ Ｐゴシック" pitchFamily="32" charset="-128"/>
              </a:rPr>
              <a:t>Produces an output packet stream that is less burst and with a more regular flow of packets</a:t>
            </a:r>
            <a:endParaRPr kumimoji="1" lang="en-US" dirty="0" smtClean="0"/>
          </a:p>
          <a:p>
            <a:pPr lvl="1" eaLnBrk="1" hangingPunct="1"/>
            <a:r>
              <a:rPr kumimoji="1" lang="en-US" dirty="0" smtClean="0"/>
              <a:t>Traffic policing</a:t>
            </a:r>
          </a:p>
          <a:p>
            <a:pPr lvl="2" eaLnBrk="1" hangingPunct="1"/>
            <a:r>
              <a:rPr kumimoji="1" lang="en-US" dirty="0" smtClean="0"/>
              <a:t>Concerned with traffic entering the switch</a:t>
            </a:r>
          </a:p>
          <a:p>
            <a:pPr lvl="2" eaLnBrk="1" hangingPunct="1"/>
            <a:r>
              <a:rPr kumimoji="1" lang="en-US" dirty="0" smtClean="0"/>
              <a:t>Packets that don’t conform may be treated in one of the following ways:</a:t>
            </a:r>
          </a:p>
          <a:p>
            <a:pPr lvl="3" eaLnBrk="1" hangingPunct="1"/>
            <a:r>
              <a:rPr kumimoji="1" lang="en-US" dirty="0" smtClean="0">
                <a:ea typeface="ＭＳ Ｐゴシック" pitchFamily="32" charset="-128"/>
              </a:rPr>
              <a:t>Give the packet lower priority compared to packets in other output queues</a:t>
            </a:r>
          </a:p>
          <a:p>
            <a:pPr lvl="3" eaLnBrk="1" hangingPunct="1"/>
            <a:r>
              <a:rPr kumimoji="1" lang="en-US" dirty="0" smtClean="0">
                <a:ea typeface="ＭＳ Ｐゴシック" pitchFamily="32" charset="-128"/>
              </a:rPr>
              <a:t>Label the packet as nonconforming by setting the appropriate bits in a header</a:t>
            </a:r>
          </a:p>
          <a:p>
            <a:pPr lvl="3" eaLnBrk="1" hangingPunct="1"/>
            <a:r>
              <a:rPr kumimoji="1" lang="en-US" dirty="0" smtClean="0">
                <a:ea typeface="ＭＳ Ｐゴシック" pitchFamily="32" charset="-128"/>
              </a:rPr>
              <a:t>Discard the packet</a:t>
            </a:r>
          </a:p>
        </p:txBody>
      </p:sp>
      <p:pic>
        <p:nvPicPr>
          <p:cNvPr id="4" name="Picture 3"/>
          <p:cNvPicPr>
            <a:picLocks noChangeAspect="1"/>
          </p:cNvPicPr>
          <p:nvPr/>
        </p:nvPicPr>
        <p:blipFill>
          <a:blip r:embed="rId3"/>
          <a:stretch>
            <a:fillRect/>
          </a:stretch>
        </p:blipFill>
        <p:spPr>
          <a:xfrm>
            <a:off x="6824870" y="990600"/>
            <a:ext cx="2319130" cy="2286000"/>
          </a:xfrm>
          <a:prstGeom prst="rect">
            <a:avLst/>
          </a:prstGeom>
        </p:spPr>
      </p:pic>
      <p:pic>
        <p:nvPicPr>
          <p:cNvPr id="5" name="Picture 4"/>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304800" y="5638800"/>
            <a:ext cx="989806" cy="107978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9825"/>
          </a:xfrm>
        </p:spPr>
        <p:txBody>
          <a:bodyPr/>
          <a:lstStyle/>
          <a:p>
            <a:r>
              <a:rPr lang="en-US" dirty="0" smtClean="0"/>
              <a:t>Token Bucket</a:t>
            </a:r>
            <a:endParaRPr lang="en-US" dirty="0"/>
          </a:p>
        </p:txBody>
      </p:sp>
      <p:sp>
        <p:nvSpPr>
          <p:cNvPr id="3" name="Content Placeholder 2"/>
          <p:cNvSpPr>
            <a:spLocks noGrp="1"/>
          </p:cNvSpPr>
          <p:nvPr>
            <p:ph idx="1"/>
          </p:nvPr>
        </p:nvSpPr>
        <p:spPr>
          <a:xfrm>
            <a:off x="457200" y="1295400"/>
            <a:ext cx="8229600" cy="5029200"/>
          </a:xfrm>
        </p:spPr>
        <p:txBody>
          <a:bodyPr/>
          <a:lstStyle/>
          <a:p>
            <a:r>
              <a:rPr lang="en-US" dirty="0" smtClean="0"/>
              <a:t>Widely used traffic management tool</a:t>
            </a:r>
          </a:p>
          <a:p>
            <a:r>
              <a:rPr lang="en-US" dirty="0" smtClean="0"/>
              <a:t>Advantages:</a:t>
            </a:r>
          </a:p>
          <a:p>
            <a:pPr lvl="1"/>
            <a:r>
              <a:rPr lang="en-US" dirty="0" smtClean="0"/>
              <a:t>Many traffic sources can be defined easily and accurately</a:t>
            </a:r>
          </a:p>
          <a:p>
            <a:pPr lvl="1"/>
            <a:r>
              <a:rPr lang="en-US" dirty="0" smtClean="0"/>
              <a:t>Provides a concise description of the load to be imposed by a flow, enabling the service to determine easily the resource requirement</a:t>
            </a:r>
          </a:p>
          <a:p>
            <a:pPr lvl="1"/>
            <a:r>
              <a:rPr lang="en-US" dirty="0" smtClean="0"/>
              <a:t>Provides the </a:t>
            </a:r>
            <a:r>
              <a:rPr lang="en-US" dirty="0" smtClean="0">
                <a:solidFill>
                  <a:srgbClr val="FFFF00"/>
                </a:solidFill>
              </a:rPr>
              <a:t>input parameters to a       policing function</a:t>
            </a:r>
            <a:endParaRPr lang="en-US" dirty="0">
              <a:solidFill>
                <a:srgbClr val="FFFF00"/>
              </a:solidFill>
            </a:endParaRPr>
          </a:p>
        </p:txBody>
      </p:sp>
      <p:pic>
        <p:nvPicPr>
          <p:cNvPr id="4" name="Picture 3"/>
          <p:cNvPicPr>
            <a:picLocks noChangeAspect="1"/>
          </p:cNvPicPr>
          <p:nvPr/>
        </p:nvPicPr>
        <p:blipFill>
          <a:blip r:embed="rId3"/>
          <a:stretch>
            <a:fillRect/>
          </a:stretch>
        </p:blipFill>
        <p:spPr>
          <a:xfrm rot="20437542">
            <a:off x="7266132" y="4928806"/>
            <a:ext cx="1691547" cy="1929421"/>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6.pdf"/>
          <p:cNvPicPr>
            <a:picLocks noChangeAspect="1"/>
          </p:cNvPicPr>
          <p:nvPr/>
        </p:nvPicPr>
        <p:blipFill>
          <a:blip r:embed="rId3"/>
          <a:srcRect l="2353" t="15455" r="3529" b="10909"/>
          <a:stretch>
            <a:fillRect/>
          </a:stretch>
        </p:blipFill>
        <p:spPr>
          <a:xfrm>
            <a:off x="1376461" y="381000"/>
            <a:ext cx="6246544" cy="6324600"/>
          </a:xfrm>
          <a:prstGeom prst="rect">
            <a:avLst/>
          </a:prstGeom>
          <a:solidFill>
            <a:schemeClr val="accent3">
              <a:lumMod val="20000"/>
              <a:lumOff val="80000"/>
            </a:schemeClr>
          </a:solidFill>
        </p:spPr>
      </p:pic>
      <p:sp>
        <p:nvSpPr>
          <p:cNvPr id="2" name="文字方塊 1"/>
          <p:cNvSpPr txBox="1"/>
          <p:nvPr/>
        </p:nvSpPr>
        <p:spPr>
          <a:xfrm>
            <a:off x="1600200" y="5334000"/>
            <a:ext cx="3276600" cy="584775"/>
          </a:xfrm>
          <a:prstGeom prst="rect">
            <a:avLst/>
          </a:prstGeom>
          <a:noFill/>
        </p:spPr>
        <p:txBody>
          <a:bodyPr wrap="square" rtlCol="0">
            <a:spAutoFit/>
          </a:bodyPr>
          <a:lstStyle/>
          <a:p>
            <a:r>
              <a:rPr lang="en-US" altLang="zh-TW" sz="1600" dirty="0" smtClean="0">
                <a:solidFill>
                  <a:srgbClr val="0000FF"/>
                </a:solidFill>
              </a:rPr>
              <a:t>During any time period </a:t>
            </a:r>
            <a:r>
              <a:rPr lang="en-US" altLang="zh-TW" sz="1600" i="1" dirty="0" smtClean="0">
                <a:solidFill>
                  <a:srgbClr val="0000FF"/>
                </a:solidFill>
              </a:rPr>
              <a:t>T</a:t>
            </a:r>
            <a:r>
              <a:rPr lang="en-US" altLang="zh-TW" sz="1600" dirty="0" smtClean="0">
                <a:solidFill>
                  <a:srgbClr val="0000FF"/>
                </a:solidFill>
              </a:rPr>
              <a:t>, the amount of data sent cannot exceed </a:t>
            </a:r>
            <a:r>
              <a:rPr lang="en-US" altLang="zh-TW" sz="1600" i="1" dirty="0" smtClean="0">
                <a:solidFill>
                  <a:srgbClr val="0000FF"/>
                </a:solidFill>
              </a:rPr>
              <a:t>RT+B</a:t>
            </a:r>
            <a:endParaRPr lang="zh-TW" altLang="en-US" sz="1600" i="1" dirty="0">
              <a:solidFill>
                <a:srgbClr val="0000FF"/>
              </a:solidFill>
            </a:endParaRPr>
          </a:p>
        </p:txBody>
      </p:sp>
    </p:spTree>
  </p:cSld>
  <p:clrMapOvr>
    <a:masterClrMapping/>
  </p:clrMapOvr>
  <p:transition spd="med">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descr="f7.pdf"/>
          <p:cNvPicPr>
            <a:picLocks noChangeAspect="1"/>
          </p:cNvPicPr>
          <p:nvPr/>
        </p:nvPicPr>
        <p:blipFill>
          <a:blip r:embed="rId3"/>
          <a:srcRect l="16471" t="13636" r="11765" b="28182"/>
          <a:stretch>
            <a:fillRect/>
          </a:stretch>
        </p:blipFill>
        <p:spPr>
          <a:xfrm>
            <a:off x="1295400" y="152400"/>
            <a:ext cx="6216839" cy="6522688"/>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277813"/>
            <a:ext cx="9144000" cy="1139825"/>
          </a:xfrm>
        </p:spPr>
        <p:txBody>
          <a:bodyPr/>
          <a:lstStyle/>
          <a:p>
            <a:pPr eaLnBrk="1" hangingPunct="1">
              <a:defRPr/>
            </a:pPr>
            <a:r>
              <a:rPr kumimoji="1" lang="en-US" dirty="0"/>
              <a:t>Congestion Control in</a:t>
            </a:r>
            <a:r>
              <a:rPr kumimoji="1" lang="en-US" dirty="0" smtClean="0"/>
              <a:t/>
            </a:r>
            <a:br>
              <a:rPr kumimoji="1" lang="en-US" dirty="0" smtClean="0"/>
            </a:br>
            <a:r>
              <a:rPr kumimoji="1" lang="en-US" dirty="0" smtClean="0"/>
              <a:t>Packet-Switching </a:t>
            </a:r>
            <a:r>
              <a:rPr kumimoji="1" lang="en-US" dirty="0"/>
              <a:t>Networks</a:t>
            </a:r>
          </a:p>
        </p:txBody>
      </p:sp>
      <p:graphicFrame>
        <p:nvGraphicFramePr>
          <p:cNvPr id="10" name="Diagram 9"/>
          <p:cNvGraphicFramePr/>
          <p:nvPr/>
        </p:nvGraphicFramePr>
        <p:xfrm>
          <a:off x="457200" y="1981200"/>
          <a:ext cx="8229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3429000" y="4876800"/>
            <a:ext cx="2356757" cy="173655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kumimoji="1" lang="en-US" sz="3200" cap="none" dirty="0" smtClean="0">
                <a:latin typeface="Arial" pitchFamily="-110" charset="0"/>
              </a:rPr>
              <a:t>Congestion Control</a:t>
            </a:r>
            <a:endParaRPr kumimoji="1" lang="en-US" sz="3200" cap="none" dirty="0">
              <a:latin typeface="Arial" pitchFamily="-110" charset="0"/>
            </a:endParaRPr>
          </a:p>
        </p:txBody>
      </p:sp>
      <p:sp>
        <p:nvSpPr>
          <p:cNvPr id="5" name="Text Placeholder 4"/>
          <p:cNvSpPr>
            <a:spLocks noGrp="1"/>
          </p:cNvSpPr>
          <p:nvPr>
            <p:ph type="body" idx="1"/>
          </p:nvPr>
        </p:nvSpPr>
        <p:spPr>
          <a:xfrm>
            <a:off x="0" y="1981200"/>
            <a:ext cx="9144000" cy="1500187"/>
          </a:xfrm>
        </p:spPr>
        <p:txBody>
          <a:bodyPr/>
          <a:lstStyle/>
          <a:p>
            <a:pPr algn="ctr"/>
            <a:r>
              <a:rPr kumimoji="1" lang="en-US" sz="4000" b="1" cap="all" dirty="0" smtClean="0">
                <a:solidFill>
                  <a:schemeClr val="tx2"/>
                </a:solidFill>
                <a:latin typeface="Arial" pitchFamily="-110" charset="0"/>
              </a:rPr>
              <a:t>Chapter 20</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r>
              <a:rPr kumimoji="1" lang="en-US" altLang="zh-TW" dirty="0" smtClean="0">
                <a:solidFill>
                  <a:srgbClr val="FFFF00"/>
                </a:solidFill>
                <a:ea typeface="新細明體" panose="02020500000000000000" pitchFamily="18" charset="-120"/>
              </a:rPr>
              <a:t>TCP Congestion Control</a:t>
            </a:r>
          </a:p>
        </p:txBody>
      </p:sp>
      <p:sp>
        <p:nvSpPr>
          <p:cNvPr id="56323" name="Rectangle 3"/>
          <p:cNvSpPr>
            <a:spLocks noGrp="1" noChangeArrowheads="1"/>
          </p:cNvSpPr>
          <p:nvPr>
            <p:ph type="body" idx="1"/>
          </p:nvPr>
        </p:nvSpPr>
        <p:spPr>
          <a:xfrm>
            <a:off x="304800" y="1676400"/>
            <a:ext cx="8588375" cy="4876800"/>
          </a:xfrm>
        </p:spPr>
        <p:txBody>
          <a:bodyPr/>
          <a:lstStyle/>
          <a:p>
            <a:pPr eaLnBrk="1" hangingPunct="1">
              <a:defRPr/>
            </a:pPr>
            <a:r>
              <a:rPr kumimoji="1" lang="en-US" altLang="zh-TW" dirty="0" smtClean="0">
                <a:ea typeface="新細明體" panose="02020500000000000000" pitchFamily="18" charset="-120"/>
              </a:rPr>
              <a:t>Flow control also used for congestion control</a:t>
            </a:r>
          </a:p>
          <a:p>
            <a:pPr lvl="1" eaLnBrk="1" hangingPunct="1">
              <a:defRPr/>
            </a:pPr>
            <a:r>
              <a:rPr kumimoji="1" lang="en-US" altLang="zh-TW" dirty="0" smtClean="0">
                <a:ea typeface="新細明體" panose="02020500000000000000" pitchFamily="18" charset="-120"/>
              </a:rPr>
              <a:t>Recognize increased transit times &amp; dropped packets</a:t>
            </a:r>
          </a:p>
          <a:p>
            <a:pPr lvl="1" eaLnBrk="1" hangingPunct="1">
              <a:defRPr/>
            </a:pPr>
            <a:r>
              <a:rPr kumimoji="1" lang="en-US" altLang="zh-TW" dirty="0" smtClean="0">
                <a:ea typeface="新細明體" panose="02020500000000000000" pitchFamily="18" charset="-120"/>
              </a:rPr>
              <a:t>React by reducing flow of data</a:t>
            </a:r>
          </a:p>
          <a:p>
            <a:pPr eaLnBrk="1" hangingPunct="1">
              <a:defRPr/>
            </a:pPr>
            <a:r>
              <a:rPr kumimoji="1" lang="en-US" altLang="zh-TW" dirty="0" smtClean="0">
                <a:ea typeface="新細明體" panose="02020500000000000000" pitchFamily="18" charset="-120"/>
              </a:rPr>
              <a:t>RFC’s 1122 &amp; 2581 detail extensions</a:t>
            </a:r>
          </a:p>
          <a:p>
            <a:pPr lvl="1" eaLnBrk="1" hangingPunct="1">
              <a:defRPr/>
            </a:pPr>
            <a:r>
              <a:rPr kumimoji="1" lang="en-US" altLang="zh-TW" dirty="0" smtClean="0">
                <a:solidFill>
                  <a:srgbClr val="FFFF00"/>
                </a:solidFill>
                <a:ea typeface="新細明體" panose="02020500000000000000" pitchFamily="18" charset="-120"/>
              </a:rPr>
              <a:t>Tahoe</a:t>
            </a:r>
            <a:r>
              <a:rPr kumimoji="1" lang="en-US" altLang="zh-TW" dirty="0" smtClean="0">
                <a:ea typeface="新細明體" panose="02020500000000000000" pitchFamily="18" charset="-120"/>
              </a:rPr>
              <a:t>, </a:t>
            </a:r>
            <a:r>
              <a:rPr kumimoji="1" lang="en-US" altLang="zh-TW" dirty="0" smtClean="0">
                <a:solidFill>
                  <a:srgbClr val="FFFF00"/>
                </a:solidFill>
                <a:ea typeface="新細明體" panose="02020500000000000000" pitchFamily="18" charset="-120"/>
              </a:rPr>
              <a:t>Reno</a:t>
            </a:r>
            <a:r>
              <a:rPr kumimoji="1" lang="en-US" altLang="zh-TW" dirty="0" smtClean="0">
                <a:ea typeface="新細明體" panose="02020500000000000000" pitchFamily="18" charset="-120"/>
              </a:rPr>
              <a:t> &amp; </a:t>
            </a:r>
            <a:r>
              <a:rPr kumimoji="1" lang="en-US" altLang="zh-TW" dirty="0" smtClean="0">
                <a:solidFill>
                  <a:srgbClr val="FFFF00"/>
                </a:solidFill>
                <a:ea typeface="新細明體" panose="02020500000000000000" pitchFamily="18" charset="-120"/>
              </a:rPr>
              <a:t>New Reno</a:t>
            </a:r>
            <a:r>
              <a:rPr kumimoji="1" lang="en-US" altLang="zh-TW" dirty="0" smtClean="0">
                <a:ea typeface="新細明體" panose="02020500000000000000" pitchFamily="18" charset="-120"/>
              </a:rPr>
              <a:t> implementations</a:t>
            </a:r>
          </a:p>
          <a:p>
            <a:pPr eaLnBrk="1" hangingPunct="1">
              <a:defRPr/>
            </a:pPr>
            <a:r>
              <a:rPr kumimoji="1" lang="en-US" altLang="zh-TW" dirty="0" smtClean="0">
                <a:ea typeface="新細明體" panose="02020500000000000000" pitchFamily="18" charset="-120"/>
              </a:rPr>
              <a:t>Two categories of extensions:</a:t>
            </a:r>
          </a:p>
          <a:p>
            <a:pPr lvl="1" eaLnBrk="1" hangingPunct="1">
              <a:defRPr/>
            </a:pPr>
            <a:r>
              <a:rPr lang="en-US" altLang="zh-TW" dirty="0" smtClean="0">
                <a:solidFill>
                  <a:srgbClr val="FFFF00"/>
                </a:solidFill>
                <a:ea typeface="新細明體" panose="02020500000000000000" pitchFamily="18" charset="-120"/>
              </a:rPr>
              <a:t>Retransmission timer management </a:t>
            </a:r>
          </a:p>
          <a:p>
            <a:pPr lvl="1" eaLnBrk="1" hangingPunct="1">
              <a:defRPr/>
            </a:pPr>
            <a:r>
              <a:rPr lang="en-US" altLang="zh-TW" dirty="0" smtClean="0">
                <a:solidFill>
                  <a:srgbClr val="FFFF00"/>
                </a:solidFill>
                <a:ea typeface="新細明體" panose="02020500000000000000" pitchFamily="18" charset="-120"/>
              </a:rPr>
              <a:t>Window management</a:t>
            </a:r>
          </a:p>
        </p:txBody>
      </p:sp>
    </p:spTree>
    <p:extLst>
      <p:ext uri="{BB962C8B-B14F-4D97-AF65-F5344CB8AC3E}">
        <p14:creationId xmlns:p14="http://schemas.microsoft.com/office/powerpoint/2010/main" val="10601902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79388" y="115888"/>
            <a:ext cx="8785225" cy="919162"/>
          </a:xfrm>
        </p:spPr>
        <p:txBody>
          <a:bodyPr/>
          <a:lstStyle/>
          <a:p>
            <a:pPr eaLnBrk="1" hangingPunct="1">
              <a:defRPr/>
            </a:pPr>
            <a:r>
              <a:rPr lang="en-US" altLang="zh-TW" dirty="0" smtClean="0">
                <a:solidFill>
                  <a:srgbClr val="FFFF00"/>
                </a:solidFill>
                <a:ea typeface="新細明體" panose="02020500000000000000" pitchFamily="18" charset="-120"/>
              </a:rPr>
              <a:t>Flow Ctrl</a:t>
            </a:r>
            <a:r>
              <a:rPr lang="en-US" altLang="zh-TW" dirty="0" smtClean="0">
                <a:ea typeface="新細明體" panose="02020500000000000000" pitchFamily="18" charset="-120"/>
              </a:rPr>
              <a:t> vs. </a:t>
            </a:r>
            <a:r>
              <a:rPr lang="en-US" altLang="zh-TW" dirty="0" smtClean="0">
                <a:solidFill>
                  <a:srgbClr val="FFFF00"/>
                </a:solidFill>
                <a:ea typeface="新細明體" panose="02020500000000000000" pitchFamily="18" charset="-120"/>
              </a:rPr>
              <a:t>Congestion Ctrl</a:t>
            </a:r>
          </a:p>
        </p:txBody>
      </p:sp>
      <p:sp>
        <p:nvSpPr>
          <p:cNvPr id="164868" name="Text Box 4"/>
          <p:cNvSpPr txBox="1">
            <a:spLocks noChangeArrowheads="1"/>
          </p:cNvSpPr>
          <p:nvPr/>
        </p:nvSpPr>
        <p:spPr bwMode="auto">
          <a:xfrm>
            <a:off x="635000" y="1125538"/>
            <a:ext cx="34321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r>
              <a:rPr lang="en-US" altLang="zh-TW">
                <a:latin typeface="Times New Roman" panose="02020603050405020304" pitchFamily="18" charset="0"/>
                <a:ea typeface="新細明體" panose="02020500000000000000" pitchFamily="18" charset="-120"/>
              </a:rPr>
              <a:t>Why Flow Control?</a:t>
            </a:r>
          </a:p>
        </p:txBody>
      </p:sp>
      <p:sp>
        <p:nvSpPr>
          <p:cNvPr id="164869" name="Text Box 5"/>
          <p:cNvSpPr txBox="1">
            <a:spLocks noChangeArrowheads="1"/>
          </p:cNvSpPr>
          <p:nvPr/>
        </p:nvSpPr>
        <p:spPr bwMode="auto">
          <a:xfrm>
            <a:off x="4500563" y="1125538"/>
            <a:ext cx="44497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r>
              <a:rPr lang="en-US" altLang="zh-TW">
                <a:latin typeface="Times New Roman" panose="02020603050405020304" pitchFamily="18" charset="0"/>
                <a:ea typeface="新細明體" panose="02020500000000000000" pitchFamily="18" charset="-120"/>
              </a:rPr>
              <a:t>Why Congestion Control?</a:t>
            </a:r>
          </a:p>
        </p:txBody>
      </p:sp>
      <p:sp>
        <p:nvSpPr>
          <p:cNvPr id="164870" name="Text Box 6"/>
          <p:cNvSpPr txBox="1">
            <a:spLocks noChangeArrowheads="1"/>
          </p:cNvSpPr>
          <p:nvPr/>
        </p:nvSpPr>
        <p:spPr bwMode="auto">
          <a:xfrm>
            <a:off x="900113" y="2320925"/>
            <a:ext cx="297021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r>
              <a:rPr lang="en-US" altLang="zh-TW">
                <a:latin typeface="Times New Roman" panose="02020603050405020304" pitchFamily="18" charset="0"/>
                <a:ea typeface="新細明體" panose="02020500000000000000" pitchFamily="18" charset="-120"/>
              </a:rPr>
              <a:t>Prevent Receiver</a:t>
            </a:r>
          </a:p>
          <a:p>
            <a:pPr>
              <a:spcBef>
                <a:spcPct val="0"/>
              </a:spcBef>
              <a:buClrTx/>
              <a:buSzTx/>
              <a:buFontTx/>
              <a:buNone/>
            </a:pPr>
            <a:r>
              <a:rPr lang="en-US" altLang="zh-TW">
                <a:latin typeface="Times New Roman" panose="02020603050405020304" pitchFamily="18" charset="0"/>
                <a:ea typeface="新細明體" panose="02020500000000000000" pitchFamily="18" charset="-120"/>
              </a:rPr>
              <a:t>Buffer Overflow</a:t>
            </a:r>
          </a:p>
        </p:txBody>
      </p:sp>
      <p:sp>
        <p:nvSpPr>
          <p:cNvPr id="164871" name="Text Box 7"/>
          <p:cNvSpPr txBox="1">
            <a:spLocks noChangeArrowheads="1"/>
          </p:cNvSpPr>
          <p:nvPr/>
        </p:nvSpPr>
        <p:spPr bwMode="auto">
          <a:xfrm>
            <a:off x="1019175" y="4006850"/>
            <a:ext cx="268922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a:spcBef>
                <a:spcPct val="0"/>
              </a:spcBef>
              <a:buClrTx/>
              <a:buSzTx/>
              <a:buFontTx/>
              <a:buNone/>
            </a:pPr>
            <a:r>
              <a:rPr lang="en-US" altLang="zh-TW">
                <a:latin typeface="Times New Roman" panose="02020603050405020304" pitchFamily="18" charset="0"/>
                <a:ea typeface="新細明體" panose="02020500000000000000" pitchFamily="18" charset="-120"/>
              </a:rPr>
              <a:t>Receiver-based</a:t>
            </a:r>
          </a:p>
          <a:p>
            <a:pPr algn="ctr">
              <a:spcBef>
                <a:spcPct val="0"/>
              </a:spcBef>
              <a:buClrTx/>
              <a:buSzTx/>
              <a:buFontTx/>
              <a:buNone/>
            </a:pPr>
            <a:r>
              <a:rPr lang="en-US" altLang="zh-TW">
                <a:solidFill>
                  <a:srgbClr val="FFFF00"/>
                </a:solidFill>
                <a:latin typeface="Times New Roman" panose="02020603050405020304" pitchFamily="18" charset="0"/>
                <a:ea typeface="新細明體" panose="02020500000000000000" pitchFamily="18" charset="-120"/>
              </a:rPr>
              <a:t>window size</a:t>
            </a:r>
          </a:p>
          <a:p>
            <a:pPr algn="ctr">
              <a:spcBef>
                <a:spcPct val="0"/>
              </a:spcBef>
              <a:buClrTx/>
              <a:buSzTx/>
              <a:buFontTx/>
              <a:buNone/>
            </a:pPr>
            <a:r>
              <a:rPr lang="en-US" altLang="zh-TW">
                <a:latin typeface="Times New Roman" panose="02020603050405020304" pitchFamily="18" charset="0"/>
                <a:ea typeface="新細明體" panose="02020500000000000000" pitchFamily="18" charset="-120"/>
              </a:rPr>
              <a:t>(</a:t>
            </a:r>
            <a:r>
              <a:rPr lang="en-US" altLang="zh-TW" i="1">
                <a:solidFill>
                  <a:srgbClr val="FFFF00"/>
                </a:solidFill>
                <a:latin typeface="Times New Roman" panose="02020603050405020304" pitchFamily="18" charset="0"/>
                <a:ea typeface="新細明體" panose="02020500000000000000" pitchFamily="18" charset="-120"/>
              </a:rPr>
              <a:t>rwnd</a:t>
            </a:r>
            <a:r>
              <a:rPr lang="en-US" altLang="zh-TW">
                <a:latin typeface="Times New Roman" panose="02020603050405020304" pitchFamily="18" charset="0"/>
                <a:ea typeface="新細明體" panose="02020500000000000000" pitchFamily="18" charset="-120"/>
              </a:rPr>
              <a:t>)</a:t>
            </a:r>
          </a:p>
        </p:txBody>
      </p:sp>
      <p:sp>
        <p:nvSpPr>
          <p:cNvPr id="164872" name="Text Box 8"/>
          <p:cNvSpPr txBox="1">
            <a:spLocks noChangeArrowheads="1"/>
          </p:cNvSpPr>
          <p:nvPr/>
        </p:nvSpPr>
        <p:spPr bwMode="auto">
          <a:xfrm>
            <a:off x="5219700" y="4006850"/>
            <a:ext cx="2665413"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a:spcBef>
                <a:spcPct val="0"/>
              </a:spcBef>
              <a:buClrTx/>
              <a:buSzTx/>
              <a:buFontTx/>
              <a:buNone/>
            </a:pPr>
            <a:r>
              <a:rPr lang="en-US" altLang="zh-TW">
                <a:latin typeface="Times New Roman" panose="02020603050405020304" pitchFamily="18" charset="0"/>
                <a:ea typeface="新細明體" panose="02020500000000000000" pitchFamily="18" charset="-120"/>
              </a:rPr>
              <a:t>Network-based</a:t>
            </a:r>
          </a:p>
          <a:p>
            <a:pPr algn="ctr">
              <a:spcBef>
                <a:spcPct val="0"/>
              </a:spcBef>
              <a:buClrTx/>
              <a:buSzTx/>
              <a:buFontTx/>
              <a:buNone/>
            </a:pPr>
            <a:r>
              <a:rPr lang="en-US" altLang="zh-TW">
                <a:solidFill>
                  <a:srgbClr val="FFFF00"/>
                </a:solidFill>
                <a:latin typeface="Times New Roman" panose="02020603050405020304" pitchFamily="18" charset="0"/>
                <a:ea typeface="新細明體" panose="02020500000000000000" pitchFamily="18" charset="-120"/>
              </a:rPr>
              <a:t>window size</a:t>
            </a:r>
          </a:p>
          <a:p>
            <a:pPr algn="ctr">
              <a:spcBef>
                <a:spcPct val="0"/>
              </a:spcBef>
              <a:buClrTx/>
              <a:buSzTx/>
              <a:buFontTx/>
              <a:buNone/>
            </a:pPr>
            <a:r>
              <a:rPr lang="en-US" altLang="zh-TW">
                <a:latin typeface="Times New Roman" panose="02020603050405020304" pitchFamily="18" charset="0"/>
                <a:ea typeface="新細明體" panose="02020500000000000000" pitchFamily="18" charset="-120"/>
              </a:rPr>
              <a:t>(</a:t>
            </a:r>
            <a:r>
              <a:rPr lang="en-US" altLang="zh-TW" i="1">
                <a:solidFill>
                  <a:srgbClr val="FFFF00"/>
                </a:solidFill>
                <a:latin typeface="Times New Roman" panose="02020603050405020304" pitchFamily="18" charset="0"/>
                <a:ea typeface="新細明體" panose="02020500000000000000" pitchFamily="18" charset="-120"/>
              </a:rPr>
              <a:t>cwnd</a:t>
            </a:r>
            <a:r>
              <a:rPr lang="en-US" altLang="zh-TW">
                <a:latin typeface="Times New Roman" panose="02020603050405020304" pitchFamily="18" charset="0"/>
                <a:ea typeface="新細明體" panose="02020500000000000000" pitchFamily="18" charset="-120"/>
              </a:rPr>
              <a:t>)</a:t>
            </a:r>
          </a:p>
        </p:txBody>
      </p:sp>
      <p:sp>
        <p:nvSpPr>
          <p:cNvPr id="164873" name="Text Box 9"/>
          <p:cNvSpPr txBox="1">
            <a:spLocks noChangeArrowheads="1"/>
          </p:cNvSpPr>
          <p:nvPr/>
        </p:nvSpPr>
        <p:spPr bwMode="auto">
          <a:xfrm>
            <a:off x="5064125" y="2320925"/>
            <a:ext cx="31273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a:spcBef>
                <a:spcPct val="0"/>
              </a:spcBef>
              <a:buClrTx/>
              <a:buSzTx/>
              <a:buFontTx/>
              <a:buNone/>
            </a:pPr>
            <a:r>
              <a:rPr lang="en-US" altLang="zh-TW">
                <a:latin typeface="Times New Roman" panose="02020603050405020304" pitchFamily="18" charset="0"/>
                <a:ea typeface="新細明體" panose="02020500000000000000" pitchFamily="18" charset="-120"/>
              </a:rPr>
              <a:t>Try Not To Cause</a:t>
            </a:r>
          </a:p>
          <a:p>
            <a:pPr algn="ctr">
              <a:spcBef>
                <a:spcPct val="0"/>
              </a:spcBef>
              <a:buClrTx/>
              <a:buSzTx/>
              <a:buFontTx/>
              <a:buNone/>
            </a:pPr>
            <a:r>
              <a:rPr lang="en-US" altLang="zh-TW">
                <a:latin typeface="Times New Roman" panose="02020603050405020304" pitchFamily="18" charset="0"/>
                <a:ea typeface="新細明體" panose="02020500000000000000" pitchFamily="18" charset="-120"/>
              </a:rPr>
              <a:t>Congestion</a:t>
            </a:r>
          </a:p>
        </p:txBody>
      </p:sp>
      <p:sp>
        <p:nvSpPr>
          <p:cNvPr id="164875" name="AutoShape 11"/>
          <p:cNvSpPr>
            <a:spLocks noChangeArrowheads="1"/>
          </p:cNvSpPr>
          <p:nvPr/>
        </p:nvSpPr>
        <p:spPr bwMode="auto">
          <a:xfrm>
            <a:off x="2268538" y="1846263"/>
            <a:ext cx="358775" cy="431800"/>
          </a:xfrm>
          <a:prstGeom prst="downArrow">
            <a:avLst>
              <a:gd name="adj1" fmla="val 50000"/>
              <a:gd name="adj2" fmla="val 30088"/>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endParaRPr lang="zh-TW" altLang="en-US" sz="2400">
              <a:latin typeface="Times New Roman" panose="02020603050405020304" pitchFamily="18" charset="0"/>
              <a:ea typeface="新細明體" panose="02020500000000000000" pitchFamily="18" charset="-120"/>
            </a:endParaRPr>
          </a:p>
        </p:txBody>
      </p:sp>
      <p:sp>
        <p:nvSpPr>
          <p:cNvPr id="164876" name="AutoShape 12"/>
          <p:cNvSpPr>
            <a:spLocks noChangeArrowheads="1"/>
          </p:cNvSpPr>
          <p:nvPr/>
        </p:nvSpPr>
        <p:spPr bwMode="auto">
          <a:xfrm>
            <a:off x="6372225" y="1846263"/>
            <a:ext cx="358775" cy="431800"/>
          </a:xfrm>
          <a:prstGeom prst="downArrow">
            <a:avLst>
              <a:gd name="adj1" fmla="val 50000"/>
              <a:gd name="adj2" fmla="val 30088"/>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endParaRPr lang="zh-TW" altLang="en-US" sz="2400">
              <a:latin typeface="Times New Roman" panose="02020603050405020304" pitchFamily="18" charset="0"/>
              <a:ea typeface="新細明體" panose="02020500000000000000" pitchFamily="18" charset="-120"/>
            </a:endParaRPr>
          </a:p>
        </p:txBody>
      </p:sp>
      <p:sp>
        <p:nvSpPr>
          <p:cNvPr id="164877" name="Rectangle 13"/>
          <p:cNvSpPr>
            <a:spLocks noChangeArrowheads="1"/>
          </p:cNvSpPr>
          <p:nvPr/>
        </p:nvSpPr>
        <p:spPr bwMode="auto">
          <a:xfrm>
            <a:off x="1363663" y="5999163"/>
            <a:ext cx="6423025" cy="608012"/>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a:spcBef>
                <a:spcPct val="0"/>
              </a:spcBef>
              <a:buClrTx/>
              <a:buSzTx/>
              <a:buFontTx/>
              <a:buNone/>
            </a:pPr>
            <a:r>
              <a:rPr lang="en-US" altLang="zh-TW">
                <a:solidFill>
                  <a:srgbClr val="FFFF00"/>
                </a:solidFill>
                <a:latin typeface="Times New Roman" panose="02020603050405020304" pitchFamily="18" charset="0"/>
                <a:ea typeface="新細明體" panose="02020500000000000000" pitchFamily="18" charset="-120"/>
              </a:rPr>
              <a:t>Sender’s window = Min (</a:t>
            </a:r>
            <a:r>
              <a:rPr lang="en-US" altLang="zh-TW" i="1">
                <a:solidFill>
                  <a:srgbClr val="FFFF00"/>
                </a:solidFill>
                <a:latin typeface="Times New Roman" panose="02020603050405020304" pitchFamily="18" charset="0"/>
                <a:ea typeface="新細明體" panose="02020500000000000000" pitchFamily="18" charset="-120"/>
              </a:rPr>
              <a:t>cwnd</a:t>
            </a:r>
            <a:r>
              <a:rPr lang="en-US" altLang="zh-TW">
                <a:solidFill>
                  <a:srgbClr val="FFFF00"/>
                </a:solidFill>
                <a:latin typeface="Times New Roman" panose="02020603050405020304" pitchFamily="18" charset="0"/>
                <a:ea typeface="新細明體" panose="02020500000000000000" pitchFamily="18" charset="-120"/>
              </a:rPr>
              <a:t>, </a:t>
            </a:r>
            <a:r>
              <a:rPr lang="en-US" altLang="zh-TW" i="1">
                <a:solidFill>
                  <a:srgbClr val="FFFF00"/>
                </a:solidFill>
                <a:latin typeface="Times New Roman" panose="02020603050405020304" pitchFamily="18" charset="0"/>
                <a:ea typeface="新細明體" panose="02020500000000000000" pitchFamily="18" charset="-120"/>
              </a:rPr>
              <a:t>rwnd</a:t>
            </a:r>
            <a:r>
              <a:rPr lang="en-US" altLang="zh-TW">
                <a:solidFill>
                  <a:srgbClr val="FFFF00"/>
                </a:solidFill>
                <a:latin typeface="Times New Roman" panose="02020603050405020304" pitchFamily="18" charset="0"/>
                <a:ea typeface="新細明體" panose="02020500000000000000" pitchFamily="18" charset="-120"/>
              </a:rPr>
              <a:t>)</a:t>
            </a:r>
            <a:endParaRPr lang="en-US" altLang="zh-TW">
              <a:latin typeface="Times New Roman" panose="02020603050405020304" pitchFamily="18" charset="0"/>
              <a:ea typeface="新細明體" panose="02020500000000000000" pitchFamily="18" charset="-120"/>
            </a:endParaRPr>
          </a:p>
        </p:txBody>
      </p:sp>
      <p:sp>
        <p:nvSpPr>
          <p:cNvPr id="164878" name="AutoShape 14"/>
          <p:cNvSpPr>
            <a:spLocks noChangeArrowheads="1"/>
          </p:cNvSpPr>
          <p:nvPr/>
        </p:nvSpPr>
        <p:spPr bwMode="auto">
          <a:xfrm>
            <a:off x="2268538" y="3502025"/>
            <a:ext cx="358775" cy="431800"/>
          </a:xfrm>
          <a:prstGeom prst="downArrow">
            <a:avLst>
              <a:gd name="adj1" fmla="val 50000"/>
              <a:gd name="adj2" fmla="val 30088"/>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endParaRPr lang="zh-TW" altLang="en-US" sz="2400">
              <a:latin typeface="Times New Roman" panose="02020603050405020304" pitchFamily="18" charset="0"/>
              <a:ea typeface="新細明體" panose="02020500000000000000" pitchFamily="18" charset="-120"/>
            </a:endParaRPr>
          </a:p>
        </p:txBody>
      </p:sp>
      <p:sp>
        <p:nvSpPr>
          <p:cNvPr id="164879" name="AutoShape 15"/>
          <p:cNvSpPr>
            <a:spLocks noChangeArrowheads="1"/>
          </p:cNvSpPr>
          <p:nvPr/>
        </p:nvSpPr>
        <p:spPr bwMode="auto">
          <a:xfrm>
            <a:off x="6372225" y="3502025"/>
            <a:ext cx="358775" cy="431800"/>
          </a:xfrm>
          <a:prstGeom prst="downArrow">
            <a:avLst>
              <a:gd name="adj1" fmla="val 50000"/>
              <a:gd name="adj2" fmla="val 30088"/>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endParaRPr lang="zh-TW" altLang="en-US" sz="2400">
              <a:latin typeface="Times New Roman" panose="02020603050405020304" pitchFamily="18" charset="0"/>
              <a:ea typeface="新細明體" panose="02020500000000000000" pitchFamily="18" charset="-120"/>
            </a:endParaRPr>
          </a:p>
        </p:txBody>
      </p:sp>
      <p:sp>
        <p:nvSpPr>
          <p:cNvPr id="164881" name="AutoShape 17"/>
          <p:cNvSpPr>
            <a:spLocks noChangeArrowheads="1"/>
          </p:cNvSpPr>
          <p:nvPr/>
        </p:nvSpPr>
        <p:spPr bwMode="auto">
          <a:xfrm rot="-2387162">
            <a:off x="3348038" y="5300663"/>
            <a:ext cx="358775" cy="647700"/>
          </a:xfrm>
          <a:prstGeom prst="downArrow">
            <a:avLst>
              <a:gd name="adj1" fmla="val 50000"/>
              <a:gd name="adj2" fmla="val 45133"/>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endParaRPr lang="zh-TW" altLang="en-US" sz="2400">
              <a:latin typeface="Times New Roman" panose="02020603050405020304" pitchFamily="18" charset="0"/>
              <a:ea typeface="新細明體" panose="02020500000000000000" pitchFamily="18" charset="-120"/>
            </a:endParaRPr>
          </a:p>
        </p:txBody>
      </p:sp>
      <p:sp>
        <p:nvSpPr>
          <p:cNvPr id="164882" name="AutoShape 18"/>
          <p:cNvSpPr>
            <a:spLocks noChangeArrowheads="1"/>
          </p:cNvSpPr>
          <p:nvPr/>
        </p:nvSpPr>
        <p:spPr bwMode="auto">
          <a:xfrm rot="2057688">
            <a:off x="5365750" y="5300663"/>
            <a:ext cx="358775" cy="647700"/>
          </a:xfrm>
          <a:prstGeom prst="downArrow">
            <a:avLst>
              <a:gd name="adj1" fmla="val 50000"/>
              <a:gd name="adj2" fmla="val 45133"/>
            </a:avLst>
          </a:prstGeom>
          <a:noFill/>
          <a:ln w="2857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a:spcBef>
                <a:spcPct val="0"/>
              </a:spcBef>
              <a:buClrTx/>
              <a:buSzTx/>
              <a:buFontTx/>
              <a:buNone/>
            </a:pPr>
            <a:endParaRPr lang="zh-TW" altLang="en-US" sz="2400">
              <a:latin typeface="Times New Roman" panose="02020603050405020304" pitchFamily="18" charset="0"/>
              <a:ea typeface="新細明體" panose="02020500000000000000" pitchFamily="18" charset="-120"/>
            </a:endParaRPr>
          </a:p>
        </p:txBody>
      </p:sp>
    </p:spTree>
    <p:extLst>
      <p:ext uri="{BB962C8B-B14F-4D97-AF65-F5344CB8AC3E}">
        <p14:creationId xmlns:p14="http://schemas.microsoft.com/office/powerpoint/2010/main" val="3324413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486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48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487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7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487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487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487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487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487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488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488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48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8" grpId="0"/>
      <p:bldP spid="164869" grpId="0"/>
      <p:bldP spid="164870" grpId="0"/>
      <p:bldP spid="164871" grpId="0"/>
      <p:bldP spid="164872" grpId="0"/>
      <p:bldP spid="164873" grpId="0"/>
      <p:bldP spid="164875" grpId="0" animBg="1"/>
      <p:bldP spid="164876" grpId="0" animBg="1"/>
      <p:bldP spid="164877" grpId="0" animBg="1"/>
      <p:bldP spid="164878" grpId="0" animBg="1"/>
      <p:bldP spid="164879" grpId="0" animBg="1"/>
      <p:bldP spid="164881" grpId="0" animBg="1"/>
      <p:bldP spid="164882"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rcRect l="6025" r="6025" b="6128"/>
          <a:stretch>
            <a:fillRect/>
          </a:stretch>
        </p:blipFill>
        <p:spPr>
          <a:xfrm>
            <a:off x="228600" y="2057400"/>
            <a:ext cx="8724306" cy="4577977"/>
          </a:xfrm>
          <a:prstGeom prst="rect">
            <a:avLst/>
          </a:prstGeom>
          <a:solidFill>
            <a:schemeClr val="accent3">
              <a:lumMod val="20000"/>
              <a:lumOff val="80000"/>
            </a:schemeClr>
          </a:solidFill>
        </p:spPr>
      </p:pic>
      <p:sp>
        <p:nvSpPr>
          <p:cNvPr id="5" name="Rectangle 4"/>
          <p:cNvSpPr/>
          <p:nvPr/>
        </p:nvSpPr>
        <p:spPr>
          <a:xfrm>
            <a:off x="0" y="0"/>
            <a:ext cx="9144000" cy="1877437"/>
          </a:xfrm>
          <a:prstGeom prst="rect">
            <a:avLst/>
          </a:prstGeom>
        </p:spPr>
        <p:txBody>
          <a:bodyPr wrap="square">
            <a:spAutoFit/>
          </a:bodyPr>
          <a:lstStyle/>
          <a:p>
            <a:pPr algn="ctr"/>
            <a:r>
              <a:rPr kumimoji="1" lang="en-US" sz="4400" b="1" dirty="0" smtClean="0">
                <a:solidFill>
                  <a:schemeClr val="tx2"/>
                </a:solidFill>
                <a:effectLst>
                  <a:outerShdw blurRad="38100" dist="38100" dir="2700000" algn="tl">
                    <a:srgbClr val="000000"/>
                  </a:outerShdw>
                </a:effectLst>
                <a:latin typeface="+mj-lt"/>
                <a:ea typeface="+mj-ea"/>
                <a:cs typeface="+mj-cs"/>
              </a:rPr>
              <a:t>Table 20.1   </a:t>
            </a:r>
          </a:p>
          <a:p>
            <a:pPr algn="ctr"/>
            <a:r>
              <a:rPr kumimoji="1" lang="en-US" sz="3600" b="1" dirty="0" smtClean="0">
                <a:solidFill>
                  <a:schemeClr val="tx2"/>
                </a:solidFill>
                <a:effectLst>
                  <a:outerShdw blurRad="38100" dist="38100" dir="2700000" algn="tl">
                    <a:srgbClr val="000000"/>
                  </a:outerShdw>
                </a:effectLst>
                <a:latin typeface="+mj-lt"/>
                <a:ea typeface="+mj-ea"/>
                <a:cs typeface="+mj-cs"/>
              </a:rPr>
              <a:t>Implementation of TCP Congestion Control Measures</a:t>
            </a:r>
            <a:endParaRPr kumimoji="1" lang="en-US" sz="3600" b="1" dirty="0">
              <a:solidFill>
                <a:schemeClr val="tx2"/>
              </a:solidFill>
              <a:effectLst>
                <a:outerShdw blurRad="38100" dist="38100" dir="2700000" algn="tl">
                  <a:srgbClr val="000000"/>
                </a:outerShdw>
              </a:effectLst>
              <a:latin typeface="+mj-lt"/>
              <a:ea typeface="+mj-ea"/>
              <a:cs typeface="+mj-cs"/>
            </a:endParaRPr>
          </a:p>
        </p:txBody>
      </p:sp>
      <p:sp>
        <p:nvSpPr>
          <p:cNvPr id="2" name="矩形 1"/>
          <p:cNvSpPr/>
          <p:nvPr/>
        </p:nvSpPr>
        <p:spPr bwMode="auto">
          <a:xfrm>
            <a:off x="304800" y="2514600"/>
            <a:ext cx="2743200" cy="1600200"/>
          </a:xfrm>
          <a:prstGeom prst="rect">
            <a:avLst/>
          </a:prstGeom>
          <a:noFill/>
          <a:ln w="38100" cap="flat" cmpd="sng" algn="ctr">
            <a:solidFill>
              <a:srgbClr val="0070C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a:ln>
                <a:noFill/>
              </a:ln>
              <a:solidFill>
                <a:schemeClr val="tx1"/>
              </a:solidFill>
              <a:effectLst/>
              <a:latin typeface="Times New Roman" pitchFamily="-110" charset="0"/>
            </a:endParaRPr>
          </a:p>
        </p:txBody>
      </p:sp>
      <p:sp>
        <p:nvSpPr>
          <p:cNvPr id="6" name="矩形 5"/>
          <p:cNvSpPr/>
          <p:nvPr/>
        </p:nvSpPr>
        <p:spPr bwMode="auto">
          <a:xfrm>
            <a:off x="304800" y="4191000"/>
            <a:ext cx="2743200" cy="2362200"/>
          </a:xfrm>
          <a:prstGeom prst="rect">
            <a:avLst/>
          </a:prstGeom>
          <a:noFill/>
          <a:ln w="38100"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a:ln>
                <a:noFill/>
              </a:ln>
              <a:solidFill>
                <a:schemeClr val="tx1"/>
              </a:solidFill>
              <a:effectLst/>
              <a:latin typeface="Times New Roman" pitchFamily="-110" charset="0"/>
            </a:endParaRPr>
          </a:p>
        </p:txBody>
      </p:sp>
      <p:sp>
        <p:nvSpPr>
          <p:cNvPr id="3" name="文字方塊 2"/>
          <p:cNvSpPr txBox="1"/>
          <p:nvPr/>
        </p:nvSpPr>
        <p:spPr>
          <a:xfrm>
            <a:off x="228600" y="1453872"/>
            <a:ext cx="2165978" cy="461665"/>
          </a:xfrm>
          <a:prstGeom prst="rect">
            <a:avLst/>
          </a:prstGeom>
          <a:noFill/>
        </p:spPr>
        <p:txBody>
          <a:bodyPr wrap="none" rtlCol="0">
            <a:spAutoFit/>
          </a:bodyPr>
          <a:lstStyle/>
          <a:p>
            <a:r>
              <a:rPr lang="en-US" altLang="zh-TW" dirty="0" smtClean="0">
                <a:solidFill>
                  <a:srgbClr val="FFFF00"/>
                </a:solidFill>
              </a:rPr>
              <a:t>Error Control ?!</a:t>
            </a:r>
            <a:endParaRPr lang="zh-TW" altLang="en-US" dirty="0">
              <a:solidFill>
                <a:srgbClr val="FFFF00"/>
              </a:solidFill>
            </a:endParaRPr>
          </a:p>
        </p:txBody>
      </p:sp>
      <p:cxnSp>
        <p:nvCxnSpPr>
          <p:cNvPr id="8" name="直線單箭頭接點 7"/>
          <p:cNvCxnSpPr/>
          <p:nvPr/>
        </p:nvCxnSpPr>
        <p:spPr bwMode="auto">
          <a:xfrm>
            <a:off x="797442" y="1881963"/>
            <a:ext cx="116958" cy="632637"/>
          </a:xfrm>
          <a:prstGeom prst="straightConnector1">
            <a:avLst/>
          </a:prstGeom>
          <a:noFill/>
          <a:ln w="38100" cap="flat" cmpd="sng" algn="ctr">
            <a:solidFill>
              <a:srgbClr val="FFC000"/>
            </a:solidFill>
            <a:prstDash val="solid"/>
            <a:round/>
            <a:headEnd type="none" w="med" len="med"/>
            <a:tailEnd type="triangle"/>
          </a:ln>
          <a:effectLst/>
        </p:spPr>
      </p:cxnSp>
    </p:spTree>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Retransmission Timer Management</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804442066"/>
              </p:ext>
            </p:extLst>
          </p:nvPr>
        </p:nvGraphicFramePr>
        <p:xfrm>
          <a:off x="457200" y="16764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rot="813009">
            <a:off x="981518" y="3199091"/>
            <a:ext cx="1841220" cy="2521334"/>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457200" y="425450"/>
            <a:ext cx="8229600" cy="987425"/>
          </a:xfrm>
        </p:spPr>
        <p:txBody>
          <a:bodyPr/>
          <a:lstStyle/>
          <a:p>
            <a:pPr eaLnBrk="1" hangingPunct="1">
              <a:defRPr/>
            </a:pPr>
            <a:r>
              <a:rPr kumimoji="1" lang="en-US" altLang="zh-TW" dirty="0" smtClean="0">
                <a:solidFill>
                  <a:srgbClr val="FFFF00"/>
                </a:solidFill>
                <a:ea typeface="新細明體" panose="02020500000000000000" pitchFamily="18" charset="-120"/>
              </a:rPr>
              <a:t>Retransmission Timer </a:t>
            </a:r>
            <a:r>
              <a:rPr lang="en-US" altLang="zh-TW" dirty="0" smtClean="0">
                <a:solidFill>
                  <a:srgbClr val="FFFF00"/>
                </a:solidFill>
                <a:ea typeface="新細明體" panose="02020500000000000000" pitchFamily="18" charset="-120"/>
              </a:rPr>
              <a:t>(</a:t>
            </a:r>
            <a:r>
              <a:rPr lang="en-US" altLang="zh-TW" dirty="0" err="1" smtClean="0">
                <a:solidFill>
                  <a:srgbClr val="FFFF00"/>
                </a:solidFill>
                <a:ea typeface="新細明體" panose="02020500000000000000" pitchFamily="18" charset="-120"/>
              </a:rPr>
              <a:t>cont</a:t>
            </a:r>
            <a:r>
              <a:rPr lang="en-US" altLang="zh-TW" dirty="0" smtClean="0">
                <a:solidFill>
                  <a:srgbClr val="FFFF00"/>
                </a:solidFill>
                <a:ea typeface="新細明體" panose="02020500000000000000" pitchFamily="18" charset="-120"/>
              </a:rPr>
              <a:t>)</a:t>
            </a:r>
          </a:p>
        </p:txBody>
      </p:sp>
      <p:sp>
        <p:nvSpPr>
          <p:cNvPr id="157699" name="Rectangle 3"/>
          <p:cNvSpPr>
            <a:spLocks noGrp="1" noChangeArrowheads="1"/>
          </p:cNvSpPr>
          <p:nvPr>
            <p:ph type="body" idx="1"/>
          </p:nvPr>
        </p:nvSpPr>
        <p:spPr>
          <a:xfrm>
            <a:off x="687388" y="1341438"/>
            <a:ext cx="8205787" cy="2519362"/>
          </a:xfrm>
        </p:spPr>
        <p:txBody>
          <a:bodyPr/>
          <a:lstStyle/>
          <a:p>
            <a:pPr eaLnBrk="1" hangingPunct="1">
              <a:defRPr/>
            </a:pPr>
            <a:r>
              <a:rPr lang="en-US" altLang="zh-TW" b="1" smtClean="0">
                <a:solidFill>
                  <a:srgbClr val="FFFF00"/>
                </a:solidFill>
                <a:ea typeface="新細明體" panose="02020500000000000000" pitchFamily="18" charset="-120"/>
              </a:rPr>
              <a:t>Simple Average</a:t>
            </a:r>
          </a:p>
          <a:p>
            <a:pPr lvl="1" eaLnBrk="1" hangingPunct="1">
              <a:spcBef>
                <a:spcPct val="40000"/>
              </a:spcBef>
              <a:defRPr/>
            </a:pPr>
            <a:r>
              <a:rPr lang="en-US" altLang="zh-TW" b="1" smtClean="0">
                <a:ea typeface="新細明體" panose="02020500000000000000" pitchFamily="18" charset="-120"/>
              </a:rPr>
              <a:t>RTT(i): round-trip time observed for the </a:t>
            </a:r>
            <a:r>
              <a:rPr lang="en-US" altLang="zh-TW" b="1" i="1" smtClean="0">
                <a:ea typeface="新細明體" panose="02020500000000000000" pitchFamily="18" charset="-120"/>
              </a:rPr>
              <a:t>i</a:t>
            </a:r>
            <a:r>
              <a:rPr lang="en-US" altLang="zh-TW" b="1" i="1" baseline="30000" smtClean="0">
                <a:ea typeface="新細明體" panose="02020500000000000000" pitchFamily="18" charset="-120"/>
              </a:rPr>
              <a:t>th</a:t>
            </a:r>
            <a:r>
              <a:rPr lang="en-US" altLang="zh-TW" b="1" smtClean="0">
                <a:ea typeface="新細明體" panose="02020500000000000000" pitchFamily="18" charset="-120"/>
              </a:rPr>
              <a:t> transmitted segment</a:t>
            </a:r>
          </a:p>
          <a:p>
            <a:pPr lvl="1" eaLnBrk="1" hangingPunct="1">
              <a:defRPr/>
            </a:pPr>
            <a:r>
              <a:rPr lang="en-US" altLang="zh-TW" b="1" smtClean="0">
                <a:ea typeface="新細明體" panose="02020500000000000000" pitchFamily="18" charset="-120"/>
              </a:rPr>
              <a:t>ARTT(K): average round-trip time for the first </a:t>
            </a:r>
            <a:r>
              <a:rPr lang="en-US" altLang="zh-TW" b="1" i="1" smtClean="0">
                <a:ea typeface="新細明體" panose="02020500000000000000" pitchFamily="18" charset="-120"/>
              </a:rPr>
              <a:t>K</a:t>
            </a:r>
            <a:r>
              <a:rPr lang="en-US" altLang="zh-TW" b="1" smtClean="0">
                <a:ea typeface="新細明體" panose="02020500000000000000" pitchFamily="18" charset="-120"/>
              </a:rPr>
              <a:t> segments</a:t>
            </a:r>
          </a:p>
        </p:txBody>
      </p:sp>
      <p:graphicFrame>
        <p:nvGraphicFramePr>
          <p:cNvPr id="102404" name="Object 4"/>
          <p:cNvGraphicFramePr>
            <a:graphicFrameLocks noChangeAspect="1"/>
          </p:cNvGraphicFramePr>
          <p:nvPr/>
        </p:nvGraphicFramePr>
        <p:xfrm>
          <a:off x="1219200" y="3924300"/>
          <a:ext cx="4343400" cy="952500"/>
        </p:xfrm>
        <a:graphic>
          <a:graphicData uri="http://schemas.openxmlformats.org/presentationml/2006/ole">
            <mc:AlternateContent xmlns:mc="http://schemas.openxmlformats.org/markup-compatibility/2006">
              <mc:Choice xmlns:v="urn:schemas-microsoft-com:vml" Requires="v">
                <p:oleObj spid="_x0000_s3120" name="Equation" r:id="rId3" imgW="1949459" imgH="412740" progId="Equation.3">
                  <p:embed/>
                </p:oleObj>
              </mc:Choice>
              <mc:Fallback>
                <p:oleObj name="Equation" r:id="rId3" imgW="1949459" imgH="4127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924300"/>
                        <a:ext cx="4343400"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05" name="Text Box 5"/>
          <p:cNvSpPr txBox="1">
            <a:spLocks noChangeArrowheads="1"/>
          </p:cNvSpPr>
          <p:nvPr/>
        </p:nvSpPr>
        <p:spPr bwMode="auto">
          <a:xfrm>
            <a:off x="5775325" y="4192588"/>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r>
              <a:rPr kumimoji="1" lang="en-US" altLang="zh-TW" sz="2400" b="1">
                <a:ea typeface="新細明體" panose="02020500000000000000" pitchFamily="18" charset="-120"/>
              </a:rPr>
              <a:t>or</a:t>
            </a:r>
          </a:p>
        </p:txBody>
      </p:sp>
      <p:graphicFrame>
        <p:nvGraphicFramePr>
          <p:cNvPr id="102406" name="Object 6"/>
          <p:cNvGraphicFramePr>
            <a:graphicFrameLocks noChangeAspect="1"/>
          </p:cNvGraphicFramePr>
          <p:nvPr/>
        </p:nvGraphicFramePr>
        <p:xfrm>
          <a:off x="1176338" y="5075238"/>
          <a:ext cx="6977062" cy="868362"/>
        </p:xfrm>
        <a:graphic>
          <a:graphicData uri="http://schemas.openxmlformats.org/presentationml/2006/ole">
            <mc:AlternateContent xmlns:mc="http://schemas.openxmlformats.org/markup-compatibility/2006">
              <mc:Choice xmlns:v="urn:schemas-microsoft-com:vml" Requires="v">
                <p:oleObj spid="_x0000_s3121" name="Equation" r:id="rId5" imgW="3143267" imgH="374580" progId="Equation.3">
                  <p:embed/>
                </p:oleObj>
              </mc:Choice>
              <mc:Fallback>
                <p:oleObj name="Equation" r:id="rId5" imgW="3143267" imgH="3745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6338" y="5075238"/>
                        <a:ext cx="6977062"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4114247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457200" y="381000"/>
            <a:ext cx="8229600" cy="1063625"/>
          </a:xfrm>
        </p:spPr>
        <p:txBody>
          <a:bodyPr/>
          <a:lstStyle/>
          <a:p>
            <a:pPr eaLnBrk="1" hangingPunct="1">
              <a:defRPr/>
            </a:pPr>
            <a:r>
              <a:rPr kumimoji="1" lang="en-US" altLang="zh-TW" dirty="0" smtClean="0">
                <a:solidFill>
                  <a:srgbClr val="FFFF00"/>
                </a:solidFill>
                <a:ea typeface="新細明體" panose="02020500000000000000" pitchFamily="18" charset="-120"/>
              </a:rPr>
              <a:t>Retransmission Timer </a:t>
            </a:r>
            <a:r>
              <a:rPr lang="en-US" altLang="zh-TW" dirty="0" smtClean="0">
                <a:solidFill>
                  <a:srgbClr val="FFFF00"/>
                </a:solidFill>
                <a:ea typeface="新細明體" panose="02020500000000000000" pitchFamily="18" charset="-120"/>
              </a:rPr>
              <a:t>(</a:t>
            </a:r>
            <a:r>
              <a:rPr lang="en-US" altLang="zh-TW" dirty="0" err="1" smtClean="0">
                <a:solidFill>
                  <a:srgbClr val="FFFF00"/>
                </a:solidFill>
                <a:ea typeface="新細明體" panose="02020500000000000000" pitchFamily="18" charset="-120"/>
              </a:rPr>
              <a:t>cont</a:t>
            </a:r>
            <a:r>
              <a:rPr lang="en-US" altLang="zh-TW" dirty="0" smtClean="0">
                <a:solidFill>
                  <a:srgbClr val="FFFF00"/>
                </a:solidFill>
                <a:ea typeface="新細明體" panose="02020500000000000000" pitchFamily="18" charset="-120"/>
              </a:rPr>
              <a:t>)</a:t>
            </a:r>
          </a:p>
        </p:txBody>
      </p:sp>
      <p:sp>
        <p:nvSpPr>
          <p:cNvPr id="158723" name="Rectangle 3"/>
          <p:cNvSpPr>
            <a:spLocks noGrp="1" noChangeArrowheads="1"/>
          </p:cNvSpPr>
          <p:nvPr>
            <p:ph type="body" idx="1"/>
          </p:nvPr>
        </p:nvSpPr>
        <p:spPr>
          <a:xfrm>
            <a:off x="687388" y="1390650"/>
            <a:ext cx="8132762" cy="1943100"/>
          </a:xfrm>
        </p:spPr>
        <p:txBody>
          <a:bodyPr/>
          <a:lstStyle/>
          <a:p>
            <a:pPr eaLnBrk="1" hangingPunct="1">
              <a:spcBef>
                <a:spcPct val="40000"/>
              </a:spcBef>
              <a:defRPr/>
            </a:pPr>
            <a:r>
              <a:rPr lang="en-US" altLang="zh-TW" b="1" smtClean="0">
                <a:solidFill>
                  <a:srgbClr val="FFFF00"/>
                </a:solidFill>
                <a:ea typeface="新細明體" panose="02020500000000000000" pitchFamily="18" charset="-120"/>
              </a:rPr>
              <a:t>Exponential Average</a:t>
            </a:r>
          </a:p>
          <a:p>
            <a:pPr lvl="1" eaLnBrk="1" hangingPunct="1">
              <a:spcBef>
                <a:spcPct val="40000"/>
              </a:spcBef>
              <a:defRPr/>
            </a:pPr>
            <a:r>
              <a:rPr lang="en-US" altLang="zh-TW" b="1" smtClean="0">
                <a:ea typeface="新細明體" panose="02020500000000000000" pitchFamily="18" charset="-120"/>
              </a:rPr>
              <a:t>SRTT: smoothed round-trip time estimate</a:t>
            </a:r>
          </a:p>
          <a:p>
            <a:pPr lvl="1" eaLnBrk="1" hangingPunct="1">
              <a:spcBef>
                <a:spcPct val="40000"/>
              </a:spcBef>
              <a:defRPr/>
            </a:pPr>
            <a:r>
              <a:rPr lang="en-US" altLang="zh-TW" b="1" smtClean="0">
                <a:ea typeface="新細明體" panose="02020500000000000000" pitchFamily="18" charset="-120"/>
              </a:rPr>
              <a:t>RTO: retransmission timer</a:t>
            </a:r>
          </a:p>
        </p:txBody>
      </p:sp>
      <p:graphicFrame>
        <p:nvGraphicFramePr>
          <p:cNvPr id="103428" name="Object 4"/>
          <p:cNvGraphicFramePr>
            <a:graphicFrameLocks noChangeAspect="1"/>
          </p:cNvGraphicFramePr>
          <p:nvPr>
            <p:extLst>
              <p:ext uri="{D42A27DB-BD31-4B8C-83A1-F6EECF244321}">
                <p14:modId xmlns:p14="http://schemas.microsoft.com/office/powerpoint/2010/main" val="983791409"/>
              </p:ext>
            </p:extLst>
          </p:nvPr>
        </p:nvGraphicFramePr>
        <p:xfrm>
          <a:off x="1231900" y="3478212"/>
          <a:ext cx="6921500" cy="447675"/>
        </p:xfrm>
        <a:graphic>
          <a:graphicData uri="http://schemas.openxmlformats.org/presentationml/2006/ole">
            <mc:AlternateContent xmlns:mc="http://schemas.openxmlformats.org/markup-compatibility/2006">
              <mc:Choice xmlns:v="urn:schemas-microsoft-com:vml" Requires="v">
                <p:oleObj spid="_x0000_s4167" name="Equation" r:id="rId3" imgW="3117874" imgH="184140" progId="Equation.3">
                  <p:embed/>
                </p:oleObj>
              </mc:Choice>
              <mc:Fallback>
                <p:oleObj name="Equation" r:id="rId3" imgW="3117874" imgH="1841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1900" y="3478212"/>
                        <a:ext cx="6921500"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429" name="Object 5"/>
          <p:cNvGraphicFramePr>
            <a:graphicFrameLocks noChangeAspect="1"/>
          </p:cNvGraphicFramePr>
          <p:nvPr>
            <p:extLst>
              <p:ext uri="{D42A27DB-BD31-4B8C-83A1-F6EECF244321}">
                <p14:modId xmlns:p14="http://schemas.microsoft.com/office/powerpoint/2010/main" val="1212158089"/>
              </p:ext>
            </p:extLst>
          </p:nvPr>
        </p:nvGraphicFramePr>
        <p:xfrm>
          <a:off x="1219200" y="4125912"/>
          <a:ext cx="4230688" cy="447675"/>
        </p:xfrm>
        <a:graphic>
          <a:graphicData uri="http://schemas.openxmlformats.org/presentationml/2006/ole">
            <mc:AlternateContent xmlns:mc="http://schemas.openxmlformats.org/markup-compatibility/2006">
              <mc:Choice xmlns:v="urn:schemas-microsoft-com:vml" Requires="v">
                <p:oleObj spid="_x0000_s4168" name="Equation" r:id="rId5" imgW="1898674" imgH="184140" progId="Equation.3">
                  <p:embed/>
                </p:oleObj>
              </mc:Choice>
              <mc:Fallback>
                <p:oleObj name="Equation" r:id="rId5" imgW="1898674" imgH="1841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4125912"/>
                        <a:ext cx="4230688"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430" name="Text Box 6"/>
          <p:cNvSpPr txBox="1">
            <a:spLocks noChangeArrowheads="1"/>
          </p:cNvSpPr>
          <p:nvPr/>
        </p:nvSpPr>
        <p:spPr bwMode="auto">
          <a:xfrm>
            <a:off x="787400" y="4689475"/>
            <a:ext cx="142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r>
              <a:rPr kumimoji="1" lang="en-US" altLang="zh-TW" sz="2400" b="1">
                <a:ea typeface="新細明體" panose="02020500000000000000" pitchFamily="18" charset="-120"/>
              </a:rPr>
              <a:t>RFC793:</a:t>
            </a:r>
          </a:p>
        </p:txBody>
      </p:sp>
      <p:graphicFrame>
        <p:nvGraphicFramePr>
          <p:cNvPr id="103431" name="Object 7"/>
          <p:cNvGraphicFramePr>
            <a:graphicFrameLocks noChangeAspect="1"/>
          </p:cNvGraphicFramePr>
          <p:nvPr>
            <p:extLst>
              <p:ext uri="{D42A27DB-BD31-4B8C-83A1-F6EECF244321}">
                <p14:modId xmlns:p14="http://schemas.microsoft.com/office/powerpoint/2010/main" val="3989658078"/>
              </p:ext>
            </p:extLst>
          </p:nvPr>
        </p:nvGraphicFramePr>
        <p:xfrm>
          <a:off x="1044575" y="5276850"/>
          <a:ext cx="7775575" cy="433387"/>
        </p:xfrm>
        <a:graphic>
          <a:graphicData uri="http://schemas.openxmlformats.org/presentationml/2006/ole">
            <mc:AlternateContent xmlns:mc="http://schemas.openxmlformats.org/markup-compatibility/2006">
              <mc:Choice xmlns:v="urn:schemas-microsoft-com:vml" Requires="v">
                <p:oleObj spid="_x0000_s4169" name="Equation" r:id="rId7" imgW="3397192" imgH="171540" progId="Equation.3">
                  <p:embed/>
                </p:oleObj>
              </mc:Choice>
              <mc:Fallback>
                <p:oleObj name="Equation" r:id="rId7" imgW="3397192" imgH="1715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4575" y="5276850"/>
                        <a:ext cx="7775575" cy="433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8728" name="Text Box 8"/>
          <p:cNvSpPr txBox="1">
            <a:spLocks noChangeArrowheads="1"/>
          </p:cNvSpPr>
          <p:nvPr/>
        </p:nvSpPr>
        <p:spPr bwMode="auto">
          <a:xfrm>
            <a:off x="762000" y="5757862"/>
            <a:ext cx="594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kumimoji="1" lang="en-US" altLang="zh-TW" b="1">
                <a:latin typeface="Arial" panose="020B0604020202020204" pitchFamily="34" charset="0"/>
                <a:ea typeface="新細明體" panose="02020500000000000000" pitchFamily="18" charset="-120"/>
              </a:rPr>
              <a:t>Example values: </a:t>
            </a:r>
            <a:r>
              <a:rPr kumimoji="1" lang="en-US" altLang="zh-TW" b="1">
                <a:solidFill>
                  <a:srgbClr val="FFFF00"/>
                </a:solidFill>
                <a:effectLst>
                  <a:outerShdw blurRad="38100" dist="38100" dir="2700000" algn="tl">
                    <a:srgbClr val="000000"/>
                  </a:outerShdw>
                </a:effectLst>
                <a:latin typeface="Symbol" panose="05050102010706020507" pitchFamily="18" charset="2"/>
                <a:ea typeface="新細明體" panose="02020500000000000000" pitchFamily="18" charset="-120"/>
              </a:rPr>
              <a:t>a</a:t>
            </a:r>
            <a:r>
              <a:rPr kumimoji="1" lang="en-US" altLang="zh-TW" b="1">
                <a:solidFill>
                  <a:srgbClr val="FFFF00"/>
                </a:solidFill>
                <a:effectLst>
                  <a:outerShdw blurRad="38100" dist="38100" dir="2700000" algn="tl">
                    <a:srgbClr val="000000"/>
                  </a:outerShdw>
                </a:effectLst>
                <a:latin typeface="Arial" panose="020B0604020202020204" pitchFamily="34" charset="0"/>
                <a:ea typeface="新細明體" panose="02020500000000000000" pitchFamily="18" charset="-120"/>
              </a:rPr>
              <a:t>: 0.8 ~ 0.9, </a:t>
            </a:r>
            <a:r>
              <a:rPr kumimoji="1" lang="en-US" altLang="zh-TW" b="1">
                <a:solidFill>
                  <a:srgbClr val="FFFF00"/>
                </a:solidFill>
                <a:effectLst>
                  <a:outerShdw blurRad="38100" dist="38100" dir="2700000" algn="tl">
                    <a:srgbClr val="000000"/>
                  </a:outerShdw>
                </a:effectLst>
                <a:latin typeface="Symbol" panose="05050102010706020507" pitchFamily="18" charset="2"/>
                <a:ea typeface="新細明體" panose="02020500000000000000" pitchFamily="18" charset="-120"/>
              </a:rPr>
              <a:t>b</a:t>
            </a:r>
            <a:r>
              <a:rPr kumimoji="1" lang="en-US" altLang="zh-TW" b="1">
                <a:solidFill>
                  <a:srgbClr val="FFFF00"/>
                </a:solidFill>
                <a:effectLst>
                  <a:outerShdw blurRad="38100" dist="38100" dir="2700000" algn="tl">
                    <a:srgbClr val="000000"/>
                  </a:outerShdw>
                </a:effectLst>
                <a:latin typeface="Arial" panose="020B0604020202020204" pitchFamily="34" charset="0"/>
                <a:ea typeface="新細明體" panose="02020500000000000000" pitchFamily="18" charset="-120"/>
              </a:rPr>
              <a:t>: 1.3 ~ 2.0</a:t>
            </a:r>
          </a:p>
        </p:txBody>
      </p:sp>
    </p:spTree>
    <p:extLst>
      <p:ext uri="{BB962C8B-B14F-4D97-AF65-F5344CB8AC3E}">
        <p14:creationId xmlns:p14="http://schemas.microsoft.com/office/powerpoint/2010/main" val="42087746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457200" y="354013"/>
            <a:ext cx="8229600" cy="1063625"/>
          </a:xfrm>
        </p:spPr>
        <p:txBody>
          <a:bodyPr/>
          <a:lstStyle/>
          <a:p>
            <a:pPr eaLnBrk="1" hangingPunct="1">
              <a:defRPr/>
            </a:pPr>
            <a:r>
              <a:rPr lang="en-US" altLang="zh-TW" smtClean="0">
                <a:solidFill>
                  <a:srgbClr val="FFFF00"/>
                </a:solidFill>
                <a:ea typeface="新細明體" panose="02020500000000000000" pitchFamily="18" charset="-120"/>
              </a:rPr>
              <a:t>RTT Variance Estimation</a:t>
            </a:r>
          </a:p>
        </p:txBody>
      </p:sp>
      <p:sp>
        <p:nvSpPr>
          <p:cNvPr id="159747" name="Rectangle 3"/>
          <p:cNvSpPr>
            <a:spLocks noGrp="1" noChangeArrowheads="1"/>
          </p:cNvSpPr>
          <p:nvPr>
            <p:ph type="body" idx="1"/>
          </p:nvPr>
        </p:nvSpPr>
        <p:spPr>
          <a:xfrm>
            <a:off x="533400" y="1524000"/>
            <a:ext cx="8305800" cy="825500"/>
          </a:xfrm>
        </p:spPr>
        <p:txBody>
          <a:bodyPr/>
          <a:lstStyle/>
          <a:p>
            <a:pPr eaLnBrk="1" hangingPunct="1">
              <a:defRPr/>
            </a:pPr>
            <a:r>
              <a:rPr lang="en-US" altLang="zh-TW" sz="2800" b="1" smtClean="0">
                <a:ea typeface="新細明體" panose="02020500000000000000" pitchFamily="18" charset="-120"/>
              </a:rPr>
              <a:t>AERR(K): sample mean deviation measured at time K</a:t>
            </a:r>
          </a:p>
        </p:txBody>
      </p:sp>
      <p:graphicFrame>
        <p:nvGraphicFramePr>
          <p:cNvPr id="104452" name="Object 4"/>
          <p:cNvGraphicFramePr>
            <a:graphicFrameLocks noChangeAspect="1"/>
          </p:cNvGraphicFramePr>
          <p:nvPr/>
        </p:nvGraphicFramePr>
        <p:xfrm>
          <a:off x="1254125" y="2722563"/>
          <a:ext cx="5408613" cy="447675"/>
        </p:xfrm>
        <a:graphic>
          <a:graphicData uri="http://schemas.openxmlformats.org/presentationml/2006/ole">
            <mc:AlternateContent xmlns:mc="http://schemas.openxmlformats.org/markup-compatibility/2006">
              <mc:Choice xmlns:v="urn:schemas-microsoft-com:vml" Requires="v">
                <p:oleObj spid="_x0000_s5168" name="Equation" r:id="rId3" imgW="2432097" imgH="184140" progId="Equation.3">
                  <p:embed/>
                </p:oleObj>
              </mc:Choice>
              <mc:Fallback>
                <p:oleObj name="Equation" r:id="rId3" imgW="2432097" imgH="1841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4125" y="2722563"/>
                        <a:ext cx="5408613"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4453" name="Object 5"/>
          <p:cNvGraphicFramePr>
            <a:graphicFrameLocks noChangeAspect="1"/>
          </p:cNvGraphicFramePr>
          <p:nvPr/>
        </p:nvGraphicFramePr>
        <p:xfrm>
          <a:off x="1219200" y="3238500"/>
          <a:ext cx="5519738" cy="1846263"/>
        </p:xfrm>
        <a:graphic>
          <a:graphicData uri="http://schemas.openxmlformats.org/presentationml/2006/ole">
            <mc:AlternateContent xmlns:mc="http://schemas.openxmlformats.org/markup-compatibility/2006">
              <mc:Choice xmlns:v="urn:schemas-microsoft-com:vml" Requires="v">
                <p:oleObj spid="_x0000_s5169" name="Equation" r:id="rId5" imgW="2482882" imgH="819180" progId="Equation.3">
                  <p:embed/>
                </p:oleObj>
              </mc:Choice>
              <mc:Fallback>
                <p:oleObj name="Equation" r:id="rId5" imgW="2482882" imgH="8191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3238500"/>
                        <a:ext cx="5519738" cy="184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6234518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179388" y="506413"/>
            <a:ext cx="8785225" cy="911225"/>
          </a:xfrm>
        </p:spPr>
        <p:txBody>
          <a:bodyPr/>
          <a:lstStyle/>
          <a:p>
            <a:pPr eaLnBrk="1" hangingPunct="1">
              <a:defRPr/>
            </a:pPr>
            <a:r>
              <a:rPr lang="en-US" altLang="zh-TW" smtClean="0">
                <a:solidFill>
                  <a:srgbClr val="FFFF00"/>
                </a:solidFill>
                <a:ea typeface="新細明體" panose="02020500000000000000" pitchFamily="18" charset="-120"/>
              </a:rPr>
              <a:t>RTT Variance Estimation (cont)</a:t>
            </a:r>
          </a:p>
        </p:txBody>
      </p:sp>
      <p:graphicFrame>
        <p:nvGraphicFramePr>
          <p:cNvPr id="105475" name="Object 3"/>
          <p:cNvGraphicFramePr>
            <a:graphicFrameLocks noChangeAspect="1"/>
          </p:cNvGraphicFramePr>
          <p:nvPr/>
        </p:nvGraphicFramePr>
        <p:xfrm>
          <a:off x="914400" y="2371725"/>
          <a:ext cx="6892925" cy="447675"/>
        </p:xfrm>
        <a:graphic>
          <a:graphicData uri="http://schemas.openxmlformats.org/presentationml/2006/ole">
            <mc:AlternateContent xmlns:mc="http://schemas.openxmlformats.org/markup-compatibility/2006">
              <mc:Choice xmlns:v="urn:schemas-microsoft-com:vml" Requires="v">
                <p:oleObj spid="_x0000_s6238" name="Equation" r:id="rId3" imgW="3105088" imgH="184140" progId="Equation.3">
                  <p:embed/>
                </p:oleObj>
              </mc:Choice>
              <mc:Fallback>
                <p:oleObj name="Equation" r:id="rId3" imgW="3105088" imgH="1841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371725"/>
                        <a:ext cx="6892925"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5476" name="Object 4"/>
          <p:cNvGraphicFramePr>
            <a:graphicFrameLocks noChangeAspect="1"/>
          </p:cNvGraphicFramePr>
          <p:nvPr/>
        </p:nvGraphicFramePr>
        <p:xfrm>
          <a:off x="914400" y="2971800"/>
          <a:ext cx="5295900" cy="447675"/>
        </p:xfrm>
        <a:graphic>
          <a:graphicData uri="http://schemas.openxmlformats.org/presentationml/2006/ole">
            <mc:AlternateContent xmlns:mc="http://schemas.openxmlformats.org/markup-compatibility/2006">
              <mc:Choice xmlns:v="urn:schemas-microsoft-com:vml" Requires="v">
                <p:oleObj spid="_x0000_s6239" name="Equation" r:id="rId5" imgW="2381312" imgH="184140" progId="Equation.3">
                  <p:embed/>
                </p:oleObj>
              </mc:Choice>
              <mc:Fallback>
                <p:oleObj name="Equation" r:id="rId5" imgW="2381312" imgH="1841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2971800"/>
                        <a:ext cx="5295900"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5477" name="Object 5"/>
          <p:cNvGraphicFramePr>
            <a:graphicFrameLocks noChangeAspect="1"/>
          </p:cNvGraphicFramePr>
          <p:nvPr/>
        </p:nvGraphicFramePr>
        <p:xfrm>
          <a:off x="914400" y="3581400"/>
          <a:ext cx="7229475" cy="558800"/>
        </p:xfrm>
        <a:graphic>
          <a:graphicData uri="http://schemas.openxmlformats.org/presentationml/2006/ole">
            <mc:AlternateContent xmlns:mc="http://schemas.openxmlformats.org/markup-compatibility/2006">
              <mc:Choice xmlns:v="urn:schemas-microsoft-com:vml" Requires="v">
                <p:oleObj spid="_x0000_s6240" name="方程式" r:id="rId7" imgW="3257623" imgH="234900" progId="Equation.3">
                  <p:embed/>
                </p:oleObj>
              </mc:Choice>
              <mc:Fallback>
                <p:oleObj name="方程式" r:id="rId7" imgW="3257623" imgH="2349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3581400"/>
                        <a:ext cx="7229475"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5478" name="Object 6"/>
          <p:cNvGraphicFramePr>
            <a:graphicFrameLocks noChangeAspect="1"/>
          </p:cNvGraphicFramePr>
          <p:nvPr/>
        </p:nvGraphicFramePr>
        <p:xfrm>
          <a:off x="914400" y="4343400"/>
          <a:ext cx="6303963" cy="447675"/>
        </p:xfrm>
        <a:graphic>
          <a:graphicData uri="http://schemas.openxmlformats.org/presentationml/2006/ole">
            <mc:AlternateContent xmlns:mc="http://schemas.openxmlformats.org/markup-compatibility/2006">
              <mc:Choice xmlns:v="urn:schemas-microsoft-com:vml" Requires="v">
                <p:oleObj spid="_x0000_s6241" name="方程式" r:id="rId9" imgW="2844860" imgH="190440" progId="Equation.3">
                  <p:embed/>
                </p:oleObj>
              </mc:Choice>
              <mc:Fallback>
                <p:oleObj name="方程式" r:id="rId9" imgW="2844860" imgH="1904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400" y="4343400"/>
                        <a:ext cx="6303963"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0775" name="Rectangle 7"/>
          <p:cNvSpPr>
            <a:spLocks noGrp="1" noChangeArrowheads="1"/>
          </p:cNvSpPr>
          <p:nvPr>
            <p:ph type="body" idx="1"/>
          </p:nvPr>
        </p:nvSpPr>
        <p:spPr>
          <a:xfrm>
            <a:off x="533400" y="1700213"/>
            <a:ext cx="4448175" cy="434975"/>
          </a:xfrm>
        </p:spPr>
        <p:txBody>
          <a:bodyPr/>
          <a:lstStyle/>
          <a:p>
            <a:pPr eaLnBrk="1" hangingPunct="1">
              <a:defRPr/>
            </a:pPr>
            <a:r>
              <a:rPr lang="en-US" altLang="zh-TW" sz="2800" b="1" smtClean="0">
                <a:solidFill>
                  <a:srgbClr val="FFFF00"/>
                </a:solidFill>
                <a:ea typeface="新細明體" panose="02020500000000000000" pitchFamily="18" charset="-120"/>
              </a:rPr>
              <a:t>Jacobson’s Algorithm</a:t>
            </a:r>
          </a:p>
        </p:txBody>
      </p:sp>
      <p:sp>
        <p:nvSpPr>
          <p:cNvPr id="160776" name="Rectangle 8"/>
          <p:cNvSpPr>
            <a:spLocks noChangeArrowheads="1"/>
          </p:cNvSpPr>
          <p:nvPr/>
        </p:nvSpPr>
        <p:spPr bwMode="auto">
          <a:xfrm>
            <a:off x="533400" y="4953000"/>
            <a:ext cx="548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FontTx/>
              <a:buChar char="•"/>
              <a:defRPr/>
            </a:pPr>
            <a:r>
              <a:rPr kumimoji="1" lang="en-US" altLang="zh-TW" b="1" smtClean="0">
                <a:solidFill>
                  <a:srgbClr val="FFFF00"/>
                </a:solidFill>
                <a:effectLst>
                  <a:outerShdw blurRad="38100" dist="38100" dir="2700000" algn="tl">
                    <a:srgbClr val="000000"/>
                  </a:outerShdw>
                </a:effectLst>
                <a:latin typeface="Arial" panose="020B0604020202020204" pitchFamily="34" charset="0"/>
                <a:ea typeface="新細明體" panose="02020500000000000000" pitchFamily="18" charset="-120"/>
              </a:rPr>
              <a:t>g = 1/8 = 0.125, h = ¼ = 0.25, f = 2</a:t>
            </a:r>
          </a:p>
        </p:txBody>
      </p:sp>
    </p:spTree>
    <p:extLst>
      <p:ext uri="{BB962C8B-B14F-4D97-AF65-F5344CB8AC3E}">
        <p14:creationId xmlns:p14="http://schemas.microsoft.com/office/powerpoint/2010/main" val="19253118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descr="f8.pdf"/>
          <p:cNvPicPr>
            <a:picLocks noChangeAspect="1"/>
          </p:cNvPicPr>
          <p:nvPr/>
        </p:nvPicPr>
        <p:blipFill>
          <a:blip r:embed="rId3"/>
          <a:srcRect l="3529" t="2727" r="7059" b="2727"/>
          <a:stretch>
            <a:fillRect/>
          </a:stretch>
        </p:blipFill>
        <p:spPr>
          <a:xfrm>
            <a:off x="2209800" y="228600"/>
            <a:ext cx="4738188" cy="6483894"/>
          </a:xfrm>
          <a:prstGeom prst="rect">
            <a:avLst/>
          </a:prstGeom>
          <a:solidFill>
            <a:schemeClr val="accent3">
              <a:lumMod val="20000"/>
              <a:lumOff val="80000"/>
            </a:schemeClr>
          </a:solidFill>
        </p:spPr>
      </p:pic>
    </p:spTree>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descr="f9.pdf"/>
          <p:cNvPicPr>
            <a:picLocks noChangeAspect="1"/>
          </p:cNvPicPr>
          <p:nvPr/>
        </p:nvPicPr>
        <p:blipFill>
          <a:blip r:embed="rId3"/>
          <a:srcRect l="3529" t="3636" r="7059" b="2727"/>
          <a:stretch>
            <a:fillRect/>
          </a:stretch>
        </p:blipFill>
        <p:spPr>
          <a:xfrm>
            <a:off x="2209800" y="228600"/>
            <a:ext cx="4738173" cy="6421533"/>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78851" name="Rectangle 3"/>
          <p:cNvSpPr>
            <a:spLocks noGrp="1" noChangeArrowheads="1"/>
          </p:cNvSpPr>
          <p:nvPr>
            <p:ph type="body" idx="1"/>
          </p:nvPr>
        </p:nvSpPr>
        <p:spPr>
          <a:xfrm>
            <a:off x="381000" y="304800"/>
            <a:ext cx="8610600" cy="6553200"/>
          </a:xfrm>
        </p:spPr>
        <p:txBody>
          <a:bodyPr/>
          <a:lstStyle/>
          <a:p>
            <a:pPr eaLnBrk="1" hangingPunct="1">
              <a:buFont typeface="Wingdings" pitchFamily="32" charset="2"/>
              <a:buNone/>
            </a:pPr>
            <a:r>
              <a:rPr lang="en-US" sz="1800" i="1" dirty="0"/>
              <a:t>We were doing very well, up to the kind of sum when a bath is filling at the rate of so many gallons and two holes are letting the water out, and please to say how long it will take to fill the bath, when my mother put down the socks she was darning and clicked her tongue in impatience.</a:t>
            </a:r>
          </a:p>
          <a:p>
            <a:pPr eaLnBrk="1" hangingPunct="1">
              <a:buFont typeface="Wingdings" pitchFamily="32" charset="2"/>
              <a:buNone/>
            </a:pPr>
            <a:endParaRPr/>
          </a:p>
          <a:p>
            <a:pPr eaLnBrk="1" hangingPunct="1">
              <a:buFont typeface="Wingdings" pitchFamily="32" charset="2"/>
              <a:buNone/>
            </a:pPr>
            <a:r>
              <a:rPr lang="en-US" sz="1800" i="1" dirty="0" smtClean="0"/>
              <a:t>	"</a:t>
            </a:r>
            <a:r>
              <a:rPr lang="en-US" sz="1800" i="1" dirty="0"/>
              <a:t>Filling up an old bath with holes in it, indeed. Who would be such a fool?"</a:t>
            </a:r>
          </a:p>
          <a:p>
            <a:pPr eaLnBrk="1" hangingPunct="1">
              <a:buFont typeface="Wingdings" pitchFamily="32" charset="2"/>
              <a:buNone/>
            </a:pPr>
            <a:endParaRPr/>
          </a:p>
          <a:p>
            <a:pPr eaLnBrk="1" hangingPunct="1">
              <a:buFont typeface="Wingdings" pitchFamily="32" charset="2"/>
              <a:buNone/>
            </a:pPr>
            <a:r>
              <a:rPr lang="en-US" sz="1800" i="1" dirty="0" smtClean="0"/>
              <a:t>	"</a:t>
            </a:r>
            <a:r>
              <a:rPr lang="en-US" sz="1800" i="1" dirty="0"/>
              <a:t>A sum it is, girl," my father said. "A sum. A problem for the mind."</a:t>
            </a:r>
          </a:p>
          <a:p>
            <a:pPr eaLnBrk="1" hangingPunct="1">
              <a:buFont typeface="Wingdings" pitchFamily="32" charset="2"/>
              <a:buNone/>
            </a:pPr>
            <a:endParaRPr/>
          </a:p>
          <a:p>
            <a:pPr eaLnBrk="1" hangingPunct="1">
              <a:buFont typeface="Wingdings" pitchFamily="32" charset="2"/>
              <a:buNone/>
            </a:pPr>
            <a:r>
              <a:rPr lang="en-US" sz="1800" i="1" dirty="0" smtClean="0"/>
              <a:t>	"</a:t>
            </a:r>
            <a:r>
              <a:rPr lang="en-US" sz="1800" i="1" dirty="0"/>
              <a:t>Filling the boy with old nonsense," Mama said.</a:t>
            </a:r>
          </a:p>
          <a:p>
            <a:pPr eaLnBrk="1" hangingPunct="1">
              <a:buFont typeface="Wingdings" pitchFamily="32" charset="2"/>
              <a:buNone/>
            </a:pPr>
            <a:endParaRPr/>
          </a:p>
          <a:p>
            <a:pPr eaLnBrk="1" hangingPunct="1">
              <a:buFont typeface="Wingdings" pitchFamily="32" charset="2"/>
              <a:buNone/>
            </a:pPr>
            <a:r>
              <a:rPr lang="en-US" sz="1800" i="1" dirty="0" smtClean="0"/>
              <a:t>	"</a:t>
            </a:r>
            <a:r>
              <a:rPr lang="en-US" sz="1800" i="1" dirty="0"/>
              <a:t>Not nonsense, Beth," my father said. "A sum, it is. The water pours in and takes so long. It pours out and takes so long. How long to fill? That is all."</a:t>
            </a:r>
          </a:p>
          <a:p>
            <a:pPr eaLnBrk="1" hangingPunct="1">
              <a:buFont typeface="Wingdings" pitchFamily="32" charset="2"/>
              <a:buNone/>
            </a:pPr>
            <a:endParaRPr/>
          </a:p>
          <a:p>
            <a:pPr eaLnBrk="1" hangingPunct="1">
              <a:buFont typeface="Wingdings" pitchFamily="32" charset="2"/>
              <a:buNone/>
            </a:pPr>
            <a:r>
              <a:rPr lang="en-US" sz="1800" i="1" dirty="0" smtClean="0"/>
              <a:t>	"</a:t>
            </a:r>
            <a:r>
              <a:rPr lang="en-US" sz="1800" i="1" dirty="0"/>
              <a:t>But who would pour water into an old bath with holes?" my mother said. "Who would think to do it, but a lunatic?"</a:t>
            </a:r>
          </a:p>
          <a:p>
            <a:pPr eaLnBrk="1" hangingPunct="1">
              <a:buFont typeface="Wingdings" pitchFamily="32" charset="2"/>
              <a:buNone/>
            </a:pPr>
            <a:r>
              <a:rPr lang="en-US" sz="1800" i="1" dirty="0"/>
              <a:t> </a:t>
            </a:r>
          </a:p>
          <a:p>
            <a:pPr algn="r" eaLnBrk="1" hangingPunct="1">
              <a:buFont typeface="Wingdings" pitchFamily="32" charset="2"/>
              <a:buNone/>
            </a:pPr>
            <a:r>
              <a:rPr lang="en-US" sz="1800" i="1" dirty="0"/>
              <a:t>—How Green Was My Valley, </a:t>
            </a:r>
          </a:p>
          <a:p>
            <a:pPr algn="r" eaLnBrk="1" hangingPunct="1">
              <a:buFont typeface="Wingdings" pitchFamily="32" charset="2"/>
              <a:buNone/>
            </a:pPr>
            <a:r>
              <a:rPr lang="en-US" sz="1800" dirty="0"/>
              <a:t>Richard Llewellyn</a:t>
            </a:r>
          </a:p>
          <a:p>
            <a:pPr eaLnBrk="1" hangingPunct="1">
              <a:buFont typeface="Wingdings" pitchFamily="32" charset="2"/>
              <a:buNone/>
            </a:pPr>
            <a:endParaRPr lang="en-US" sz="2400" i="1" dirty="0">
              <a:effectLst/>
              <a:latin typeface="Times" pitchFamily="32" charset="0"/>
            </a:endParaRPr>
          </a:p>
        </p:txBody>
      </p:sp>
      <p:pic>
        <p:nvPicPr>
          <p:cNvPr id="4100" name="Picture 5"/>
          <p:cNvPicPr>
            <a:picLocks noChangeAspect="1"/>
          </p:cNvPicPr>
          <p:nvPr/>
        </p:nvPicPr>
        <p:blipFill>
          <a:blip r:embed="rId3"/>
          <a:srcRect/>
          <a:stretch>
            <a:fillRect/>
          </a:stretch>
        </p:blipFill>
        <p:spPr bwMode="auto">
          <a:xfrm>
            <a:off x="0" y="4941888"/>
            <a:ext cx="1533525" cy="1916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Exponential RTO Backoff</a:t>
            </a:r>
            <a:endParaRPr lang="en-US" dirty="0"/>
          </a:p>
        </p:txBody>
      </p:sp>
      <p:sp>
        <p:nvSpPr>
          <p:cNvPr id="3" name="Content Placeholder 2"/>
          <p:cNvSpPr>
            <a:spLocks noGrp="1"/>
          </p:cNvSpPr>
          <p:nvPr>
            <p:ph idx="1"/>
          </p:nvPr>
        </p:nvSpPr>
        <p:spPr>
          <a:xfrm>
            <a:off x="457200" y="1828800"/>
            <a:ext cx="8229600" cy="4800600"/>
          </a:xfrm>
        </p:spPr>
        <p:txBody>
          <a:bodyPr>
            <a:normAutofit/>
          </a:bodyPr>
          <a:lstStyle/>
          <a:p>
            <a:r>
              <a:rPr lang="en-US" dirty="0" smtClean="0"/>
              <a:t>When a TCP sender times out on a segment, it must retransmit that segment</a:t>
            </a:r>
          </a:p>
          <a:p>
            <a:pPr lvl="1"/>
            <a:r>
              <a:rPr lang="en-US" sz="2400" dirty="0" smtClean="0"/>
              <a:t>RFC 793 assumes that the same RTO value will be used</a:t>
            </a:r>
          </a:p>
          <a:p>
            <a:pPr lvl="1"/>
            <a:r>
              <a:rPr lang="en-US" sz="2400" dirty="0" smtClean="0"/>
              <a:t>Because the time-out is probably due to network congestion, maintaining the same RTO value is ill advised</a:t>
            </a:r>
          </a:p>
          <a:p>
            <a:r>
              <a:rPr lang="en-US" dirty="0" smtClean="0"/>
              <a:t>A more sensible policy dictates that a sending TCP entity increase its RTO each time a segment is retransmitted</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Karn’s</a:t>
            </a:r>
            <a:r>
              <a:rPr lang="en-US" dirty="0" smtClean="0"/>
              <a:t> Algorithm</a:t>
            </a:r>
            <a:endParaRPr lang="en-US"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2977698123"/>
              </p:ext>
            </p:extLst>
          </p:nvPr>
        </p:nvGraphicFramePr>
        <p:xfrm>
          <a:off x="457200" y="1676400"/>
          <a:ext cx="8229600" cy="4454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3886200" y="3581400"/>
            <a:ext cx="709356" cy="642045"/>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 Management</a:t>
            </a:r>
            <a:endParaRPr lang="en-US" dirty="0"/>
          </a:p>
        </p:txBody>
      </p:sp>
      <p:sp>
        <p:nvSpPr>
          <p:cNvPr id="3" name="Content Placeholder 2"/>
          <p:cNvSpPr>
            <a:spLocks noGrp="1"/>
          </p:cNvSpPr>
          <p:nvPr>
            <p:ph idx="1"/>
          </p:nvPr>
        </p:nvSpPr>
        <p:spPr/>
        <p:txBody>
          <a:bodyPr/>
          <a:lstStyle/>
          <a:p>
            <a:r>
              <a:rPr lang="en-US" dirty="0" smtClean="0"/>
              <a:t>The size of TCP’s send window can have a critical effect on whether TCP can be used efficiently without causing congestion</a:t>
            </a:r>
          </a:p>
          <a:p>
            <a:r>
              <a:rPr lang="en-US" dirty="0" smtClean="0"/>
              <a:t>Two techniques found in virtually all modern implementation of TCP are:</a:t>
            </a:r>
          </a:p>
          <a:p>
            <a:pPr lvl="1"/>
            <a:r>
              <a:rPr lang="en-US" sz="2400" dirty="0" smtClean="0"/>
              <a:t>Slow start</a:t>
            </a:r>
          </a:p>
          <a:p>
            <a:pPr lvl="1"/>
            <a:r>
              <a:rPr lang="en-US" sz="2400" dirty="0" smtClean="0"/>
              <a:t>Dynamic window sizing on congestion</a:t>
            </a:r>
            <a:endParaRPr lang="en-US"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39825"/>
          </a:xfrm>
        </p:spPr>
        <p:txBody>
          <a:bodyPr/>
          <a:lstStyle/>
          <a:p>
            <a:r>
              <a:rPr lang="en-US" dirty="0" smtClean="0"/>
              <a:t>Slow Start</a:t>
            </a:r>
            <a:endParaRPr lang="en-US" dirty="0"/>
          </a:p>
        </p:txBody>
      </p:sp>
      <p:sp>
        <p:nvSpPr>
          <p:cNvPr id="3" name="Content Placeholder 2"/>
          <p:cNvSpPr>
            <a:spLocks noGrp="1"/>
          </p:cNvSpPr>
          <p:nvPr>
            <p:ph idx="1"/>
          </p:nvPr>
        </p:nvSpPr>
        <p:spPr>
          <a:xfrm>
            <a:off x="457200" y="1143000"/>
            <a:ext cx="8229600" cy="5562600"/>
          </a:xfrm>
        </p:spPr>
        <p:txBody>
          <a:bodyPr>
            <a:normAutofit fontScale="62500" lnSpcReduction="20000"/>
          </a:bodyPr>
          <a:lstStyle/>
          <a:p>
            <a:r>
              <a:rPr lang="en-US" dirty="0" smtClean="0"/>
              <a:t>Gradually expand the window until acknowledgments are received</a:t>
            </a:r>
          </a:p>
          <a:p>
            <a:r>
              <a:rPr lang="en-US" dirty="0" smtClean="0"/>
              <a:t>TCP transmission is constrained by               	</a:t>
            </a:r>
          </a:p>
          <a:p>
            <a:pPr algn="ctr">
              <a:buNone/>
            </a:pPr>
            <a:endParaRPr lang="en-US" i="1" dirty="0" smtClean="0"/>
          </a:p>
          <a:p>
            <a:pPr algn="ctr">
              <a:buNone/>
            </a:pPr>
            <a:r>
              <a:rPr lang="en-US" i="1" dirty="0" err="1" smtClean="0"/>
              <a:t>awnd</a:t>
            </a:r>
            <a:r>
              <a:rPr lang="en-US" dirty="0" smtClean="0"/>
              <a:t> = </a:t>
            </a:r>
            <a:r>
              <a:rPr lang="en-US" dirty="0" err="1" smtClean="0"/>
              <a:t>MIN</a:t>
            </a:r>
            <a:r>
              <a:rPr lang="en-US" b="1" dirty="0" err="1" smtClean="0"/>
              <a:t>[</a:t>
            </a:r>
            <a:r>
              <a:rPr lang="en-US" b="1" i="1" dirty="0" err="1" smtClean="0"/>
              <a:t>credit</a:t>
            </a:r>
            <a:r>
              <a:rPr lang="en-US" b="1" i="1" dirty="0" smtClean="0"/>
              <a:t>,  </a:t>
            </a:r>
            <a:r>
              <a:rPr lang="en-US" b="1" i="1" dirty="0" err="1" smtClean="0"/>
              <a:t>cwnd</a:t>
            </a:r>
            <a:r>
              <a:rPr lang="en-US" b="1" dirty="0" smtClean="0"/>
              <a:t>]          </a:t>
            </a:r>
          </a:p>
          <a:p>
            <a:pPr>
              <a:buNone/>
            </a:pPr>
            <a:r>
              <a:rPr lang="en-US" b="1" dirty="0" smtClean="0"/>
              <a:t>where</a:t>
            </a:r>
          </a:p>
          <a:p>
            <a:pPr>
              <a:buNone/>
            </a:pPr>
            <a:endParaRPr lang="en-US" b="1" dirty="0" smtClean="0"/>
          </a:p>
          <a:p>
            <a:r>
              <a:rPr lang="en-US" dirty="0" err="1" smtClean="0"/>
              <a:t>awnd</a:t>
            </a:r>
            <a:r>
              <a:rPr lang="en-US" dirty="0" smtClean="0"/>
              <a:t> = allowed window, in segment</a:t>
            </a:r>
          </a:p>
          <a:p>
            <a:pPr lvl="1"/>
            <a:r>
              <a:rPr lang="en-US" dirty="0" smtClean="0"/>
              <a:t>This is the number of segments that TCP is currently allowed to send without receiving further acknowledgments</a:t>
            </a:r>
          </a:p>
          <a:p>
            <a:pPr>
              <a:buNone/>
            </a:pPr>
            <a:endParaRPr lang="en-US" dirty="0" smtClean="0"/>
          </a:p>
          <a:p>
            <a:r>
              <a:rPr lang="en-US" i="1" dirty="0" err="1" smtClean="0"/>
              <a:t>cwnd</a:t>
            </a:r>
            <a:r>
              <a:rPr lang="en-US" dirty="0" smtClean="0"/>
              <a:t>= congestion window, in segments</a:t>
            </a:r>
          </a:p>
          <a:p>
            <a:pPr lvl="1"/>
            <a:r>
              <a:rPr lang="en-US" dirty="0" smtClean="0"/>
              <a:t>A window used by TCP during startup and to reduce flow during periods of congestion</a:t>
            </a:r>
          </a:p>
          <a:p>
            <a:endParaRPr lang="en-US" dirty="0" smtClean="0"/>
          </a:p>
          <a:p>
            <a:r>
              <a:rPr lang="en-US" i="1" dirty="0" smtClean="0"/>
              <a:t>credit </a:t>
            </a:r>
            <a:r>
              <a:rPr lang="en-US" dirty="0" smtClean="0"/>
              <a:t>= the amount of unused credit granted in the most recent acknowledgment, in segments</a:t>
            </a:r>
          </a:p>
          <a:p>
            <a:pPr lvl="1"/>
            <a:r>
              <a:rPr lang="en-US" dirty="0" smtClean="0"/>
              <a:t>When an acknowledgment is received, this value is calculated as  window/</a:t>
            </a:r>
            <a:r>
              <a:rPr lang="en-US" dirty="0" err="1" smtClean="0"/>
              <a:t>segment_size</a:t>
            </a:r>
            <a:r>
              <a:rPr lang="en-US" dirty="0" smtClean="0"/>
              <a:t>, where  window is a field in the incoming TCP segment (the amount of data the peer TCP entity is willing to accept)</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10.pdf"/>
          <p:cNvPicPr>
            <a:picLocks noChangeAspect="1"/>
          </p:cNvPicPr>
          <p:nvPr/>
        </p:nvPicPr>
        <p:blipFill>
          <a:blip r:embed="rId3"/>
          <a:srcRect l="8182" t="8235" r="5455" b="5882"/>
          <a:stretch>
            <a:fillRect/>
          </a:stretch>
        </p:blipFill>
        <p:spPr>
          <a:xfrm>
            <a:off x="381000" y="228600"/>
            <a:ext cx="8399742" cy="6454550"/>
          </a:xfrm>
          <a:prstGeom prst="rect">
            <a:avLst/>
          </a:prstGeom>
          <a:solidFill>
            <a:schemeClr val="accent3">
              <a:lumMod val="20000"/>
              <a:lumOff val="80000"/>
            </a:schemeClr>
          </a:solidFill>
        </p:spPr>
      </p:pic>
    </p:spTree>
  </p:cSld>
  <p:clrMapOvr>
    <a:masterClrMapping/>
  </p:clrMapOvr>
  <p:transition spd="med">
    <p:diamon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457200" y="304800"/>
            <a:ext cx="4040188" cy="1173162"/>
          </a:xfrm>
          <a:ln w="47625">
            <a:solidFill>
              <a:schemeClr val="tx2"/>
            </a:solidFill>
          </a:ln>
        </p:spPr>
        <p:txBody>
          <a:bodyPr/>
          <a:lstStyle/>
          <a:p>
            <a:pPr algn="ctr">
              <a:spcAft>
                <a:spcPts val="0"/>
              </a:spcAft>
            </a:pPr>
            <a:r>
              <a:rPr lang="en-US" dirty="0" smtClean="0"/>
              <a:t>Fast Retransmit</a:t>
            </a:r>
          </a:p>
          <a:p>
            <a:pPr algn="ctr">
              <a:spcAft>
                <a:spcPts val="0"/>
              </a:spcAft>
            </a:pPr>
            <a:endParaRPr lang="en-US" dirty="0"/>
          </a:p>
        </p:txBody>
      </p:sp>
      <p:sp>
        <p:nvSpPr>
          <p:cNvPr id="9" name="Content Placeholder 8"/>
          <p:cNvSpPr>
            <a:spLocks noGrp="1"/>
          </p:cNvSpPr>
          <p:nvPr>
            <p:ph sz="half" idx="2"/>
          </p:nvPr>
        </p:nvSpPr>
        <p:spPr>
          <a:xfrm>
            <a:off x="381000" y="1828800"/>
            <a:ext cx="4040188" cy="4297363"/>
          </a:xfrm>
        </p:spPr>
        <p:txBody>
          <a:bodyPr/>
          <a:lstStyle/>
          <a:p>
            <a:r>
              <a:rPr lang="en-US" dirty="0" smtClean="0"/>
              <a:t>Under some circumstances improve on the performance provided by RTO</a:t>
            </a:r>
          </a:p>
          <a:p>
            <a:r>
              <a:rPr lang="en-US" dirty="0" smtClean="0"/>
              <a:t>Takes advantage of the rule that if a TCP entity receives a segment out of order, it must immediately issue an ACK for the last in-order segment that was received</a:t>
            </a:r>
            <a:endParaRPr lang="en-US" dirty="0"/>
          </a:p>
        </p:txBody>
      </p:sp>
      <p:sp>
        <p:nvSpPr>
          <p:cNvPr id="10" name="Text Placeholder 9"/>
          <p:cNvSpPr>
            <a:spLocks noGrp="1"/>
          </p:cNvSpPr>
          <p:nvPr>
            <p:ph type="body" sz="quarter" idx="3"/>
          </p:nvPr>
        </p:nvSpPr>
        <p:spPr>
          <a:xfrm>
            <a:off x="4648200" y="304800"/>
            <a:ext cx="4041775" cy="1173162"/>
          </a:xfrm>
          <a:ln w="47625">
            <a:solidFill>
              <a:schemeClr val="tx2"/>
            </a:solidFill>
          </a:ln>
        </p:spPr>
        <p:txBody>
          <a:bodyPr/>
          <a:lstStyle/>
          <a:p>
            <a:pPr algn="ctr"/>
            <a:r>
              <a:rPr lang="en-US" dirty="0" smtClean="0"/>
              <a:t>Fast Recover</a:t>
            </a:r>
          </a:p>
          <a:p>
            <a:pPr algn="ctr"/>
            <a:endParaRPr lang="en-US" dirty="0"/>
          </a:p>
        </p:txBody>
      </p:sp>
      <p:sp>
        <p:nvSpPr>
          <p:cNvPr id="11" name="Content Placeholder 10"/>
          <p:cNvSpPr>
            <a:spLocks noGrp="1"/>
          </p:cNvSpPr>
          <p:nvPr>
            <p:ph sz="quarter" idx="4"/>
          </p:nvPr>
        </p:nvSpPr>
        <p:spPr>
          <a:xfrm>
            <a:off x="4876800" y="1828800"/>
            <a:ext cx="4114800" cy="4297363"/>
          </a:xfrm>
        </p:spPr>
        <p:txBody>
          <a:bodyPr>
            <a:normAutofit/>
          </a:bodyPr>
          <a:lstStyle/>
          <a:p>
            <a:r>
              <a:rPr lang="en-US" dirty="0" smtClean="0"/>
              <a:t>Retransmit the lost segment, cut </a:t>
            </a:r>
            <a:r>
              <a:rPr lang="en-US" i="1" dirty="0" err="1" smtClean="0"/>
              <a:t>cwnd</a:t>
            </a:r>
            <a:r>
              <a:rPr lang="en-US" i="1" dirty="0" smtClean="0"/>
              <a:t> </a:t>
            </a:r>
            <a:r>
              <a:rPr lang="en-US" dirty="0" smtClean="0"/>
              <a:t>in half, and then proceed with the linear increase of </a:t>
            </a:r>
            <a:r>
              <a:rPr lang="en-US" i="1" dirty="0" err="1" smtClean="0"/>
              <a:t>cwnd</a:t>
            </a:r>
            <a:endParaRPr lang="en-US" dirty="0" smtClean="0"/>
          </a:p>
          <a:p>
            <a:r>
              <a:rPr lang="en-US" dirty="0" smtClean="0"/>
              <a:t>RFC 3782 modifies the fast recovery algorithm to improve the response when two segments are lost within a single window</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eaLnBrk="1" hangingPunct="1">
              <a:defRPr/>
            </a:pPr>
            <a:r>
              <a:rPr lang="en-US" altLang="zh-TW" smtClean="0">
                <a:ea typeface="新細明體" panose="02020500000000000000" pitchFamily="18" charset="-120"/>
              </a:rPr>
              <a:t>TCP Congestion Control</a:t>
            </a:r>
          </a:p>
        </p:txBody>
      </p:sp>
      <p:pic>
        <p:nvPicPr>
          <p:cNvPr id="12083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63" y="1570038"/>
            <a:ext cx="8929687" cy="409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0836" name="AutoShape 7"/>
          <p:cNvSpPr>
            <a:spLocks noChangeArrowheads="1"/>
          </p:cNvSpPr>
          <p:nvPr/>
        </p:nvSpPr>
        <p:spPr bwMode="auto">
          <a:xfrm>
            <a:off x="7308850" y="2997200"/>
            <a:ext cx="360363" cy="431800"/>
          </a:xfrm>
          <a:prstGeom prst="upArrow">
            <a:avLst>
              <a:gd name="adj1" fmla="val 50000"/>
              <a:gd name="adj2" fmla="val 29956"/>
            </a:avLst>
          </a:prstGeom>
          <a:noFill/>
          <a:ln w="28575">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endParaRPr lang="zh-TW" altLang="en-US" sz="2400">
              <a:latin typeface="Times New Roman" panose="02020603050405020304" pitchFamily="18" charset="0"/>
              <a:ea typeface="新細明體" panose="02020500000000000000" pitchFamily="18" charset="-120"/>
            </a:endParaRPr>
          </a:p>
        </p:txBody>
      </p:sp>
      <p:sp>
        <p:nvSpPr>
          <p:cNvPr id="120837" name="Text Box 8"/>
          <p:cNvSpPr txBox="1">
            <a:spLocks noChangeArrowheads="1"/>
          </p:cNvSpPr>
          <p:nvPr/>
        </p:nvSpPr>
        <p:spPr bwMode="auto">
          <a:xfrm>
            <a:off x="6230729" y="2051050"/>
            <a:ext cx="2441993" cy="95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a:spcBef>
                <a:spcPct val="0"/>
              </a:spcBef>
              <a:buClrTx/>
              <a:buSzTx/>
              <a:buFontTx/>
              <a:buNone/>
            </a:pPr>
            <a:r>
              <a:rPr lang="en-US" altLang="zh-TW" sz="2800" dirty="0">
                <a:solidFill>
                  <a:srgbClr val="0000CC"/>
                </a:solidFill>
                <a:latin typeface="Times New Roman" panose="02020603050405020304" pitchFamily="18" charset="0"/>
                <a:ea typeface="新細明體" panose="02020500000000000000" pitchFamily="18" charset="-120"/>
              </a:rPr>
              <a:t>Fast </a:t>
            </a:r>
            <a:r>
              <a:rPr lang="en-US" altLang="zh-TW" sz="2800" dirty="0" smtClean="0">
                <a:solidFill>
                  <a:srgbClr val="0000CC"/>
                </a:solidFill>
                <a:latin typeface="Times New Roman" panose="02020603050405020304" pitchFamily="18" charset="0"/>
                <a:ea typeface="新細明體" panose="02020500000000000000" pitchFamily="18" charset="-120"/>
              </a:rPr>
              <a:t>Retransmit</a:t>
            </a:r>
            <a:endParaRPr lang="en-US" altLang="zh-TW" sz="2800" dirty="0">
              <a:solidFill>
                <a:srgbClr val="0000CC"/>
              </a:solidFill>
              <a:latin typeface="Times New Roman" panose="02020603050405020304" pitchFamily="18" charset="0"/>
              <a:ea typeface="新細明體" panose="02020500000000000000" pitchFamily="18" charset="-120"/>
            </a:endParaRPr>
          </a:p>
          <a:p>
            <a:pPr algn="ctr">
              <a:spcBef>
                <a:spcPct val="0"/>
              </a:spcBef>
              <a:buClrTx/>
              <a:buSzTx/>
              <a:buFontTx/>
              <a:buNone/>
            </a:pPr>
            <a:r>
              <a:rPr lang="en-US" altLang="zh-TW" sz="2800" dirty="0" smtClean="0">
                <a:solidFill>
                  <a:srgbClr val="0000CC"/>
                </a:solidFill>
                <a:latin typeface="Times New Roman" panose="02020603050405020304" pitchFamily="18" charset="0"/>
                <a:ea typeface="新細明體" panose="02020500000000000000" pitchFamily="18" charset="-120"/>
              </a:rPr>
              <a:t>(by Receiver</a:t>
            </a:r>
            <a:r>
              <a:rPr lang="en-US" altLang="zh-TW" sz="2800" dirty="0">
                <a:solidFill>
                  <a:srgbClr val="0000CC"/>
                </a:solidFill>
                <a:latin typeface="Times New Roman" panose="02020603050405020304" pitchFamily="18" charset="0"/>
                <a:ea typeface="新細明體" panose="02020500000000000000" pitchFamily="18" charset="-120"/>
              </a:rPr>
              <a:t>)</a:t>
            </a:r>
          </a:p>
        </p:txBody>
      </p:sp>
      <p:sp>
        <p:nvSpPr>
          <p:cNvPr id="120838" name="Oval 9"/>
          <p:cNvSpPr>
            <a:spLocks noChangeArrowheads="1"/>
          </p:cNvSpPr>
          <p:nvPr/>
        </p:nvSpPr>
        <p:spPr bwMode="auto">
          <a:xfrm>
            <a:off x="7265988" y="4292600"/>
            <a:ext cx="288925" cy="360363"/>
          </a:xfrm>
          <a:prstGeom prst="ellipse">
            <a:avLst/>
          </a:prstGeom>
          <a:noFill/>
          <a:ln w="28575" cap="rnd">
            <a:solidFill>
              <a:srgbClr val="0000CC"/>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endParaRPr lang="zh-TW" altLang="en-US" sz="2400">
              <a:latin typeface="Times New Roman" panose="02020603050405020304" pitchFamily="18" charset="0"/>
              <a:ea typeface="新細明體" panose="02020500000000000000" pitchFamily="18" charset="-120"/>
            </a:endParaRPr>
          </a:p>
        </p:txBody>
      </p:sp>
      <p:sp>
        <p:nvSpPr>
          <p:cNvPr id="120839" name="Line 10"/>
          <p:cNvSpPr>
            <a:spLocks noChangeShapeType="1"/>
          </p:cNvSpPr>
          <p:nvPr/>
        </p:nvSpPr>
        <p:spPr bwMode="auto">
          <a:xfrm flipH="1">
            <a:off x="6877050" y="4652963"/>
            <a:ext cx="431800" cy="1223962"/>
          </a:xfrm>
          <a:prstGeom prst="line">
            <a:avLst/>
          </a:prstGeom>
          <a:noFill/>
          <a:ln w="28575">
            <a:solidFill>
              <a:srgbClr val="0000CC"/>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120840" name="Text Box 11"/>
          <p:cNvSpPr txBox="1">
            <a:spLocks noChangeArrowheads="1"/>
          </p:cNvSpPr>
          <p:nvPr/>
        </p:nvSpPr>
        <p:spPr bwMode="auto">
          <a:xfrm>
            <a:off x="5745163" y="5734050"/>
            <a:ext cx="226536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a:spcBef>
                <a:spcPct val="0"/>
              </a:spcBef>
              <a:buClrTx/>
              <a:buSzTx/>
              <a:buFontTx/>
              <a:buNone/>
            </a:pPr>
            <a:r>
              <a:rPr lang="en-US" altLang="zh-TW" sz="2800">
                <a:solidFill>
                  <a:srgbClr val="FFFF00"/>
                </a:solidFill>
                <a:latin typeface="Times New Roman" panose="02020603050405020304" pitchFamily="18" charset="0"/>
                <a:ea typeface="新細明體" panose="02020500000000000000" pitchFamily="18" charset="-120"/>
              </a:rPr>
              <a:t>Fast Recovery</a:t>
            </a:r>
          </a:p>
          <a:p>
            <a:pPr algn="ctr">
              <a:spcBef>
                <a:spcPct val="0"/>
              </a:spcBef>
              <a:buClrTx/>
              <a:buSzTx/>
              <a:buFontTx/>
              <a:buNone/>
            </a:pPr>
            <a:r>
              <a:rPr lang="en-US" altLang="zh-TW" sz="2800">
                <a:solidFill>
                  <a:srgbClr val="FFFF00"/>
                </a:solidFill>
                <a:latin typeface="Times New Roman" panose="02020603050405020304" pitchFamily="18" charset="0"/>
                <a:ea typeface="新細明體" panose="02020500000000000000" pitchFamily="18" charset="-120"/>
              </a:rPr>
              <a:t>(Sender cwnd)</a:t>
            </a:r>
          </a:p>
        </p:txBody>
      </p:sp>
    </p:spTree>
    <p:extLst>
      <p:ext uri="{BB962C8B-B14F-4D97-AF65-F5344CB8AC3E}">
        <p14:creationId xmlns:p14="http://schemas.microsoft.com/office/powerpoint/2010/main" val="4874529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39825"/>
          </a:xfrm>
        </p:spPr>
        <p:txBody>
          <a:bodyPr/>
          <a:lstStyle/>
          <a:p>
            <a:r>
              <a:rPr lang="en-US" dirty="0" smtClean="0"/>
              <a:t>Explicit Congestion Notification (ECN)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68337419"/>
              </p:ext>
            </p:extLst>
          </p:nvPr>
        </p:nvGraphicFramePr>
        <p:xfrm>
          <a:off x="457200" y="1524000"/>
          <a:ext cx="8229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文字方塊 2"/>
          <p:cNvSpPr txBox="1"/>
          <p:nvPr/>
        </p:nvSpPr>
        <p:spPr>
          <a:xfrm>
            <a:off x="1676400" y="6289655"/>
            <a:ext cx="5564344" cy="461665"/>
          </a:xfrm>
          <a:prstGeom prst="rect">
            <a:avLst/>
          </a:prstGeom>
          <a:noFill/>
        </p:spPr>
        <p:txBody>
          <a:bodyPr wrap="none" rtlCol="0">
            <a:spAutoFit/>
          </a:bodyPr>
          <a:lstStyle/>
          <a:p>
            <a:r>
              <a:rPr lang="en-US" altLang="zh-TW" dirty="0" smtClean="0">
                <a:solidFill>
                  <a:srgbClr val="FFFF00"/>
                </a:solidFill>
                <a:effectLst>
                  <a:outerShdw blurRad="38100" dist="38100" dir="2700000" algn="tl">
                    <a:srgbClr val="000000">
                      <a:alpha val="43137"/>
                    </a:srgbClr>
                  </a:outerShdw>
                </a:effectLst>
              </a:rPr>
              <a:t>See the typical sequence of events on P678.</a:t>
            </a:r>
            <a:endParaRPr lang="zh-TW" altLang="en-US"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TCP Friendliness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392238"/>
                <a:ext cx="8229600" cy="5313362"/>
              </a:xfrm>
            </p:spPr>
            <p:txBody>
              <a:bodyPr/>
              <a:lstStyle/>
              <a:p>
                <a:r>
                  <a:rPr lang="en-US" dirty="0" smtClean="0"/>
                  <a:t>Also known as TCP compatible, refers to flows that will back off appropriately in the face of congestion</a:t>
                </a:r>
              </a:p>
              <a:p>
                <a:r>
                  <a:rPr lang="en-US" dirty="0" smtClean="0"/>
                  <a:t>Congestion collapse</a:t>
                </a:r>
              </a:p>
              <a:p>
                <a:pPr lvl="1"/>
                <a:r>
                  <a:rPr lang="en-US" dirty="0" smtClean="0"/>
                  <a:t>Too many traffic flows operating independently and without regard to their effect on overall Internet performance</a:t>
                </a:r>
              </a:p>
              <a:p>
                <a:pPr>
                  <a:spcAft>
                    <a:spcPts val="600"/>
                  </a:spcAft>
                </a:pPr>
                <a:r>
                  <a:rPr lang="en-US" dirty="0" smtClean="0">
                    <a:solidFill>
                      <a:srgbClr val="FFFF00"/>
                    </a:solidFill>
                  </a:rPr>
                  <a:t>TCP-friendly equation (P679)</a:t>
                </a:r>
                <a:endParaRPr lang="en-US" dirty="0" smtClean="0">
                  <a:solidFill>
                    <a:srgbClr val="FFFF00"/>
                  </a:solidFill>
                </a:endParaRPr>
              </a:p>
              <a:p>
                <a:pPr marL="2160000" lvl="1" indent="0">
                  <a:spcBef>
                    <a:spcPts val="1200"/>
                  </a:spcBef>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 </m:t>
                      </m:r>
                      <m:f>
                        <m:fPr>
                          <m:ctrlPr>
                            <a:rPr lang="en-US" altLang="zh-TW" b="0" i="1" smtClean="0">
                              <a:latin typeface="Cambria Math" panose="02040503050406030204" pitchFamily="18" charset="0"/>
                              <a:ea typeface="Cambria Math" panose="02040503050406030204" pitchFamily="18" charset="0"/>
                            </a:rPr>
                          </m:ctrlPr>
                        </m:fPr>
                        <m:num>
                          <m:r>
                            <a:rPr lang="en-US" altLang="zh-TW" b="0" i="1" smtClean="0">
                              <a:latin typeface="Cambria Math" panose="02040503050406030204" pitchFamily="18" charset="0"/>
                              <a:ea typeface="Cambria Math" panose="02040503050406030204" pitchFamily="18" charset="0"/>
                            </a:rPr>
                            <m:t>1.22 ×</m:t>
                          </m:r>
                          <m:r>
                            <a:rPr lang="en-US" altLang="zh-TW" b="0" i="1" smtClean="0">
                              <a:latin typeface="Cambria Math" panose="02040503050406030204" pitchFamily="18" charset="0"/>
                              <a:ea typeface="Cambria Math" panose="02040503050406030204" pitchFamily="18" charset="0"/>
                            </a:rPr>
                            <m:t>𝐵</m:t>
                          </m:r>
                        </m:num>
                        <m:den>
                          <m:r>
                            <a:rPr lang="en-US" altLang="zh-TW" b="0" i="1" smtClean="0">
                              <a:latin typeface="Cambria Math" panose="02040503050406030204" pitchFamily="18" charset="0"/>
                              <a:ea typeface="Cambria Math" panose="02040503050406030204" pitchFamily="18" charset="0"/>
                            </a:rPr>
                            <m:t>𝑅</m:t>
                          </m:r>
                          <m:r>
                            <a:rPr lang="en-US" altLang="zh-TW" b="0" i="1" smtClean="0">
                              <a:latin typeface="Cambria Math" panose="02040503050406030204" pitchFamily="18" charset="0"/>
                              <a:ea typeface="Cambria Math" panose="02040503050406030204" pitchFamily="18" charset="0"/>
                            </a:rPr>
                            <m:t> × </m:t>
                          </m:r>
                          <m:rad>
                            <m:radPr>
                              <m:degHide m:val="on"/>
                              <m:ctrlPr>
                                <a:rPr lang="en-US" altLang="zh-TW" b="0" i="1" smtClean="0">
                                  <a:latin typeface="Cambria Math" panose="02040503050406030204" pitchFamily="18" charset="0"/>
                                  <a:ea typeface="Cambria Math" panose="02040503050406030204" pitchFamily="18" charset="0"/>
                                </a:rPr>
                              </m:ctrlPr>
                            </m:radPr>
                            <m:deg/>
                            <m:e>
                              <m:r>
                                <a:rPr lang="en-US" altLang="zh-TW" b="0" i="1" smtClean="0">
                                  <a:latin typeface="Cambria Math" panose="02040503050406030204" pitchFamily="18" charset="0"/>
                                  <a:ea typeface="Cambria Math" panose="02040503050406030204" pitchFamily="18" charset="0"/>
                                </a:rPr>
                                <m:t>𝑃</m:t>
                              </m:r>
                            </m:e>
                          </m:rad>
                        </m:den>
                      </m:f>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392238"/>
                <a:ext cx="8229600" cy="5313362"/>
              </a:xfrm>
              <a:blipFill rotWithShape="0">
                <a:blip r:embed="rId3"/>
                <a:stretch>
                  <a:fillRect l="-1185" t="-1606" r="-1111"/>
                </a:stretch>
              </a:blipFill>
            </p:spPr>
            <p:txBody>
              <a:bodyPr/>
              <a:lstStyle/>
              <a:p>
                <a:r>
                  <a:rPr lang="zh-TW" altLang="en-US">
                    <a:noFill/>
                  </a:rPr>
                  <a:t> </a:t>
                </a:r>
              </a:p>
            </p:txBody>
          </p:sp>
        </mc:Fallback>
      </mc:AlternateContent>
      <p:pic>
        <p:nvPicPr>
          <p:cNvPr id="5" name="Picture 4"/>
          <p:cNvPicPr>
            <a:picLocks noChangeAspect="1"/>
          </p:cNvPicPr>
          <p:nvPr/>
        </p:nvPicPr>
        <p:blipFill>
          <a:blip r:embed="rId4"/>
          <a:stretch>
            <a:fillRect/>
          </a:stretch>
        </p:blipFill>
        <p:spPr>
          <a:xfrm>
            <a:off x="7010400" y="5397500"/>
            <a:ext cx="1663700" cy="1460500"/>
          </a:xfrm>
          <a:prstGeom prst="rect">
            <a:avLst/>
          </a:prstGeom>
        </p:spPr>
      </p:pic>
      <p:sp>
        <p:nvSpPr>
          <p:cNvPr id="4" name="文字方塊 3"/>
          <p:cNvSpPr txBox="1"/>
          <p:nvPr/>
        </p:nvSpPr>
        <p:spPr>
          <a:xfrm>
            <a:off x="4868658" y="5519222"/>
            <a:ext cx="1720343" cy="400110"/>
          </a:xfrm>
          <a:prstGeom prst="rect">
            <a:avLst/>
          </a:prstGeom>
          <a:noFill/>
        </p:spPr>
        <p:txBody>
          <a:bodyPr wrap="none" rtlCol="0">
            <a:spAutoFit/>
          </a:bodyPr>
          <a:lstStyle/>
          <a:p>
            <a:r>
              <a:rPr lang="en-US" altLang="zh-TW" sz="2000" i="1" dirty="0" smtClean="0">
                <a:solidFill>
                  <a:srgbClr val="FFFF00"/>
                </a:solidFill>
              </a:rPr>
              <a:t>Max </a:t>
            </a:r>
            <a:r>
              <a:rPr lang="en-US" altLang="zh-TW" sz="2000" i="1" dirty="0" err="1" smtClean="0">
                <a:solidFill>
                  <a:srgbClr val="FFFF00"/>
                </a:solidFill>
              </a:rPr>
              <a:t>pkt</a:t>
            </a:r>
            <a:r>
              <a:rPr lang="en-US" altLang="zh-TW" sz="2000" i="1" dirty="0" smtClean="0">
                <a:solidFill>
                  <a:srgbClr val="FFFF00"/>
                </a:solidFill>
              </a:rPr>
              <a:t> length</a:t>
            </a:r>
            <a:endParaRPr lang="zh-TW" altLang="en-US" sz="2000" i="1" dirty="0">
              <a:solidFill>
                <a:srgbClr val="FFFF00"/>
              </a:solidFill>
            </a:endParaRPr>
          </a:p>
        </p:txBody>
      </p:sp>
      <p:sp>
        <p:nvSpPr>
          <p:cNvPr id="6" name="文字方塊 5"/>
          <p:cNvSpPr txBox="1"/>
          <p:nvPr/>
        </p:nvSpPr>
        <p:spPr>
          <a:xfrm>
            <a:off x="3276600" y="6381690"/>
            <a:ext cx="627095" cy="400110"/>
          </a:xfrm>
          <a:prstGeom prst="rect">
            <a:avLst/>
          </a:prstGeom>
          <a:noFill/>
        </p:spPr>
        <p:txBody>
          <a:bodyPr wrap="none" rtlCol="0">
            <a:spAutoFit/>
          </a:bodyPr>
          <a:lstStyle/>
          <a:p>
            <a:r>
              <a:rPr lang="en-US" altLang="zh-TW" sz="2000" i="1" dirty="0" smtClean="0">
                <a:solidFill>
                  <a:srgbClr val="FFFF00"/>
                </a:solidFill>
              </a:rPr>
              <a:t>RTT</a:t>
            </a:r>
            <a:endParaRPr lang="zh-TW" altLang="en-US" sz="2000" i="1" dirty="0">
              <a:solidFill>
                <a:srgbClr val="FFFF00"/>
              </a:solidFill>
            </a:endParaRPr>
          </a:p>
        </p:txBody>
      </p:sp>
      <p:sp>
        <p:nvSpPr>
          <p:cNvPr id="7" name="文字方塊 6"/>
          <p:cNvSpPr txBox="1"/>
          <p:nvPr/>
        </p:nvSpPr>
        <p:spPr>
          <a:xfrm>
            <a:off x="4488298" y="6343590"/>
            <a:ext cx="1540935" cy="400110"/>
          </a:xfrm>
          <a:prstGeom prst="rect">
            <a:avLst/>
          </a:prstGeom>
          <a:noFill/>
        </p:spPr>
        <p:txBody>
          <a:bodyPr wrap="none" rtlCol="0">
            <a:spAutoFit/>
          </a:bodyPr>
          <a:lstStyle/>
          <a:p>
            <a:r>
              <a:rPr lang="en-US" altLang="zh-TW" sz="2000" i="1" dirty="0" err="1" smtClean="0">
                <a:solidFill>
                  <a:srgbClr val="FFFF00"/>
                </a:solidFill>
              </a:rPr>
              <a:t>Pkt</a:t>
            </a:r>
            <a:r>
              <a:rPr lang="en-US" altLang="zh-TW" sz="2000" i="1" dirty="0" smtClean="0">
                <a:solidFill>
                  <a:srgbClr val="FFFF00"/>
                </a:solidFill>
              </a:rPr>
              <a:t> drop rate</a:t>
            </a:r>
            <a:endParaRPr lang="zh-TW" altLang="en-US" sz="2000" i="1" dirty="0">
              <a:solidFill>
                <a:srgbClr val="FFFF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39825"/>
          </a:xfrm>
        </p:spPr>
        <p:txBody>
          <a:bodyPr/>
          <a:lstStyle/>
          <a:p>
            <a:r>
              <a:rPr lang="en-US" dirty="0" smtClean="0"/>
              <a:t>DCCP Operation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47157751"/>
              </p:ext>
            </p:extLst>
          </p:nvPr>
        </p:nvGraphicFramePr>
        <p:xfrm>
          <a:off x="457200" y="1295400"/>
          <a:ext cx="83058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文字方塊 2"/>
          <p:cNvSpPr txBox="1"/>
          <p:nvPr/>
        </p:nvSpPr>
        <p:spPr>
          <a:xfrm>
            <a:off x="736600" y="2331720"/>
            <a:ext cx="1481496" cy="830997"/>
          </a:xfrm>
          <a:prstGeom prst="rect">
            <a:avLst/>
          </a:prstGeom>
          <a:noFill/>
        </p:spPr>
        <p:txBody>
          <a:bodyPr wrap="none" rtlCol="0">
            <a:spAutoFit/>
          </a:bodyPr>
          <a:lstStyle/>
          <a:p>
            <a:pPr algn="ctr"/>
            <a:r>
              <a:rPr lang="en-US" altLang="zh-TW" dirty="0" smtClean="0">
                <a:solidFill>
                  <a:srgbClr val="FFFF00"/>
                </a:solidFill>
              </a:rPr>
              <a:t>Unreliable</a:t>
            </a:r>
          </a:p>
          <a:p>
            <a:pPr algn="ctr"/>
            <a:r>
              <a:rPr lang="en-US" altLang="zh-TW" dirty="0" smtClean="0">
                <a:solidFill>
                  <a:srgbClr val="FFFF00"/>
                </a:solidFill>
              </a:rPr>
              <a:t>No </a:t>
            </a:r>
            <a:r>
              <a:rPr lang="en-US" altLang="zh-TW" dirty="0" err="1" smtClean="0">
                <a:solidFill>
                  <a:srgbClr val="FFFF00"/>
                </a:solidFill>
              </a:rPr>
              <a:t>Retx</a:t>
            </a:r>
            <a:r>
              <a:rPr lang="en-US" altLang="zh-TW" dirty="0" smtClean="0">
                <a:solidFill>
                  <a:srgbClr val="FFFF00"/>
                </a:solidFill>
              </a:rPr>
              <a:t>.</a:t>
            </a:r>
            <a:endParaRPr lang="zh-TW" altLang="en-US" dirty="0">
              <a:solidFill>
                <a:srgbClr val="FFFF00"/>
              </a:solidFill>
            </a:endParaRPr>
          </a:p>
        </p:txBody>
      </p:sp>
      <p:sp>
        <p:nvSpPr>
          <p:cNvPr id="4" name="向左箭號 3"/>
          <p:cNvSpPr/>
          <p:nvPr/>
        </p:nvSpPr>
        <p:spPr bwMode="auto">
          <a:xfrm>
            <a:off x="2218096" y="2535867"/>
            <a:ext cx="685800" cy="117902"/>
          </a:xfrm>
          <a:prstGeom prst="leftArrow">
            <a:avLst/>
          </a:prstGeom>
          <a:noFill/>
          <a:ln w="9525" cap="flat" cmpd="sng" algn="ctr">
            <a:solidFill>
              <a:srgbClr val="FFFF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a:ln>
                <a:noFill/>
              </a:ln>
              <a:solidFill>
                <a:schemeClr val="tx1"/>
              </a:solidFill>
              <a:effectLst/>
              <a:latin typeface="Times New Roman" pitchFamily="-110"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1.pdf"/>
          <p:cNvPicPr>
            <a:picLocks noChangeAspect="1"/>
          </p:cNvPicPr>
          <p:nvPr/>
        </p:nvPicPr>
        <p:blipFill>
          <a:blip r:embed="rId3"/>
          <a:srcRect l="5882" t="11818" b="19091"/>
          <a:stretch>
            <a:fillRect/>
          </a:stretch>
        </p:blipFill>
        <p:spPr>
          <a:xfrm>
            <a:off x="1143000" y="228600"/>
            <a:ext cx="6679837" cy="6345910"/>
          </a:xfrm>
          <a:prstGeom prst="rect">
            <a:avLst/>
          </a:prstGeom>
          <a:solidFill>
            <a:schemeClr val="accent3">
              <a:lumMod val="20000"/>
              <a:lumOff val="80000"/>
            </a:schemeClr>
          </a:solidFill>
        </p:spPr>
      </p:pic>
    </p:spTree>
  </p:cSld>
  <p:clrMapOvr>
    <a:masterClrMapping/>
  </p:clrMapOvr>
  <p:transition spd="slow">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DCCP Packet Types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31623310"/>
              </p:ext>
            </p:extLst>
          </p:nvPr>
        </p:nvGraphicFramePr>
        <p:xfrm>
          <a:off x="457200" y="1447800"/>
          <a:ext cx="8229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descr="f11.pdf"/>
          <p:cNvPicPr>
            <a:picLocks noChangeAspect="1"/>
          </p:cNvPicPr>
          <p:nvPr/>
        </p:nvPicPr>
        <p:blipFill>
          <a:blip r:embed="rId3"/>
          <a:srcRect l="20000" t="11818" r="11765" b="21818"/>
          <a:stretch>
            <a:fillRect/>
          </a:stretch>
        </p:blipFill>
        <p:spPr>
          <a:xfrm>
            <a:off x="1828800" y="166961"/>
            <a:ext cx="5181600" cy="6521724"/>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descr="f12.pdf"/>
          <p:cNvPicPr>
            <a:picLocks noChangeAspect="1"/>
          </p:cNvPicPr>
          <p:nvPr/>
        </p:nvPicPr>
        <p:blipFill>
          <a:blip r:embed="rId3"/>
          <a:srcRect t="11818" b="22727"/>
          <a:stretch>
            <a:fillRect/>
          </a:stretch>
        </p:blipFill>
        <p:spPr>
          <a:xfrm>
            <a:off x="838200" y="304800"/>
            <a:ext cx="7467600" cy="6325507"/>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39825"/>
          </a:xfrm>
        </p:spPr>
        <p:txBody>
          <a:bodyPr/>
          <a:lstStyle/>
          <a:p>
            <a:r>
              <a:rPr lang="en-US" dirty="0" smtClean="0"/>
              <a:t>DCCP Congestion Control</a:t>
            </a:r>
            <a:endParaRPr lang="en-US" dirty="0"/>
          </a:p>
        </p:txBody>
      </p:sp>
      <p:sp>
        <p:nvSpPr>
          <p:cNvPr id="3" name="Content Placeholder 2"/>
          <p:cNvSpPr>
            <a:spLocks noGrp="1"/>
          </p:cNvSpPr>
          <p:nvPr>
            <p:ph idx="1"/>
          </p:nvPr>
        </p:nvSpPr>
        <p:spPr>
          <a:xfrm>
            <a:off x="457200" y="1066800"/>
            <a:ext cx="8229600" cy="1371600"/>
          </a:xfrm>
        </p:spPr>
        <p:txBody>
          <a:bodyPr>
            <a:normAutofit fontScale="85000" lnSpcReduction="10000"/>
          </a:bodyPr>
          <a:lstStyle/>
          <a:p>
            <a:r>
              <a:rPr lang="en-US" dirty="0" smtClean="0"/>
              <a:t>The Internet DCCP Working Group has defined two congestion control mechanisms, each assigned a </a:t>
            </a:r>
            <a:r>
              <a:rPr lang="en-US" dirty="0" smtClean="0">
                <a:solidFill>
                  <a:srgbClr val="FFFF00"/>
                </a:solidFill>
              </a:rPr>
              <a:t>congestion control identifier (CCID)</a:t>
            </a:r>
            <a:r>
              <a:rPr lang="en-US" dirty="0" smtClean="0"/>
              <a:t>:</a:t>
            </a:r>
          </a:p>
        </p:txBody>
      </p:sp>
      <p:graphicFrame>
        <p:nvGraphicFramePr>
          <p:cNvPr id="4" name="Diagram 3"/>
          <p:cNvGraphicFramePr/>
          <p:nvPr>
            <p:extLst>
              <p:ext uri="{D42A27DB-BD31-4B8C-83A1-F6EECF244321}">
                <p14:modId xmlns:p14="http://schemas.microsoft.com/office/powerpoint/2010/main" val="1888539972"/>
              </p:ext>
            </p:extLst>
          </p:nvPr>
        </p:nvGraphicFramePr>
        <p:xfrm>
          <a:off x="457200" y="2613526"/>
          <a:ext cx="8229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DCC10e-cover.jpg"/>
          <p:cNvPicPr>
            <a:picLocks noChangeAspect="1"/>
          </p:cNvPicPr>
          <p:nvPr/>
        </p:nvPicPr>
        <p:blipFill>
          <a:blip r:embed="rId3">
            <a:lum bright="30000" contrast="24000"/>
            <a:alphaModFix amt="74000"/>
          </a:blip>
          <a:srcRect t="31111" b="14444"/>
          <a:stretch>
            <a:fillRect/>
          </a:stretch>
        </p:blipFill>
        <p:spPr>
          <a:xfrm>
            <a:off x="762000" y="5292"/>
            <a:ext cx="7543800" cy="1371600"/>
          </a:xfrm>
          <a:prstGeom prst="rect">
            <a:avLst/>
          </a:prstGeom>
        </p:spPr>
      </p:pic>
      <p:sp>
        <p:nvSpPr>
          <p:cNvPr id="148482" name="Rectangle 2"/>
          <p:cNvSpPr>
            <a:spLocks noGrp="1" noChangeArrowheads="1"/>
          </p:cNvSpPr>
          <p:nvPr>
            <p:ph type="title"/>
          </p:nvPr>
        </p:nvSpPr>
        <p:spPr/>
        <p:txBody>
          <a:bodyPr/>
          <a:lstStyle/>
          <a:p>
            <a:pPr eaLnBrk="1" hangingPunct="1">
              <a:defRPr/>
            </a:pPr>
            <a:r>
              <a:rPr lang="en-US" dirty="0">
                <a:ea typeface="+mj-ea"/>
                <a:cs typeface="+mj-cs"/>
              </a:rPr>
              <a:t>Summary</a:t>
            </a:r>
            <a:endParaRPr lang="en-AU" dirty="0">
              <a:ea typeface="+mj-ea"/>
              <a:cs typeface="+mj-cs"/>
            </a:endParaRPr>
          </a:p>
        </p:txBody>
      </p:sp>
      <p:sp>
        <p:nvSpPr>
          <p:cNvPr id="148483" name="Rectangle 3"/>
          <p:cNvSpPr>
            <a:spLocks noGrp="1" noChangeArrowheads="1"/>
          </p:cNvSpPr>
          <p:nvPr>
            <p:ph sz="half" idx="1"/>
          </p:nvPr>
        </p:nvSpPr>
        <p:spPr>
          <a:xfrm>
            <a:off x="304800" y="1676400"/>
            <a:ext cx="4191000" cy="6096000"/>
          </a:xfrm>
        </p:spPr>
        <p:txBody>
          <a:bodyPr>
            <a:normAutofit fontScale="85000" lnSpcReduction="20000"/>
          </a:bodyPr>
          <a:lstStyle/>
          <a:p>
            <a:pPr eaLnBrk="1" hangingPunct="1"/>
            <a:r>
              <a:rPr lang="en-US" dirty="0" smtClean="0"/>
              <a:t>Effects of congestion</a:t>
            </a:r>
          </a:p>
          <a:p>
            <a:pPr lvl="1" eaLnBrk="1" hangingPunct="1"/>
            <a:r>
              <a:rPr lang="en-US" dirty="0" smtClean="0"/>
              <a:t>Ideal performance</a:t>
            </a:r>
          </a:p>
          <a:p>
            <a:pPr lvl="1" eaLnBrk="1" hangingPunct="1"/>
            <a:r>
              <a:rPr lang="en-US" dirty="0" smtClean="0"/>
              <a:t>Practical performance</a:t>
            </a:r>
          </a:p>
          <a:p>
            <a:pPr eaLnBrk="1" hangingPunct="1"/>
            <a:r>
              <a:rPr lang="en-US" dirty="0" smtClean="0"/>
              <a:t>Congestion control</a:t>
            </a:r>
          </a:p>
          <a:p>
            <a:pPr lvl="1" eaLnBrk="1" hangingPunct="1"/>
            <a:r>
              <a:rPr lang="en-US" dirty="0" smtClean="0"/>
              <a:t>Backpressure</a:t>
            </a:r>
          </a:p>
          <a:p>
            <a:pPr lvl="1" eaLnBrk="1" hangingPunct="1"/>
            <a:r>
              <a:rPr lang="en-US" dirty="0" smtClean="0"/>
              <a:t>Choke packet</a:t>
            </a:r>
          </a:p>
          <a:p>
            <a:pPr lvl="1" eaLnBrk="1" hangingPunct="1"/>
            <a:r>
              <a:rPr lang="en-US" dirty="0" smtClean="0"/>
              <a:t>Implicit and explicit congestion signaling</a:t>
            </a:r>
          </a:p>
          <a:p>
            <a:pPr eaLnBrk="1" hangingPunct="1"/>
            <a:r>
              <a:rPr lang="en-US" dirty="0" smtClean="0"/>
              <a:t>Traffic management</a:t>
            </a:r>
          </a:p>
          <a:p>
            <a:pPr lvl="1" eaLnBrk="1" hangingPunct="1"/>
            <a:r>
              <a:rPr lang="en-US" dirty="0" smtClean="0"/>
              <a:t>Fairness</a:t>
            </a:r>
          </a:p>
          <a:p>
            <a:pPr lvl="1" eaLnBrk="1" hangingPunct="1"/>
            <a:r>
              <a:rPr lang="en-US" dirty="0" smtClean="0"/>
              <a:t>Quality of service </a:t>
            </a:r>
          </a:p>
          <a:p>
            <a:pPr lvl="1" eaLnBrk="1" hangingPunct="1"/>
            <a:r>
              <a:rPr lang="en-US" dirty="0" smtClean="0"/>
              <a:t>Reservations</a:t>
            </a:r>
          </a:p>
          <a:p>
            <a:pPr lvl="1" eaLnBrk="1" hangingPunct="1"/>
            <a:r>
              <a:rPr lang="en-US" dirty="0" smtClean="0"/>
              <a:t>Traffic shaping and policing</a:t>
            </a:r>
            <a:endParaRPr lang="en-AU" dirty="0" smtClean="0"/>
          </a:p>
        </p:txBody>
      </p:sp>
      <p:sp>
        <p:nvSpPr>
          <p:cNvPr id="5" name="Content Placeholder 4"/>
          <p:cNvSpPr>
            <a:spLocks noGrp="1"/>
          </p:cNvSpPr>
          <p:nvPr>
            <p:ph sz="half" idx="2"/>
          </p:nvPr>
        </p:nvSpPr>
        <p:spPr>
          <a:xfrm>
            <a:off x="4648200" y="1676400"/>
            <a:ext cx="4038600" cy="4953000"/>
          </a:xfrm>
        </p:spPr>
        <p:txBody>
          <a:bodyPr>
            <a:normAutofit fontScale="85000" lnSpcReduction="20000"/>
          </a:bodyPr>
          <a:lstStyle/>
          <a:p>
            <a:r>
              <a:rPr lang="en-US" dirty="0" smtClean="0"/>
              <a:t>Congestion control in packet-switching networks</a:t>
            </a:r>
          </a:p>
          <a:p>
            <a:r>
              <a:rPr lang="en-US" dirty="0" smtClean="0"/>
              <a:t>TCP congestion control</a:t>
            </a:r>
          </a:p>
          <a:p>
            <a:pPr lvl="1"/>
            <a:r>
              <a:rPr lang="en-US" dirty="0" smtClean="0"/>
              <a:t>Retransmission timer management</a:t>
            </a:r>
          </a:p>
          <a:p>
            <a:pPr lvl="1"/>
            <a:r>
              <a:rPr lang="en-US" dirty="0" smtClean="0"/>
              <a:t>Window management</a:t>
            </a:r>
          </a:p>
          <a:p>
            <a:pPr lvl="1"/>
            <a:r>
              <a:rPr lang="en-US" dirty="0" smtClean="0"/>
              <a:t>Explicit congestion notification</a:t>
            </a:r>
          </a:p>
          <a:p>
            <a:r>
              <a:rPr lang="en-US" dirty="0" smtClean="0"/>
              <a:t>Datagram congestion control protocol</a:t>
            </a:r>
          </a:p>
          <a:p>
            <a:pPr lvl="1"/>
            <a:r>
              <a:rPr lang="en-US" dirty="0" smtClean="0"/>
              <a:t>TCP friendliness</a:t>
            </a:r>
          </a:p>
          <a:p>
            <a:pPr lvl="1"/>
            <a:r>
              <a:rPr lang="en-US" dirty="0" smtClean="0"/>
              <a:t>DCCP operation</a:t>
            </a:r>
          </a:p>
          <a:p>
            <a:pPr lvl="1"/>
            <a:r>
              <a:rPr lang="en-US" dirty="0" smtClean="0"/>
              <a:t>DCCP packet format</a:t>
            </a:r>
          </a:p>
          <a:p>
            <a:pPr lvl="1"/>
            <a:r>
              <a:rPr lang="en-US" dirty="0" smtClean="0"/>
              <a:t>DCCP congestion control</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2.pdf"/>
          <p:cNvPicPr>
            <a:picLocks noChangeAspect="1"/>
          </p:cNvPicPr>
          <p:nvPr/>
        </p:nvPicPr>
        <p:blipFill>
          <a:blip r:embed="rId3"/>
          <a:srcRect t="20000" b="16364"/>
          <a:stretch>
            <a:fillRect/>
          </a:stretch>
        </p:blipFill>
        <p:spPr>
          <a:xfrm>
            <a:off x="719458" y="381000"/>
            <a:ext cx="7510142" cy="6184777"/>
          </a:xfrm>
          <a:prstGeom prst="rect">
            <a:avLst/>
          </a:prstGeom>
          <a:solidFill>
            <a:schemeClr val="accent3">
              <a:lumMod val="20000"/>
              <a:lumOff val="80000"/>
            </a:schemeClr>
          </a:solidFill>
        </p:spPr>
      </p:pic>
      <p:sp>
        <p:nvSpPr>
          <p:cNvPr id="3" name="Line 7"/>
          <p:cNvSpPr>
            <a:spLocks noChangeShapeType="1"/>
          </p:cNvSpPr>
          <p:nvPr/>
        </p:nvSpPr>
        <p:spPr bwMode="auto">
          <a:xfrm flipH="1">
            <a:off x="7431087" y="2408238"/>
            <a:ext cx="503238" cy="79216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4" name="Freeform 8"/>
          <p:cNvSpPr>
            <a:spLocks/>
          </p:cNvSpPr>
          <p:nvPr/>
        </p:nvSpPr>
        <p:spPr bwMode="auto">
          <a:xfrm>
            <a:off x="5270500" y="4208463"/>
            <a:ext cx="1511300" cy="530225"/>
          </a:xfrm>
          <a:custGeom>
            <a:avLst/>
            <a:gdLst>
              <a:gd name="T0" fmla="*/ 1511300 w 952"/>
              <a:gd name="T1" fmla="*/ 0 h 334"/>
              <a:gd name="T2" fmla="*/ 1273175 w 952"/>
              <a:gd name="T3" fmla="*/ 342900 h 334"/>
              <a:gd name="T4" fmla="*/ 935038 w 952"/>
              <a:gd name="T5" fmla="*/ 503238 h 334"/>
              <a:gd name="T6" fmla="*/ 0 w 952"/>
              <a:gd name="T7" fmla="*/ 503238 h 3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52" h="334">
                <a:moveTo>
                  <a:pt x="952" y="0"/>
                </a:moveTo>
                <a:cubicBezTo>
                  <a:pt x="927" y="36"/>
                  <a:pt x="863" y="163"/>
                  <a:pt x="802" y="216"/>
                </a:cubicBezTo>
                <a:cubicBezTo>
                  <a:pt x="741" y="269"/>
                  <a:pt x="723" y="300"/>
                  <a:pt x="589" y="317"/>
                </a:cubicBezTo>
                <a:cubicBezTo>
                  <a:pt x="455" y="334"/>
                  <a:pt x="226" y="324"/>
                  <a:pt x="0" y="317"/>
                </a:cubicBezTo>
              </a:path>
            </a:pathLst>
          </a:custGeom>
          <a:noFill/>
          <a:ln w="5715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6" name="Line 10"/>
          <p:cNvSpPr>
            <a:spLocks noChangeShapeType="1"/>
          </p:cNvSpPr>
          <p:nvPr/>
        </p:nvSpPr>
        <p:spPr bwMode="auto">
          <a:xfrm flipH="1">
            <a:off x="6781800" y="3200400"/>
            <a:ext cx="649287" cy="1008063"/>
          </a:xfrm>
          <a:prstGeom prst="line">
            <a:avLst/>
          </a:prstGeom>
          <a:noFill/>
          <a:ln w="38100">
            <a:solidFill>
              <a:srgbClr val="0000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7" name="Line 11"/>
          <p:cNvSpPr>
            <a:spLocks noChangeShapeType="1"/>
          </p:cNvSpPr>
          <p:nvPr/>
        </p:nvSpPr>
        <p:spPr bwMode="auto">
          <a:xfrm flipH="1">
            <a:off x="3902075" y="4711700"/>
            <a:ext cx="1368425" cy="0"/>
          </a:xfrm>
          <a:prstGeom prst="line">
            <a:avLst/>
          </a:prstGeom>
          <a:noFill/>
          <a:ln w="38100">
            <a:solidFill>
              <a:srgbClr val="0000CC"/>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TW" altLang="en-US"/>
          </a:p>
        </p:txBody>
      </p:sp>
      <p:sp>
        <p:nvSpPr>
          <p:cNvPr id="8" name="Text Box 12"/>
          <p:cNvSpPr txBox="1">
            <a:spLocks noChangeArrowheads="1"/>
          </p:cNvSpPr>
          <p:nvPr/>
        </p:nvSpPr>
        <p:spPr bwMode="auto">
          <a:xfrm>
            <a:off x="7377591" y="3200400"/>
            <a:ext cx="811212" cy="62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zh-TW" sz="2000" b="1" dirty="0">
                <a:solidFill>
                  <a:srgbClr val="FF0000"/>
                </a:solidFill>
                <a:ea typeface="新細明體" panose="02020500000000000000" pitchFamily="18" charset="-120"/>
              </a:rPr>
              <a:t>Flow</a:t>
            </a:r>
          </a:p>
          <a:p>
            <a:pPr algn="ctr"/>
            <a:r>
              <a:rPr lang="en-US" altLang="zh-TW" sz="2000" b="1" dirty="0">
                <a:solidFill>
                  <a:srgbClr val="FF0000"/>
                </a:solidFill>
                <a:ea typeface="新細明體" panose="02020500000000000000" pitchFamily="18" charset="-120"/>
              </a:rPr>
              <a:t>Control</a:t>
            </a:r>
          </a:p>
          <a:p>
            <a:pPr algn="ctr"/>
            <a:endParaRPr lang="en-US" altLang="zh-TW" sz="2000" b="1" dirty="0">
              <a:solidFill>
                <a:srgbClr val="FF0000"/>
              </a:solidFill>
              <a:ea typeface="新細明體" panose="02020500000000000000" pitchFamily="18" charset="-120"/>
            </a:endParaRPr>
          </a:p>
        </p:txBody>
      </p:sp>
    </p:spTree>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3.pdf"/>
          <p:cNvPicPr>
            <a:picLocks noChangeAspect="1"/>
          </p:cNvPicPr>
          <p:nvPr/>
        </p:nvPicPr>
        <p:blipFill>
          <a:blip r:embed="rId3"/>
          <a:srcRect l="2353" t="2727" r="7059" b="27273"/>
          <a:stretch>
            <a:fillRect/>
          </a:stretch>
        </p:blipFill>
        <p:spPr>
          <a:xfrm>
            <a:off x="1219200" y="152400"/>
            <a:ext cx="6518489" cy="6518547"/>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4.pdf"/>
          <p:cNvPicPr>
            <a:picLocks noChangeAspect="1"/>
          </p:cNvPicPr>
          <p:nvPr/>
        </p:nvPicPr>
        <p:blipFill>
          <a:blip r:embed="rId3"/>
          <a:srcRect l="5882" t="1818" r="5882" b="6364"/>
          <a:stretch>
            <a:fillRect/>
          </a:stretch>
        </p:blipFill>
        <p:spPr>
          <a:xfrm>
            <a:off x="2023134" y="124696"/>
            <a:ext cx="4886790" cy="6580904"/>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5.pdf"/>
          <p:cNvPicPr>
            <a:picLocks noChangeAspect="1"/>
          </p:cNvPicPr>
          <p:nvPr/>
        </p:nvPicPr>
        <p:blipFill>
          <a:blip r:embed="rId3"/>
          <a:srcRect t="30000" b="18182"/>
          <a:stretch>
            <a:fillRect/>
          </a:stretch>
        </p:blipFill>
        <p:spPr>
          <a:xfrm>
            <a:off x="457200" y="685800"/>
            <a:ext cx="8522454" cy="5715078"/>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52400"/>
            <a:ext cx="8229600" cy="1139825"/>
          </a:xfrm>
        </p:spPr>
        <p:txBody>
          <a:bodyPr/>
          <a:lstStyle/>
          <a:p>
            <a:pPr eaLnBrk="1" hangingPunct="1">
              <a:defRPr/>
            </a:pPr>
            <a:r>
              <a:rPr kumimoji="1" lang="en-US" dirty="0"/>
              <a:t>Backpressure</a:t>
            </a:r>
          </a:p>
        </p:txBody>
      </p:sp>
      <p:sp>
        <p:nvSpPr>
          <p:cNvPr id="14339" name="Rectangle 3"/>
          <p:cNvSpPr>
            <a:spLocks noGrp="1" noChangeArrowheads="1"/>
          </p:cNvSpPr>
          <p:nvPr>
            <p:ph type="body" idx="1"/>
          </p:nvPr>
        </p:nvSpPr>
        <p:spPr>
          <a:xfrm>
            <a:off x="457200" y="1676400"/>
            <a:ext cx="8229600" cy="5181600"/>
          </a:xfrm>
        </p:spPr>
        <p:txBody>
          <a:bodyPr/>
          <a:lstStyle/>
          <a:p>
            <a:pPr eaLnBrk="1" hangingPunct="1">
              <a:lnSpc>
                <a:spcPct val="90000"/>
              </a:lnSpc>
            </a:pPr>
            <a:r>
              <a:rPr kumimoji="1" lang="en-US" sz="2800" dirty="0"/>
              <a:t>I</a:t>
            </a:r>
            <a:r>
              <a:rPr kumimoji="1" lang="en-US" sz="2800" dirty="0" smtClean="0"/>
              <a:t>f </a:t>
            </a:r>
            <a:r>
              <a:rPr kumimoji="1" lang="en-US" sz="2800" dirty="0"/>
              <a:t>node becomes congested it can slow down or</a:t>
            </a:r>
            <a:r>
              <a:rPr kumimoji="1" lang="en-US" sz="2800" dirty="0" smtClean="0"/>
              <a:t> stop </a:t>
            </a:r>
            <a:r>
              <a:rPr kumimoji="1" lang="en-US" sz="2800" dirty="0"/>
              <a:t>flow of packets from other nodes</a:t>
            </a:r>
            <a:endParaRPr kumimoji="1" lang="en-US" sz="2800" dirty="0" smtClean="0"/>
          </a:p>
          <a:p>
            <a:pPr eaLnBrk="1" hangingPunct="1">
              <a:lnSpc>
                <a:spcPct val="90000"/>
              </a:lnSpc>
            </a:pPr>
            <a:r>
              <a:rPr kumimoji="1" lang="en-US" sz="2800" dirty="0" smtClean="0"/>
              <a:t>Can be exerted on the basis of links or logical connections</a:t>
            </a:r>
          </a:p>
          <a:p>
            <a:pPr eaLnBrk="1" hangingPunct="1">
              <a:lnSpc>
                <a:spcPct val="90000"/>
              </a:lnSpc>
            </a:pPr>
            <a:r>
              <a:rPr kumimoji="1" lang="en-US" sz="2800" dirty="0" smtClean="0"/>
              <a:t>Flow restriction propagates backward to sources, which are restricted in the flow of new packets into the network</a:t>
            </a:r>
          </a:p>
          <a:p>
            <a:pPr eaLnBrk="1" hangingPunct="1">
              <a:lnSpc>
                <a:spcPct val="90000"/>
              </a:lnSpc>
            </a:pPr>
            <a:r>
              <a:rPr kumimoji="1" lang="en-US" sz="2800" dirty="0" smtClean="0"/>
              <a:t>Can be selectively applied to logical connections so that the flow from one node to the next is only restricted or halted on some connections</a:t>
            </a:r>
          </a:p>
          <a:p>
            <a:pPr eaLnBrk="1" hangingPunct="1">
              <a:lnSpc>
                <a:spcPct val="90000"/>
              </a:lnSpc>
            </a:pPr>
            <a:endParaRPr kumimoji="1" lang="en-US" sz="28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01-Overview">
  <a:themeElements>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01-Over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01-Overview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01-Overview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01-Overview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01-Overview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01-Overview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01-Overview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01-Overview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01-Overview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h01">
  <a:themeElements>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ch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ch01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ch01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ch01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ch01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ch01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ch01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ch01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01-Overview">
  <a:themeElements>
    <a:clrScheme name="Custom 3">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01-Over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01-Overview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01-Overview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01-Overview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01-Overview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01-Overview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01-Overview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01-Overview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01-Overview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Mnementh:Users:lpb:work:consult:Stallings-DCC8:Slides:01-Overview.ppt</Template>
  <TotalTime>7404</TotalTime>
  <Words>11452</Words>
  <Application>Microsoft Office PowerPoint</Application>
  <PresentationFormat>如螢幕大小 (4:3)</PresentationFormat>
  <Paragraphs>1078</Paragraphs>
  <Slides>44</Slides>
  <Notes>39</Notes>
  <HiddenSlides>0</HiddenSlides>
  <MMClips>0</MMClips>
  <ScaleCrop>false</ScaleCrop>
  <HeadingPairs>
    <vt:vector size="8" baseType="variant">
      <vt:variant>
        <vt:lpstr>使用字型</vt:lpstr>
      </vt:variant>
      <vt:variant>
        <vt:i4>8</vt:i4>
      </vt:variant>
      <vt:variant>
        <vt:lpstr>佈景主題</vt:lpstr>
      </vt:variant>
      <vt:variant>
        <vt:i4>3</vt:i4>
      </vt:variant>
      <vt:variant>
        <vt:lpstr>內嵌 OLE 伺服程式</vt:lpstr>
      </vt:variant>
      <vt:variant>
        <vt:i4>2</vt:i4>
      </vt:variant>
      <vt:variant>
        <vt:lpstr>投影片標題</vt:lpstr>
      </vt:variant>
      <vt:variant>
        <vt:i4>44</vt:i4>
      </vt:variant>
    </vt:vector>
  </HeadingPairs>
  <TitlesOfParts>
    <vt:vector size="57" baseType="lpstr">
      <vt:lpstr>ＭＳ Ｐゴシック</vt:lpstr>
      <vt:lpstr>新細明體</vt:lpstr>
      <vt:lpstr>Arial</vt:lpstr>
      <vt:lpstr>Cambria Math</vt:lpstr>
      <vt:lpstr>Symbol</vt:lpstr>
      <vt:lpstr>Times</vt:lpstr>
      <vt:lpstr>Times New Roman</vt:lpstr>
      <vt:lpstr>Wingdings</vt:lpstr>
      <vt:lpstr>01-Overview</vt:lpstr>
      <vt:lpstr>ch01</vt:lpstr>
      <vt:lpstr>1_01-Overview</vt:lpstr>
      <vt:lpstr>Equation</vt:lpstr>
      <vt:lpstr>方程式</vt:lpstr>
      <vt:lpstr>Data and Computer Communications</vt:lpstr>
      <vt:lpstr>Congestion Control</vt:lpstr>
      <vt:lpstr>PowerPoint 簡報</vt:lpstr>
      <vt:lpstr>PowerPoint 簡報</vt:lpstr>
      <vt:lpstr>PowerPoint 簡報</vt:lpstr>
      <vt:lpstr>PowerPoint 簡報</vt:lpstr>
      <vt:lpstr>PowerPoint 簡報</vt:lpstr>
      <vt:lpstr>PowerPoint 簡報</vt:lpstr>
      <vt:lpstr>Backpressure</vt:lpstr>
      <vt:lpstr>Choke Packet</vt:lpstr>
      <vt:lpstr>Implicit Congestion Signaling</vt:lpstr>
      <vt:lpstr>Explicit Congestion Signaling</vt:lpstr>
      <vt:lpstr>Explicit Signaling Categories</vt:lpstr>
      <vt:lpstr>Traffic Management</vt:lpstr>
      <vt:lpstr>Traffic Shaping/Traffic Policing</vt:lpstr>
      <vt:lpstr>Token Bucket</vt:lpstr>
      <vt:lpstr>PowerPoint 簡報</vt:lpstr>
      <vt:lpstr>PowerPoint 簡報</vt:lpstr>
      <vt:lpstr>Congestion Control in Packet-Switching Networks</vt:lpstr>
      <vt:lpstr>TCP Congestion Control</vt:lpstr>
      <vt:lpstr>Flow Ctrl vs. Congestion Ctrl</vt:lpstr>
      <vt:lpstr>PowerPoint 簡報</vt:lpstr>
      <vt:lpstr>Retransmission Timer Management</vt:lpstr>
      <vt:lpstr>Retransmission Timer (cont)</vt:lpstr>
      <vt:lpstr>Retransmission Timer (cont)</vt:lpstr>
      <vt:lpstr>RTT Variance Estimation</vt:lpstr>
      <vt:lpstr>RTT Variance Estimation (cont)</vt:lpstr>
      <vt:lpstr>PowerPoint 簡報</vt:lpstr>
      <vt:lpstr>PowerPoint 簡報</vt:lpstr>
      <vt:lpstr>Exponential RTO Backoff</vt:lpstr>
      <vt:lpstr>Karn’s Algorithm</vt:lpstr>
      <vt:lpstr>Window Management</vt:lpstr>
      <vt:lpstr>Slow Start</vt:lpstr>
      <vt:lpstr>PowerPoint 簡報</vt:lpstr>
      <vt:lpstr>PowerPoint 簡報</vt:lpstr>
      <vt:lpstr>TCP Congestion Control</vt:lpstr>
      <vt:lpstr>Explicit Congestion Notification (ECN)</vt:lpstr>
      <vt:lpstr>TCP Friendliness</vt:lpstr>
      <vt:lpstr>DCCP Operation</vt:lpstr>
      <vt:lpstr>DCCP Packet Types</vt:lpstr>
      <vt:lpstr>PowerPoint 簡報</vt:lpstr>
      <vt:lpstr>PowerPoint 簡報</vt:lpstr>
      <vt:lpstr>DCCP Congestion Control</vt:lpstr>
      <vt:lpstr>Summary</vt:lpstr>
    </vt:vector>
  </TitlesOfParts>
  <Company>School of IT&amp;EE, UNSW@ADFA, Australia</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13 - William Stallings, Data and Computer Communications, 8/e</dc:title>
  <dc:subject>Lecture Slides</dc:subject>
  <dc:creator>Dr Lawrie Brown</dc:creator>
  <cp:lastModifiedBy>YCC</cp:lastModifiedBy>
  <cp:revision>159</cp:revision>
  <cp:lastPrinted>2006-07-26T03:23:40Z</cp:lastPrinted>
  <dcterms:created xsi:type="dcterms:W3CDTF">2013-11-08T14:39:53Z</dcterms:created>
  <dcterms:modified xsi:type="dcterms:W3CDTF">2018-06-13T14:23:07Z</dcterms:modified>
</cp:coreProperties>
</file>