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28"/>
  </p:notesMasterIdLst>
  <p:sldIdLst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6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6364" autoAdjust="0"/>
  </p:normalViewPr>
  <p:slideViewPr>
    <p:cSldViewPr snapToGrid="0" snapToObjects="1">
      <p:cViewPr varScale="1">
        <p:scale>
          <a:sx n="70" d="100"/>
          <a:sy n="70" d="100"/>
        </p:scale>
        <p:origin x="-13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2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1E85CF-1234-3744-B315-64D0A5097ED3}" type="doc">
      <dgm:prSet loTypeId="urn:microsoft.com/office/officeart/2005/8/layout/lProcess2" loCatId="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BBC94E-D99C-364E-9EB2-F249C3919CA5}">
      <dgm:prSet phldrT="[Text]"/>
      <dgm:spPr/>
      <dgm:t>
        <a:bodyPr/>
        <a:lstStyle/>
        <a:p>
          <a:r>
            <a:rPr lang="en-US" dirty="0" smtClean="0"/>
            <a:t>Spatial diversity</a:t>
          </a:r>
          <a:endParaRPr lang="en-US" dirty="0"/>
        </a:p>
      </dgm:t>
    </dgm:pt>
    <dgm:pt modelId="{81BCA304-5710-EB47-98AF-F8CDD3BA4B1C}" type="parTrans" cxnId="{9606B091-E826-1343-88E0-832795212A3A}">
      <dgm:prSet/>
      <dgm:spPr/>
      <dgm:t>
        <a:bodyPr/>
        <a:lstStyle/>
        <a:p>
          <a:endParaRPr lang="en-US"/>
        </a:p>
      </dgm:t>
    </dgm:pt>
    <dgm:pt modelId="{DA4AC514-5231-BE4C-83A2-6764965180B5}" type="sibTrans" cxnId="{9606B091-E826-1343-88E0-832795212A3A}">
      <dgm:prSet/>
      <dgm:spPr/>
      <dgm:t>
        <a:bodyPr/>
        <a:lstStyle/>
        <a:p>
          <a:endParaRPr lang="en-US"/>
        </a:p>
      </dgm:t>
    </dgm:pt>
    <dgm:pt modelId="{3939F2DF-340B-5444-A272-1C3ED84E5009}">
      <dgm:prSet/>
      <dgm:spPr/>
      <dgm:t>
        <a:bodyPr/>
        <a:lstStyle/>
        <a:p>
          <a:r>
            <a:rPr lang="en-US" dirty="0" smtClean="0"/>
            <a:t>The same data is coded and transmitted through multiple antennas, which effectively increases the power in the channel proportional to the number of transmitting antennas</a:t>
          </a:r>
        </a:p>
      </dgm:t>
    </dgm:pt>
    <dgm:pt modelId="{EB7197AC-AF77-EF4C-827B-0EB914EEDF4B}" type="parTrans" cxnId="{7DC2D5E6-6F97-3D4E-8930-3A06F8AEF1AC}">
      <dgm:prSet/>
      <dgm:spPr/>
      <dgm:t>
        <a:bodyPr/>
        <a:lstStyle/>
        <a:p>
          <a:endParaRPr lang="en-US"/>
        </a:p>
      </dgm:t>
    </dgm:pt>
    <dgm:pt modelId="{F04E275A-EFA6-7543-A35A-D37B62AB8DC8}" type="sibTrans" cxnId="{7DC2D5E6-6F97-3D4E-8930-3A06F8AEF1AC}">
      <dgm:prSet/>
      <dgm:spPr/>
      <dgm:t>
        <a:bodyPr/>
        <a:lstStyle/>
        <a:p>
          <a:endParaRPr lang="en-US"/>
        </a:p>
      </dgm:t>
    </dgm:pt>
    <dgm:pt modelId="{BE3008FC-0633-B94E-8A24-A4581F59EC3A}">
      <dgm:prSet/>
      <dgm:spPr/>
      <dgm:t>
        <a:bodyPr/>
        <a:lstStyle/>
        <a:p>
          <a:r>
            <a:rPr lang="en-US" smtClean="0"/>
            <a:t>Improves SNR for cell edge performance</a:t>
          </a:r>
          <a:endParaRPr lang="en-US" dirty="0" smtClean="0"/>
        </a:p>
      </dgm:t>
    </dgm:pt>
    <dgm:pt modelId="{27CEA431-2735-2349-8B8B-1EA8FBC7CD45}" type="parTrans" cxnId="{2908583C-55EE-D341-AB5A-E86F322D32CE}">
      <dgm:prSet/>
      <dgm:spPr/>
      <dgm:t>
        <a:bodyPr/>
        <a:lstStyle/>
        <a:p>
          <a:endParaRPr lang="en-US"/>
        </a:p>
      </dgm:t>
    </dgm:pt>
    <dgm:pt modelId="{ADFDD9F4-03A9-B643-9114-2BC420252FB3}" type="sibTrans" cxnId="{2908583C-55EE-D341-AB5A-E86F322D32CE}">
      <dgm:prSet/>
      <dgm:spPr/>
      <dgm:t>
        <a:bodyPr/>
        <a:lstStyle/>
        <a:p>
          <a:endParaRPr lang="en-US"/>
        </a:p>
      </dgm:t>
    </dgm:pt>
    <dgm:pt modelId="{CAA7F19E-31C4-6944-8560-3BFC9636B645}">
      <dgm:prSet/>
      <dgm:spPr/>
      <dgm:t>
        <a:bodyPr/>
        <a:lstStyle/>
        <a:p>
          <a:r>
            <a:rPr lang="en-US" dirty="0" smtClean="0"/>
            <a:t>There is a high probability that if one antenna is suffering a high level of fading, another antenna has sufficient signal level</a:t>
          </a:r>
        </a:p>
      </dgm:t>
    </dgm:pt>
    <dgm:pt modelId="{9A1C4A9B-B0BD-8146-A7A2-4427A7DB19F4}" type="parTrans" cxnId="{43D945CB-70E8-534A-9862-E8128A86AB84}">
      <dgm:prSet/>
      <dgm:spPr/>
      <dgm:t>
        <a:bodyPr/>
        <a:lstStyle/>
        <a:p>
          <a:endParaRPr lang="en-US"/>
        </a:p>
      </dgm:t>
    </dgm:pt>
    <dgm:pt modelId="{C136FA9B-8BB4-9D43-AF1B-F822407E3AC1}" type="sibTrans" cxnId="{43D945CB-70E8-534A-9862-E8128A86AB84}">
      <dgm:prSet/>
      <dgm:spPr/>
      <dgm:t>
        <a:bodyPr/>
        <a:lstStyle/>
        <a:p>
          <a:endParaRPr lang="en-US"/>
        </a:p>
      </dgm:t>
    </dgm:pt>
    <dgm:pt modelId="{5882548C-53BC-0A45-B40B-2A12C03003F9}">
      <dgm:prSet/>
      <dgm:spPr/>
      <dgm:t>
        <a:bodyPr/>
        <a:lstStyle/>
        <a:p>
          <a:r>
            <a:rPr lang="en-US" smtClean="0"/>
            <a:t>Spatial multiplexing</a:t>
          </a:r>
          <a:endParaRPr lang="en-US" dirty="0" smtClean="0"/>
        </a:p>
      </dgm:t>
    </dgm:pt>
    <dgm:pt modelId="{5D4370CE-5328-D34F-9016-D34DC2457DF4}" type="parTrans" cxnId="{24F8049A-7FCB-1543-8F0C-BD7596833FC7}">
      <dgm:prSet/>
      <dgm:spPr/>
      <dgm:t>
        <a:bodyPr/>
        <a:lstStyle/>
        <a:p>
          <a:endParaRPr lang="en-US"/>
        </a:p>
      </dgm:t>
    </dgm:pt>
    <dgm:pt modelId="{3AF0E3C2-A01C-BB42-B35C-B99D10C71B78}" type="sibTrans" cxnId="{24F8049A-7FCB-1543-8F0C-BD7596833FC7}">
      <dgm:prSet/>
      <dgm:spPr/>
      <dgm:t>
        <a:bodyPr/>
        <a:lstStyle/>
        <a:p>
          <a:endParaRPr lang="en-US"/>
        </a:p>
      </dgm:t>
    </dgm:pt>
    <dgm:pt modelId="{90016EBC-470C-FF45-8DDA-DFCDCD504A39}">
      <dgm:prSet/>
      <dgm:spPr/>
      <dgm:t>
        <a:bodyPr/>
        <a:lstStyle/>
        <a:p>
          <a:r>
            <a:rPr lang="en-US" dirty="0" smtClean="0"/>
            <a:t>A source data stream is divided among the transmitting antennas</a:t>
          </a:r>
        </a:p>
      </dgm:t>
    </dgm:pt>
    <dgm:pt modelId="{DB46B5A7-95E2-5844-B334-C5673F06CACA}" type="parTrans" cxnId="{F6DD841F-8B4E-324B-9E16-DEFA6A731858}">
      <dgm:prSet/>
      <dgm:spPr/>
      <dgm:t>
        <a:bodyPr/>
        <a:lstStyle/>
        <a:p>
          <a:endParaRPr lang="en-US"/>
        </a:p>
      </dgm:t>
    </dgm:pt>
    <dgm:pt modelId="{54F05506-CEFC-2540-AC38-694153F75A47}" type="sibTrans" cxnId="{F6DD841F-8B4E-324B-9E16-DEFA6A731858}">
      <dgm:prSet/>
      <dgm:spPr/>
      <dgm:t>
        <a:bodyPr/>
        <a:lstStyle/>
        <a:p>
          <a:endParaRPr lang="en-US"/>
        </a:p>
      </dgm:t>
    </dgm:pt>
    <dgm:pt modelId="{6F0284F5-5421-5947-925C-2DBE5CFD717C}">
      <dgm:prSet/>
      <dgm:spPr/>
      <dgm:t>
        <a:bodyPr/>
        <a:lstStyle/>
        <a:p>
          <a:r>
            <a:rPr lang="en-US" dirty="0" smtClean="0"/>
            <a:t>Gain in channel capacity is proportional to the available number of antennas at the transmitter or receiver, whichever is less</a:t>
          </a:r>
        </a:p>
      </dgm:t>
    </dgm:pt>
    <dgm:pt modelId="{9D80DBE3-D768-0C4C-9BD2-3B8D68976E2C}" type="parTrans" cxnId="{CF409A9D-E6C1-DE48-A3F4-1D8D92A7261B}">
      <dgm:prSet/>
      <dgm:spPr/>
      <dgm:t>
        <a:bodyPr/>
        <a:lstStyle/>
        <a:p>
          <a:endParaRPr lang="en-US"/>
        </a:p>
      </dgm:t>
    </dgm:pt>
    <dgm:pt modelId="{CED2FF3C-B44B-7248-82B2-8282ED9F3B0D}" type="sibTrans" cxnId="{CF409A9D-E6C1-DE48-A3F4-1D8D92A7261B}">
      <dgm:prSet/>
      <dgm:spPr/>
      <dgm:t>
        <a:bodyPr/>
        <a:lstStyle/>
        <a:p>
          <a:endParaRPr lang="en-US"/>
        </a:p>
      </dgm:t>
    </dgm:pt>
    <dgm:pt modelId="{9BF09ED5-6366-1440-8623-F2B079EA45DD}">
      <dgm:prSet/>
      <dgm:spPr/>
      <dgm:t>
        <a:bodyPr/>
        <a:lstStyle/>
        <a:p>
          <a:r>
            <a:rPr lang="en-US" dirty="0" smtClean="0"/>
            <a:t>Can be used when transmitting conditions are favorable and for relatively short distances</a:t>
          </a:r>
          <a:endParaRPr lang="en-US" dirty="0"/>
        </a:p>
      </dgm:t>
    </dgm:pt>
    <dgm:pt modelId="{791D0D12-7FEA-B54C-BE32-EFF4C66EA250}" type="parTrans" cxnId="{4C62AEB4-4055-2447-8350-C8044CCE692F}">
      <dgm:prSet/>
      <dgm:spPr/>
      <dgm:t>
        <a:bodyPr/>
        <a:lstStyle/>
        <a:p>
          <a:endParaRPr lang="en-US"/>
        </a:p>
      </dgm:t>
    </dgm:pt>
    <dgm:pt modelId="{1B2E6A7D-70BE-D24A-98D2-5B7E6E0F7286}" type="sibTrans" cxnId="{4C62AEB4-4055-2447-8350-C8044CCE692F}">
      <dgm:prSet/>
      <dgm:spPr/>
      <dgm:t>
        <a:bodyPr/>
        <a:lstStyle/>
        <a:p>
          <a:endParaRPr lang="en-US"/>
        </a:p>
      </dgm:t>
    </dgm:pt>
    <dgm:pt modelId="{6E49D3C3-53EE-0E4B-B4DB-A888B0A1454D}" type="pres">
      <dgm:prSet presAssocID="{841E85CF-1234-3744-B315-64D0A5097ED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2DF840-6E3E-6C4F-B9D0-83D1F3899570}" type="pres">
      <dgm:prSet presAssocID="{ADBBC94E-D99C-364E-9EB2-F249C3919CA5}" presName="compNode" presStyleCnt="0"/>
      <dgm:spPr/>
    </dgm:pt>
    <dgm:pt modelId="{D9602FD6-2BF1-5F4D-ADF0-CA6E974078BE}" type="pres">
      <dgm:prSet presAssocID="{ADBBC94E-D99C-364E-9EB2-F249C3919CA5}" presName="aNode" presStyleLbl="bgShp" presStyleIdx="0" presStyleCnt="2"/>
      <dgm:spPr/>
      <dgm:t>
        <a:bodyPr/>
        <a:lstStyle/>
        <a:p>
          <a:endParaRPr lang="en-US"/>
        </a:p>
      </dgm:t>
    </dgm:pt>
    <dgm:pt modelId="{66FDE49D-6E5A-1C4C-9336-CADFD86E3D06}" type="pres">
      <dgm:prSet presAssocID="{ADBBC94E-D99C-364E-9EB2-F249C3919CA5}" presName="textNode" presStyleLbl="bgShp" presStyleIdx="0" presStyleCnt="2"/>
      <dgm:spPr/>
      <dgm:t>
        <a:bodyPr/>
        <a:lstStyle/>
        <a:p>
          <a:endParaRPr lang="en-US"/>
        </a:p>
      </dgm:t>
    </dgm:pt>
    <dgm:pt modelId="{A200EEBA-D387-9D4F-AF8F-FFC60107119E}" type="pres">
      <dgm:prSet presAssocID="{ADBBC94E-D99C-364E-9EB2-F249C3919CA5}" presName="compChildNode" presStyleCnt="0"/>
      <dgm:spPr/>
    </dgm:pt>
    <dgm:pt modelId="{172FF402-84D1-5C41-ADF6-3B92258E197C}" type="pres">
      <dgm:prSet presAssocID="{ADBBC94E-D99C-364E-9EB2-F249C3919CA5}" presName="theInnerList" presStyleCnt="0"/>
      <dgm:spPr/>
    </dgm:pt>
    <dgm:pt modelId="{00A0CE6A-601B-9749-820A-1361345CA5A2}" type="pres">
      <dgm:prSet presAssocID="{3939F2DF-340B-5444-A272-1C3ED84E5009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F9FAB-84D4-4A49-82BC-BD91DB2A4A3C}" type="pres">
      <dgm:prSet presAssocID="{3939F2DF-340B-5444-A272-1C3ED84E5009}" presName="aSpace2" presStyleCnt="0"/>
      <dgm:spPr/>
    </dgm:pt>
    <dgm:pt modelId="{B67C1929-476E-474A-89ED-FB6FB9A38031}" type="pres">
      <dgm:prSet presAssocID="{BE3008FC-0633-B94E-8A24-A4581F59EC3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6F2A6-8B5D-634C-866D-C492BAFD7220}" type="pres">
      <dgm:prSet presAssocID="{BE3008FC-0633-B94E-8A24-A4581F59EC3A}" presName="aSpace2" presStyleCnt="0"/>
      <dgm:spPr/>
    </dgm:pt>
    <dgm:pt modelId="{73B3DA59-D7BE-4642-84D8-4C02B721D2D9}" type="pres">
      <dgm:prSet presAssocID="{CAA7F19E-31C4-6944-8560-3BFC9636B645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9CA2B9-B90D-E543-90D2-F0B47B4B16A0}" type="pres">
      <dgm:prSet presAssocID="{ADBBC94E-D99C-364E-9EB2-F249C3919CA5}" presName="aSpace" presStyleCnt="0"/>
      <dgm:spPr/>
    </dgm:pt>
    <dgm:pt modelId="{09E4D64D-AA85-DC42-BE3F-5AD0291716E9}" type="pres">
      <dgm:prSet presAssocID="{5882548C-53BC-0A45-B40B-2A12C03003F9}" presName="compNode" presStyleCnt="0"/>
      <dgm:spPr/>
    </dgm:pt>
    <dgm:pt modelId="{F8D61E91-D66E-F646-AB8D-807C70B5BD8B}" type="pres">
      <dgm:prSet presAssocID="{5882548C-53BC-0A45-B40B-2A12C03003F9}" presName="aNode" presStyleLbl="bgShp" presStyleIdx="1" presStyleCnt="2"/>
      <dgm:spPr/>
      <dgm:t>
        <a:bodyPr/>
        <a:lstStyle/>
        <a:p>
          <a:endParaRPr lang="en-US"/>
        </a:p>
      </dgm:t>
    </dgm:pt>
    <dgm:pt modelId="{A91DDD0B-9062-DD45-B67D-50D4CAFCF7C6}" type="pres">
      <dgm:prSet presAssocID="{5882548C-53BC-0A45-B40B-2A12C03003F9}" presName="textNode" presStyleLbl="bgShp" presStyleIdx="1" presStyleCnt="2"/>
      <dgm:spPr/>
      <dgm:t>
        <a:bodyPr/>
        <a:lstStyle/>
        <a:p>
          <a:endParaRPr lang="en-US"/>
        </a:p>
      </dgm:t>
    </dgm:pt>
    <dgm:pt modelId="{7125E35B-83AC-B540-9567-ED8BE8FA2743}" type="pres">
      <dgm:prSet presAssocID="{5882548C-53BC-0A45-B40B-2A12C03003F9}" presName="compChildNode" presStyleCnt="0"/>
      <dgm:spPr/>
    </dgm:pt>
    <dgm:pt modelId="{59FC7D0F-8AC5-F645-9825-7573E33A08BF}" type="pres">
      <dgm:prSet presAssocID="{5882548C-53BC-0A45-B40B-2A12C03003F9}" presName="theInnerList" presStyleCnt="0"/>
      <dgm:spPr/>
    </dgm:pt>
    <dgm:pt modelId="{590BC79F-A8A0-6949-AA1A-D054593DDA2C}" type="pres">
      <dgm:prSet presAssocID="{90016EBC-470C-FF45-8DDA-DFCDCD504A3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9A169-2969-6945-8110-1DE8BBEE05BD}" type="pres">
      <dgm:prSet presAssocID="{90016EBC-470C-FF45-8DDA-DFCDCD504A39}" presName="aSpace2" presStyleCnt="0"/>
      <dgm:spPr/>
    </dgm:pt>
    <dgm:pt modelId="{F2B3136D-ED21-194C-A79A-E5693F4A4019}" type="pres">
      <dgm:prSet presAssocID="{6F0284F5-5421-5947-925C-2DBE5CFD717C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235EC-5085-BC49-BBC7-18374D07D562}" type="pres">
      <dgm:prSet presAssocID="{6F0284F5-5421-5947-925C-2DBE5CFD717C}" presName="aSpace2" presStyleCnt="0"/>
      <dgm:spPr/>
    </dgm:pt>
    <dgm:pt modelId="{BB42E340-7F6F-CC4C-9D89-5FA1698B6428}" type="pres">
      <dgm:prSet presAssocID="{9BF09ED5-6366-1440-8623-F2B079EA45DD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9622B6-8F03-EA40-903B-6D4757270EDF}" type="presOf" srcId="{ADBBC94E-D99C-364E-9EB2-F249C3919CA5}" destId="{66FDE49D-6E5A-1C4C-9336-CADFD86E3D06}" srcOrd="1" destOrd="0" presId="urn:microsoft.com/office/officeart/2005/8/layout/lProcess2"/>
    <dgm:cxn modelId="{F8403415-382D-9D4E-A417-57397E479692}" type="presOf" srcId="{3939F2DF-340B-5444-A272-1C3ED84E5009}" destId="{00A0CE6A-601B-9749-820A-1361345CA5A2}" srcOrd="0" destOrd="0" presId="urn:microsoft.com/office/officeart/2005/8/layout/lProcess2"/>
    <dgm:cxn modelId="{6F878624-B208-3A49-95FE-376AC2992D3A}" type="presOf" srcId="{5882548C-53BC-0A45-B40B-2A12C03003F9}" destId="{F8D61E91-D66E-F646-AB8D-807C70B5BD8B}" srcOrd="0" destOrd="0" presId="urn:microsoft.com/office/officeart/2005/8/layout/lProcess2"/>
    <dgm:cxn modelId="{C2598527-EAE9-BE40-9D4D-6514C1505116}" type="presOf" srcId="{90016EBC-470C-FF45-8DDA-DFCDCD504A39}" destId="{590BC79F-A8A0-6949-AA1A-D054593DDA2C}" srcOrd="0" destOrd="0" presId="urn:microsoft.com/office/officeart/2005/8/layout/lProcess2"/>
    <dgm:cxn modelId="{43D945CB-70E8-534A-9862-E8128A86AB84}" srcId="{ADBBC94E-D99C-364E-9EB2-F249C3919CA5}" destId="{CAA7F19E-31C4-6944-8560-3BFC9636B645}" srcOrd="2" destOrd="0" parTransId="{9A1C4A9B-B0BD-8146-A7A2-4427A7DB19F4}" sibTransId="{C136FA9B-8BB4-9D43-AF1B-F822407E3AC1}"/>
    <dgm:cxn modelId="{BCF60C7A-3877-1A43-A20E-EE95119144BC}" type="presOf" srcId="{BE3008FC-0633-B94E-8A24-A4581F59EC3A}" destId="{B67C1929-476E-474A-89ED-FB6FB9A38031}" srcOrd="0" destOrd="0" presId="urn:microsoft.com/office/officeart/2005/8/layout/lProcess2"/>
    <dgm:cxn modelId="{CF409A9D-E6C1-DE48-A3F4-1D8D92A7261B}" srcId="{5882548C-53BC-0A45-B40B-2A12C03003F9}" destId="{6F0284F5-5421-5947-925C-2DBE5CFD717C}" srcOrd="1" destOrd="0" parTransId="{9D80DBE3-D768-0C4C-9BD2-3B8D68976E2C}" sibTransId="{CED2FF3C-B44B-7248-82B2-8282ED9F3B0D}"/>
    <dgm:cxn modelId="{2908583C-55EE-D341-AB5A-E86F322D32CE}" srcId="{ADBBC94E-D99C-364E-9EB2-F249C3919CA5}" destId="{BE3008FC-0633-B94E-8A24-A4581F59EC3A}" srcOrd="1" destOrd="0" parTransId="{27CEA431-2735-2349-8B8B-1EA8FBC7CD45}" sibTransId="{ADFDD9F4-03A9-B643-9114-2BC420252FB3}"/>
    <dgm:cxn modelId="{1A0953D1-8BF3-3C41-AFC6-30BF5B6EBC93}" type="presOf" srcId="{6F0284F5-5421-5947-925C-2DBE5CFD717C}" destId="{F2B3136D-ED21-194C-A79A-E5693F4A4019}" srcOrd="0" destOrd="0" presId="urn:microsoft.com/office/officeart/2005/8/layout/lProcess2"/>
    <dgm:cxn modelId="{4C62AEB4-4055-2447-8350-C8044CCE692F}" srcId="{5882548C-53BC-0A45-B40B-2A12C03003F9}" destId="{9BF09ED5-6366-1440-8623-F2B079EA45DD}" srcOrd="2" destOrd="0" parTransId="{791D0D12-7FEA-B54C-BE32-EFF4C66EA250}" sibTransId="{1B2E6A7D-70BE-D24A-98D2-5B7E6E0F7286}"/>
    <dgm:cxn modelId="{7DC2D5E6-6F97-3D4E-8930-3A06F8AEF1AC}" srcId="{ADBBC94E-D99C-364E-9EB2-F249C3919CA5}" destId="{3939F2DF-340B-5444-A272-1C3ED84E5009}" srcOrd="0" destOrd="0" parTransId="{EB7197AC-AF77-EF4C-827B-0EB914EEDF4B}" sibTransId="{F04E275A-EFA6-7543-A35A-D37B62AB8DC8}"/>
    <dgm:cxn modelId="{3FFB8DDC-9E76-B94C-81F8-71C2292C568E}" type="presOf" srcId="{ADBBC94E-D99C-364E-9EB2-F249C3919CA5}" destId="{D9602FD6-2BF1-5F4D-ADF0-CA6E974078BE}" srcOrd="0" destOrd="0" presId="urn:microsoft.com/office/officeart/2005/8/layout/lProcess2"/>
    <dgm:cxn modelId="{9606B091-E826-1343-88E0-832795212A3A}" srcId="{841E85CF-1234-3744-B315-64D0A5097ED3}" destId="{ADBBC94E-D99C-364E-9EB2-F249C3919CA5}" srcOrd="0" destOrd="0" parTransId="{81BCA304-5710-EB47-98AF-F8CDD3BA4B1C}" sibTransId="{DA4AC514-5231-BE4C-83A2-6764965180B5}"/>
    <dgm:cxn modelId="{24F8049A-7FCB-1543-8F0C-BD7596833FC7}" srcId="{841E85CF-1234-3744-B315-64D0A5097ED3}" destId="{5882548C-53BC-0A45-B40B-2A12C03003F9}" srcOrd="1" destOrd="0" parTransId="{5D4370CE-5328-D34F-9016-D34DC2457DF4}" sibTransId="{3AF0E3C2-A01C-BB42-B35C-B99D10C71B78}"/>
    <dgm:cxn modelId="{8830C01E-F0F5-3545-AA26-9D0F45D7ACFE}" type="presOf" srcId="{9BF09ED5-6366-1440-8623-F2B079EA45DD}" destId="{BB42E340-7F6F-CC4C-9D89-5FA1698B6428}" srcOrd="0" destOrd="0" presId="urn:microsoft.com/office/officeart/2005/8/layout/lProcess2"/>
    <dgm:cxn modelId="{1E2D1627-DAD3-C24A-9A00-D2595D8CE1B4}" type="presOf" srcId="{CAA7F19E-31C4-6944-8560-3BFC9636B645}" destId="{73B3DA59-D7BE-4642-84D8-4C02B721D2D9}" srcOrd="0" destOrd="0" presId="urn:microsoft.com/office/officeart/2005/8/layout/lProcess2"/>
    <dgm:cxn modelId="{15A2E264-7821-0A4E-BE53-C3CF10CC12B3}" type="presOf" srcId="{841E85CF-1234-3744-B315-64D0A5097ED3}" destId="{6E49D3C3-53EE-0E4B-B4DB-A888B0A1454D}" srcOrd="0" destOrd="0" presId="urn:microsoft.com/office/officeart/2005/8/layout/lProcess2"/>
    <dgm:cxn modelId="{848E79E6-45CA-684C-BAA3-4A83A530A676}" type="presOf" srcId="{5882548C-53BC-0A45-B40B-2A12C03003F9}" destId="{A91DDD0B-9062-DD45-B67D-50D4CAFCF7C6}" srcOrd="1" destOrd="0" presId="urn:microsoft.com/office/officeart/2005/8/layout/lProcess2"/>
    <dgm:cxn modelId="{F6DD841F-8B4E-324B-9E16-DEFA6A731858}" srcId="{5882548C-53BC-0A45-B40B-2A12C03003F9}" destId="{90016EBC-470C-FF45-8DDA-DFCDCD504A39}" srcOrd="0" destOrd="0" parTransId="{DB46B5A7-95E2-5844-B334-C5673F06CACA}" sibTransId="{54F05506-CEFC-2540-AC38-694153F75A47}"/>
    <dgm:cxn modelId="{E4B0A490-9435-3C48-BF4E-CD592A095649}" type="presParOf" srcId="{6E49D3C3-53EE-0E4B-B4DB-A888B0A1454D}" destId="{802DF840-6E3E-6C4F-B9D0-83D1F3899570}" srcOrd="0" destOrd="0" presId="urn:microsoft.com/office/officeart/2005/8/layout/lProcess2"/>
    <dgm:cxn modelId="{A8D2E9A5-06C7-284D-8617-F8EF5BD08944}" type="presParOf" srcId="{802DF840-6E3E-6C4F-B9D0-83D1F3899570}" destId="{D9602FD6-2BF1-5F4D-ADF0-CA6E974078BE}" srcOrd="0" destOrd="0" presId="urn:microsoft.com/office/officeart/2005/8/layout/lProcess2"/>
    <dgm:cxn modelId="{CD959BC2-ADC0-2D4E-B7BD-1CD52F18D551}" type="presParOf" srcId="{802DF840-6E3E-6C4F-B9D0-83D1F3899570}" destId="{66FDE49D-6E5A-1C4C-9336-CADFD86E3D06}" srcOrd="1" destOrd="0" presId="urn:microsoft.com/office/officeart/2005/8/layout/lProcess2"/>
    <dgm:cxn modelId="{AD1934FD-A451-D949-A523-6BD0024893FC}" type="presParOf" srcId="{802DF840-6E3E-6C4F-B9D0-83D1F3899570}" destId="{A200EEBA-D387-9D4F-AF8F-FFC60107119E}" srcOrd="2" destOrd="0" presId="urn:microsoft.com/office/officeart/2005/8/layout/lProcess2"/>
    <dgm:cxn modelId="{225B88BE-E920-EB43-A035-EBF49F511180}" type="presParOf" srcId="{A200EEBA-D387-9D4F-AF8F-FFC60107119E}" destId="{172FF402-84D1-5C41-ADF6-3B92258E197C}" srcOrd="0" destOrd="0" presId="urn:microsoft.com/office/officeart/2005/8/layout/lProcess2"/>
    <dgm:cxn modelId="{1161BC1F-2CAD-9747-A61F-403486F211FF}" type="presParOf" srcId="{172FF402-84D1-5C41-ADF6-3B92258E197C}" destId="{00A0CE6A-601B-9749-820A-1361345CA5A2}" srcOrd="0" destOrd="0" presId="urn:microsoft.com/office/officeart/2005/8/layout/lProcess2"/>
    <dgm:cxn modelId="{B98387ED-9C40-3845-B40B-AD2DDE9592DE}" type="presParOf" srcId="{172FF402-84D1-5C41-ADF6-3B92258E197C}" destId="{A61F9FAB-84D4-4A49-82BC-BD91DB2A4A3C}" srcOrd="1" destOrd="0" presId="urn:microsoft.com/office/officeart/2005/8/layout/lProcess2"/>
    <dgm:cxn modelId="{A9BD794D-A6C8-FC4C-B214-214051B64728}" type="presParOf" srcId="{172FF402-84D1-5C41-ADF6-3B92258E197C}" destId="{B67C1929-476E-474A-89ED-FB6FB9A38031}" srcOrd="2" destOrd="0" presId="urn:microsoft.com/office/officeart/2005/8/layout/lProcess2"/>
    <dgm:cxn modelId="{66830083-C2BC-6D4C-8BBA-A486D80BCF6D}" type="presParOf" srcId="{172FF402-84D1-5C41-ADF6-3B92258E197C}" destId="{0886F2A6-8B5D-634C-866D-C492BAFD7220}" srcOrd="3" destOrd="0" presId="urn:microsoft.com/office/officeart/2005/8/layout/lProcess2"/>
    <dgm:cxn modelId="{13B3F4C2-5512-5F41-8AE9-003D94556607}" type="presParOf" srcId="{172FF402-84D1-5C41-ADF6-3B92258E197C}" destId="{73B3DA59-D7BE-4642-84D8-4C02B721D2D9}" srcOrd="4" destOrd="0" presId="urn:microsoft.com/office/officeart/2005/8/layout/lProcess2"/>
    <dgm:cxn modelId="{6A8B3B6B-D88B-B641-9F2C-A879FDB38FA9}" type="presParOf" srcId="{6E49D3C3-53EE-0E4B-B4DB-A888B0A1454D}" destId="{119CA2B9-B90D-E543-90D2-F0B47B4B16A0}" srcOrd="1" destOrd="0" presId="urn:microsoft.com/office/officeart/2005/8/layout/lProcess2"/>
    <dgm:cxn modelId="{26DA7F2F-A456-1742-B30F-7B62B324D074}" type="presParOf" srcId="{6E49D3C3-53EE-0E4B-B4DB-A888B0A1454D}" destId="{09E4D64D-AA85-DC42-BE3F-5AD0291716E9}" srcOrd="2" destOrd="0" presId="urn:microsoft.com/office/officeart/2005/8/layout/lProcess2"/>
    <dgm:cxn modelId="{6A9EF3B2-2940-FB4A-9289-7E43FCF254B5}" type="presParOf" srcId="{09E4D64D-AA85-DC42-BE3F-5AD0291716E9}" destId="{F8D61E91-D66E-F646-AB8D-807C70B5BD8B}" srcOrd="0" destOrd="0" presId="urn:microsoft.com/office/officeart/2005/8/layout/lProcess2"/>
    <dgm:cxn modelId="{6774EBDF-F20A-B345-A0D5-341CDD288CF3}" type="presParOf" srcId="{09E4D64D-AA85-DC42-BE3F-5AD0291716E9}" destId="{A91DDD0B-9062-DD45-B67D-50D4CAFCF7C6}" srcOrd="1" destOrd="0" presId="urn:microsoft.com/office/officeart/2005/8/layout/lProcess2"/>
    <dgm:cxn modelId="{61B7651A-4899-2A4D-9953-C5D5AB5DF81E}" type="presParOf" srcId="{09E4D64D-AA85-DC42-BE3F-5AD0291716E9}" destId="{7125E35B-83AC-B540-9567-ED8BE8FA2743}" srcOrd="2" destOrd="0" presId="urn:microsoft.com/office/officeart/2005/8/layout/lProcess2"/>
    <dgm:cxn modelId="{27AE7116-94B4-444B-904E-7F1CFD580748}" type="presParOf" srcId="{7125E35B-83AC-B540-9567-ED8BE8FA2743}" destId="{59FC7D0F-8AC5-F645-9825-7573E33A08BF}" srcOrd="0" destOrd="0" presId="urn:microsoft.com/office/officeart/2005/8/layout/lProcess2"/>
    <dgm:cxn modelId="{BA17CADB-2AED-7B4E-800D-EBC87294E044}" type="presParOf" srcId="{59FC7D0F-8AC5-F645-9825-7573E33A08BF}" destId="{590BC79F-A8A0-6949-AA1A-D054593DDA2C}" srcOrd="0" destOrd="0" presId="urn:microsoft.com/office/officeart/2005/8/layout/lProcess2"/>
    <dgm:cxn modelId="{EA5D3912-DE54-054C-9C2B-F9A25D6139B8}" type="presParOf" srcId="{59FC7D0F-8AC5-F645-9825-7573E33A08BF}" destId="{4439A169-2969-6945-8110-1DE8BBEE05BD}" srcOrd="1" destOrd="0" presId="urn:microsoft.com/office/officeart/2005/8/layout/lProcess2"/>
    <dgm:cxn modelId="{C2C5B26C-51AD-E74B-B056-53B17E3F8EB5}" type="presParOf" srcId="{59FC7D0F-8AC5-F645-9825-7573E33A08BF}" destId="{F2B3136D-ED21-194C-A79A-E5693F4A4019}" srcOrd="2" destOrd="0" presId="urn:microsoft.com/office/officeart/2005/8/layout/lProcess2"/>
    <dgm:cxn modelId="{9074B7CF-3E53-3844-93CA-2DCAE7542D5D}" type="presParOf" srcId="{59FC7D0F-8AC5-F645-9825-7573E33A08BF}" destId="{195235EC-5085-BC49-BBC7-18374D07D562}" srcOrd="3" destOrd="0" presId="urn:microsoft.com/office/officeart/2005/8/layout/lProcess2"/>
    <dgm:cxn modelId="{4E63BCB5-D1BB-B34C-BE65-FD2B076BAC70}" type="presParOf" srcId="{59FC7D0F-8AC5-F645-9825-7573E33A08BF}" destId="{BB42E340-7F6F-CC4C-9D89-5FA1698B6428}" srcOrd="4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02FD6-2BF1-5F4D-ADF0-CA6E974078BE}">
      <dsp:nvSpPr>
        <dsp:cNvPr id="0" name=""/>
        <dsp:cNvSpPr/>
      </dsp:nvSpPr>
      <dsp:spPr>
        <a:xfrm>
          <a:off x="4380" y="0"/>
          <a:ext cx="4213572" cy="51091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smtClean="0"/>
            <a:t>Spatial diversity</a:t>
          </a:r>
          <a:endParaRPr lang="en-US" sz="4300" kern="1200" dirty="0"/>
        </a:p>
      </dsp:txBody>
      <dsp:txXfrm>
        <a:off x="4380" y="0"/>
        <a:ext cx="4213572" cy="1532733"/>
      </dsp:txXfrm>
    </dsp:sp>
    <dsp:sp modelId="{00A0CE6A-601B-9749-820A-1361345CA5A2}">
      <dsp:nvSpPr>
        <dsp:cNvPr id="0" name=""/>
        <dsp:cNvSpPr/>
      </dsp:nvSpPr>
      <dsp:spPr>
        <a:xfrm>
          <a:off x="425737" y="1533169"/>
          <a:ext cx="3370857" cy="100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 same data is coded and transmitted through multiple antennas, which effectively increases the power in the channel proportional to the number of transmitting antennas</a:t>
          </a:r>
        </a:p>
      </dsp:txBody>
      <dsp:txXfrm>
        <a:off x="425737" y="1533169"/>
        <a:ext cx="3370857" cy="1003735"/>
      </dsp:txXfrm>
    </dsp:sp>
    <dsp:sp modelId="{B67C1929-476E-474A-89ED-FB6FB9A38031}">
      <dsp:nvSpPr>
        <dsp:cNvPr id="0" name=""/>
        <dsp:cNvSpPr/>
      </dsp:nvSpPr>
      <dsp:spPr>
        <a:xfrm>
          <a:off x="425737" y="2691326"/>
          <a:ext cx="3370857" cy="100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Improves SNR for cell edge performance</a:t>
          </a:r>
          <a:endParaRPr lang="en-US" sz="1300" kern="1200" dirty="0" smtClean="0"/>
        </a:p>
      </dsp:txBody>
      <dsp:txXfrm>
        <a:off x="425737" y="2691326"/>
        <a:ext cx="3370857" cy="1003735"/>
      </dsp:txXfrm>
    </dsp:sp>
    <dsp:sp modelId="{73B3DA59-D7BE-4642-84D8-4C02B721D2D9}">
      <dsp:nvSpPr>
        <dsp:cNvPr id="0" name=""/>
        <dsp:cNvSpPr/>
      </dsp:nvSpPr>
      <dsp:spPr>
        <a:xfrm>
          <a:off x="425737" y="3849483"/>
          <a:ext cx="3370857" cy="100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There is a high probability that if one antenna is suffering a high level of fading, another antenna has sufficient signal level</a:t>
          </a:r>
        </a:p>
      </dsp:txBody>
      <dsp:txXfrm>
        <a:off x="425737" y="3849483"/>
        <a:ext cx="3370857" cy="1003735"/>
      </dsp:txXfrm>
    </dsp:sp>
    <dsp:sp modelId="{F8D61E91-D66E-F646-AB8D-807C70B5BD8B}">
      <dsp:nvSpPr>
        <dsp:cNvPr id="0" name=""/>
        <dsp:cNvSpPr/>
      </dsp:nvSpPr>
      <dsp:spPr>
        <a:xfrm>
          <a:off x="4533970" y="0"/>
          <a:ext cx="4213572" cy="510911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smtClean="0"/>
            <a:t>Spatial multiplexing</a:t>
          </a:r>
          <a:endParaRPr lang="en-US" sz="4300" kern="1200" dirty="0" smtClean="0"/>
        </a:p>
      </dsp:txBody>
      <dsp:txXfrm>
        <a:off x="4533970" y="0"/>
        <a:ext cx="4213572" cy="1532733"/>
      </dsp:txXfrm>
    </dsp:sp>
    <dsp:sp modelId="{590BC79F-A8A0-6949-AA1A-D054593DDA2C}">
      <dsp:nvSpPr>
        <dsp:cNvPr id="0" name=""/>
        <dsp:cNvSpPr/>
      </dsp:nvSpPr>
      <dsp:spPr>
        <a:xfrm>
          <a:off x="4955327" y="1533169"/>
          <a:ext cx="3370857" cy="100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 source data stream is divided among the transmitting antennas</a:t>
          </a:r>
        </a:p>
      </dsp:txBody>
      <dsp:txXfrm>
        <a:off x="4955327" y="1533169"/>
        <a:ext cx="3370857" cy="1003735"/>
      </dsp:txXfrm>
    </dsp:sp>
    <dsp:sp modelId="{F2B3136D-ED21-194C-A79A-E5693F4A4019}">
      <dsp:nvSpPr>
        <dsp:cNvPr id="0" name=""/>
        <dsp:cNvSpPr/>
      </dsp:nvSpPr>
      <dsp:spPr>
        <a:xfrm>
          <a:off x="4955327" y="2691326"/>
          <a:ext cx="3370857" cy="100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Gain in channel capacity is proportional to the available number of antennas at the transmitter or receiver, whichever is less</a:t>
          </a:r>
        </a:p>
      </dsp:txBody>
      <dsp:txXfrm>
        <a:off x="4955327" y="2691326"/>
        <a:ext cx="3370857" cy="1003735"/>
      </dsp:txXfrm>
    </dsp:sp>
    <dsp:sp modelId="{BB42E340-7F6F-CC4C-9D89-5FA1698B6428}">
      <dsp:nvSpPr>
        <dsp:cNvPr id="0" name=""/>
        <dsp:cNvSpPr/>
      </dsp:nvSpPr>
      <dsp:spPr>
        <a:xfrm>
          <a:off x="4955327" y="3849483"/>
          <a:ext cx="3370857" cy="1003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Can be used when transmitting conditions are favorable and for relatively short distances</a:t>
          </a:r>
          <a:endParaRPr lang="en-US" sz="1300" kern="1200" dirty="0"/>
        </a:p>
      </dsp:txBody>
      <dsp:txXfrm>
        <a:off x="4955327" y="3849483"/>
        <a:ext cx="3370857" cy="10037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7628A-425A-C842-B5FD-D96246F0354E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8D4FE-D3F3-DC42-BB36-658F5138E2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2274635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DC9FB-0FF3-D845-9EAF-3512843626D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/>
        </p:spPr>
        <p:txBody>
          <a:bodyPr/>
          <a:lstStyle/>
          <a:p>
            <a:r>
              <a:rPr lang="en-US" dirty="0"/>
              <a:t>“</a:t>
            </a:r>
            <a:r>
              <a:rPr kumimoji="1" lang="en-US" dirty="0"/>
              <a:t>Data and Computer Communications</a:t>
            </a:r>
            <a:r>
              <a:rPr lang="en-US" dirty="0"/>
              <a:t>”,</a:t>
            </a:r>
            <a:r>
              <a:rPr lang="en-US" dirty="0" smtClean="0"/>
              <a:t> 10/</a:t>
            </a:r>
            <a:r>
              <a:rPr lang="en-US" dirty="0"/>
              <a:t>e, by William Stallings, Chapter </a:t>
            </a:r>
            <a:r>
              <a:rPr lang="en-US" dirty="0" smtClean="0"/>
              <a:t>17 “</a:t>
            </a:r>
            <a:r>
              <a:rPr kumimoji="1" lang="en-US" dirty="0" smtClean="0">
                <a:latin typeface="Times New Roman" pitchFamily="32" charset="0"/>
              </a:rPr>
              <a:t>Wireless</a:t>
            </a:r>
            <a:r>
              <a:rPr kumimoji="1" lang="en-US" baseline="0" dirty="0" smtClean="0">
                <a:latin typeface="Times New Roman" pitchFamily="32" charset="0"/>
              </a:rPr>
              <a:t> Transmission Techniques</a:t>
            </a:r>
            <a:r>
              <a:rPr lang="en-US" dirty="0" smtClean="0"/>
              <a:t>”</a:t>
            </a:r>
            <a:r>
              <a:rPr lang="en-US" dirty="0"/>
              <a:t>.</a:t>
            </a:r>
            <a:endParaRPr lang="en-AU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OFDM, also called multicarrier modulation, uses multiple carrier signals at different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frequencies, sending some of the bits on each channel. This is similar to FDM.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in the case of OFDM, all of the subcarriers are dedicated to a single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17.3 illustrates OFDM. Suppose we have a data stream operating at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bps and an available bandwidth of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centered at f</a:t>
            </a:r>
            <a:r>
              <a:rPr lang="en-US" sz="1200" i="1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0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The entire bandwidth could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used to send the data stream, in which case each bit duration would be 1/R 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alternative is to split the data stream into N 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substreams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using a serial-to-parallel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converter. Each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substream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a data rate of R /N  bps and is transmitted on a separate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subcarrier, with a spacing between adjacent subcarriers of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i="1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Now the bit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duration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 /R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Note that Figure 17.3 depicts the set of OFDM subcarriers in a frequency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band beginning with the base frequency. For transmission, the set of OFDM subcarriers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further modulated to a higher frequency band. For example, for the IEEE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802.11a LAN standard, the OFDM scheme consists of a set of 52 subcarriers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base frequency of 0.3125 MHz. This set of subcarriers is then translated to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5-GHz range for transmission.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gain a clearer understanding of OFDM, let us consider the scheme in terms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its base frequency,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b="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This is the lowest-frequency subcarrier. All of the other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subcarriers are integer multiples of the base frequency, namely 2f</a:t>
            </a:r>
            <a:r>
              <a:rPr lang="en-US" sz="1200" b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3f</a:t>
            </a:r>
            <a:r>
              <a:rPr lang="en-US" sz="1200" b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, and so on,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shown in Figure 17.4a. The OFDM scheme uses advanced digital signal processing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 to distribute the data over multiple carriers at precise frequencies.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relationship among the subcarriers is referred to as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orthogonality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result, as shown in Figure 17.4b, is that the peaks of the power spectral density of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subcarrier occur at a point at which the power of other subcarriers is zero.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OFDM, the subcarriers can be packed tightly together because there is minimal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interference between adjacent subcarriers.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OFDM has several advantages. First, frequency selective fading only affects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some subcarriers and not the whole signal. If the data stream is protected by a forward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error-correcting code, this type of fading is easily handled. More important,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OFDM overcomes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intersymbol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interference (ISI) in a multipath environment.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discussed in Chapter 3, ISI has a greater impact at higher bit rates, because the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distance between bits, or symbols, is smaller. With OFDM, the data rate is reduced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a factor of N , which increases the symbol time by a factor of N .</a:t>
            </a:r>
          </a:p>
          <a:p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common modulation scheme used with OFDM is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quadrature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phase shift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keying (QPSK). In this case, each transmitted symbol represents two bits. An example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an OFDM/QPSK scheme occupies 6 MHz made up of 512 individual carriers,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carrier separation of a little under 12 kHz. To minimize ISI, data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transmitted in bursts, with each burst consisting of a cyclic prefix followed by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symbols. The cyclic prefix is used to absorb transients from previous bursts caused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by multipath. For this system, 64 symbols constitute the cyclic prefix, followed by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512 QPSK symbols per burst. On each subcarrier, therefore, QPSK symbols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separated by a prefix, called a cyclic prefix (CP), of duration 64/512 symbol times.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general, by the time the prefix is over, the resulting waveform created by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combined multipath signals is not a function of any samples from the previous burst.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Hence there is no ISI.</a:t>
            </a:r>
          </a:p>
          <a:p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signal processing for OFDM involves two functions known as fast Fourier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transform (FFT)  and inverse fast Fourier transform (IFFT) . The FFT is an algorithm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converts a set of uniformly spaced data points from the time domain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frequency domain. FFT is in fact a family of algorithms that are able to perform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digital Fourier transform rapidly. They form a special case of the discrete Fourier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transform (DFT), which refers to any algorithm that generates a quantized Fourier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transform of a time-domain function.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IFFT reverses the FFT operation. For OFDM, a source bit stream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mapped to a set of M  subcarrier frequency bands. Then, to create the transmitted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signal, an IFFT is performed on each subcarrier to create M  time-domain signals.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in turn are vector-summed to create the final time-domain waveform 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transmission. The IFFT operation has the effect of ensuring that the subcarriers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not interfere with each other. On the receiving end, an FFT module is used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map the incoming signal back to the M  subcarriers, from which the data streams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recovered.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Like OFDM, OFDMA employs multiple closely spaced subcarriers, but the subcarriers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divided into groups of subcarriers. Each group is named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subcarriers that form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need not be adjacent. In the downlink,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intended for different receivers. In the uplink, a transmitter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 be assigned one or more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Figure 17.5 contrasts OFDM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OFDMA; in the OFDMA case the use of adjacent subcarriers to form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illustrated.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Subchannelization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defines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can be allocated to subscriber stations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depending on their channel conditions and data requirements. Using</a:t>
            </a: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subchannelization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within the same time slot a 4G base station (BS) can allocate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more transmit power to user devices (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with lower SNR (signal-to-noise ratio),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less power to user devices with higher SNR.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Subchannelization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also enables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BS to allocate higher power to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assigned to indoor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SSs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resulting in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better in-building coverage.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further grouped into bursts, which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allocated to wireless users. Each burst allocation can be changed from frame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frame as well as within the modulation order. This allows the base station to dynamically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adjust the bandwidth usage according to the current system requirements.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Subchannelization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uplink can save user device transmit power because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can concentrate power only on certain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subchannel(s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allocated to it. This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powersaving</a:t>
            </a:r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feature is particularly useful for battery-powered user devices, the likely case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mobile 4G.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Single-carrier FDMA is a relatively recently developed multiple access technique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has similar structure and performance to OFDMA. One prominent advantage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SC-FDMA over OFDMA is the lower peak-to-average power ratio (PAPR)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transmit waveform, which benefits the mobile user in terms of battery life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power efficiency. OFDM signals have a higher PAPR because, in the time domain,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multicarrier signal is the sum of many narrowband signals. At some time instances,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sum is large and at other times is small, which means that the peak value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 is substantially larger than the average value.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Thus, SC-FDMA is superior to OFDMA. However, it is restricted to uplink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because the increased time-domain processing of SC-FDMA would entail considerable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burden on the base station.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shown in Figure 17.6, SC-FDMA performs a DFT prior to the IFFT operation,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spreads the data symbols over all the subcarriers carrying information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produces a virtual single-carrier structure. This is then passed through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OFDM processing modules to split the signal into subcarriers. Now, however, every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symbol is carried by every subcarrier.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Figure 17.7 is an example of how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OFDM and SC-FDMA signals appear.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Figure 17.7, we can make several observations. For OFDM, a source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stream is divided into N  separate data streams and these streams are modulated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transmitted in parallel on N  separate subcarriers each with bandwidth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source data stream has a data rate of R  bps, and the data rate on each subcarrier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 /N  bps. For SC-FDMA, it appears from Figure 17.7 that the source data stream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modulated on a single carrier (hence the SC prefix to the name) of bandwidth N *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</a:t>
            </a:r>
            <a:r>
              <a:rPr lang="en-US" sz="1200" kern="1200" baseline="-25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endParaRPr lang="en-US" sz="1200" kern="1200" baseline="-25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transmitted at a data rate of R  bps. The data is transmitted at a higher rate, but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a wider bandwidth compared to the data rate on a single subcarrier of OFDM.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because of the complex signal processing of SC-FDMA, the preceding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description is not accurate. In effect, the source data stream is replicated N  times,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each copy of the data stream is independently modulated and transmitted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subcarrier, with a data rate on each subcarrier of R  bps. Compared with OFDM,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are transmitting at a much higher data rate on each subcarrier, but because we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sending the same data stream on each subcarrier, it is still possible to reliably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recover the original data stream at the receiver.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final observation concerns the term multiple access . With OFDMA, it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possible to simultaneously transmit either from or to different users by allocating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subcarriers during any one time interval to multiple users. This is not possible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SC-FDMA: At any given point in time, all of the subcarriers are carrying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identical data stream and hence must be dedicated to one user. But over time,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illustrated in Figure 17.7, it is possible to provide multiple access. Thus, a better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 for SC-FDMA might be SC-OFDM-TDMA, although that term is not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 spectrum is an important form of encoding for wireless communications.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technique does not fit neatly into the categories defined in Chapter 5, as it can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 used to transmit either analog or digital data, using an analog signal.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spread spectrum technique was developed initially for military and intelligence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requirements. The essential idea is to spread the information signal over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wider bandwidth to make jamming and interception more difficult. The first type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spread spectrum developed is known as frequency hopping. A more recent type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spread spectrum is direct sequence. Both of these techniques are used in various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 communications standards and products. For the subject matter of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book, direct sequence spread spectrum (DSSS) is by far the more important.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section provides a brief overview. We then examine direct sequence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 spectrum. A final section looks at a multiple access technique based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 spectrum.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Figure 17.8 highlights the key characteristics of any spread spectrum system.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Input is fed into a channel encoder that produces an analog signal with a relatively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narrow bandwidth around some center frequency. This signal is further modulated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sequence of digits known as a spreading code or spreading sequence.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Typically, but not always, the spreading code is generated by a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pseudonoise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pseudorandom number, generator. The effect of this modulation is to increase significantly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bandwidth (spread the spectrum) of the signal to be transmitted. 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receiving end, the same digit sequence is used to demodulate the spread spectrum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signal. Finally, the signal is fed into a channel decoder to recover the data.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Several things can be gained from this apparent waste of spectrum: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 The signals gain immunity from various kinds of noise and multipath distortion.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earliest applications of spread spectrum were military, where it was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for its immunity to jamming.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 It can also be used for hiding and encrypting signals. Only a recipient who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knows the spreading code can recover the encoded information.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 Several users can independently use the same higher bandwidth with very little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interference. This property is used in cellular telephony applications, with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technique known as code division multiplexing (CDM) or code division multiple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(CDMA).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comment about pseudorandom numbers is in order. These numbers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generated by an algorithm using some initial value called the seed. The algorithm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deterministic and therefore produces sequences of numbers that are not statistically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random. However, if the algorithm is good, the resulting sequences will pass many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reasonable tests of randomness. Such numbers are often referred to as pseudorandom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numbers.  The important point is that unless you know the algorithm and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seed, it is impractical to predict the sequence. Hence, only a receiver that shares this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with a transmitter will be able to decode the signal successfully.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direct sequence spread spectrum (DSSS), each bit in the original signal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represented by multiple bits in the transmitted signal, using a spreading code.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spreading code spreads the signal across a wider frequency band in direct proportion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number of bits used. Therefore, a 10-bit spreading code spreads the signal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across a frequency band that is 10 times greater than a 1-bit spreading code.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technique with direct sequence spread spectrum is to combine the digital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stream with the spreading code bit stream using an exclusive-OR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(XOR).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Figure 17.9 uses DSSS on a data input of 01001011. Note that 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bit of 1 inverts the spreading code bits in the combination, while an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information bit of 0 causes the spreading code bits to be transmitted without inversion.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combination bit stream has the data rate of the original spreading code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sequence, so it has a wider bandwidth than the information stream. In this example,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spreading code bit stream is clocked at four times the information 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17.10:   Direct Sequence Spread Spectrum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chapter examines some key transmission techniques and technologies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are relevant to wireless networks and that are key to the latest generations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Wi-Fi and cellular networks. The first section deals with multiple input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multiple-output (MIMO) antennas. Next, we examine orthogonal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frequency-division multiplexing. The remainder of the chapter deals with several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 of spread spectrum transmission.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3EA8F-80EC-0440-AAD7-660383B5A31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Figure 17.11 uses the approach of Figure 17.10 on an input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of 1010, which is represented as + 1 −1 + 1 −1. The spreading code bit stream</a:t>
            </a: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clocked at three times the information rate.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spectrum spreading achieved by the direct sequence technique is easily determined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(Figure 17.12). Figure 17.12c shows the resulting spectrum spreading. The amount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spreading that is achieved is a direct result of the data rate of the PN stream.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17.13:  CDMA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 17.1 CDMA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Let us now look at CDMA from the viewpoint of a DSSS system using BPSK.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17.14 depicts a configuration in which there are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users, each transmitting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a different, orthogonal, PN sequence (compare Figure 17.10).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1237D5-E233-4344-968A-EE6D40D35E39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9523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/>
        </p:spPr>
        <p:txBody>
          <a:bodyPr/>
          <a:lstStyle/>
          <a:p>
            <a:r>
              <a:rPr lang="en-US" dirty="0" smtClean="0"/>
              <a:t>Chapter 17 </a:t>
            </a:r>
            <a:r>
              <a:rPr lang="en-US" dirty="0"/>
              <a:t>summary.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31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155C731-5CA4-814B-A534-C7F11B09F41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04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/>
        </p:spPr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This chapter begins our discussion of local area networks (LANs) . Whereas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wide area networks may be public or private, LANs usually are owned by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organization that is using the network to interconnect equipment. LANs have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much greater capacity than wide area networks to carry what is generally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-110" charset="0"/>
                <a:ea typeface="+mn-ea"/>
                <a:cs typeface="+mn-cs"/>
              </a:rPr>
              <a:t>greater internal communications load.</a:t>
            </a:r>
          </a:p>
          <a:p>
            <a:endParaRPr lang="en-US" dirty="0">
              <a:latin typeface="Times" pitchFamily="3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Multiple-input-multiple-output (MIMO) antenna architecture has become a key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technology in evolving high-speed wireless networks, including IEEE 802.11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Wi-Fi LANs and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WiMAX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MIMO exploits the space dimension to improve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wireless systems in terms of capacity, range, and reliability. Together, MIMO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OFDM technologies are the cornerstone of emerging broadband wireless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MIMO scheme, the transmitter employs multiple antennas. The source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stream is divided into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substreams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one for each of the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transmitting antennas.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individual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substreams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 input to the transmitting antennas (multiple input).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receiving end,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antennas receive the transmissions from the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source antennas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via a combination of line-of-sight transmission and multipath (Figure 17.1).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outputs from all of the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receiving antennas (multiple output) are combined.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lot of complex math, the result is a much better receive signal than can be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achieved with either a single antenna or multiple frequency channels. Note that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terms input  and output  refer to the input to the transmission channel and the output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the transmission channel, respectively.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 systems are characterized by the number of antennas at each end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wireless channel. Thus a 8 *  4 MIMO system has 8 antennas at one end of the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channel and 4 at the other end. In configurations with a base station, the first number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typically refers to the number of antennas at the base station. There are two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types of MIMO transmission schemes: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Spatial diversity:  The same data is coded and transmitted through multiple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antennas, which effectively increase the power in the channel proportional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the number of transmitting antennas. This improves signal-to-noise (SNR)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cell edge performance. Further, diverse multipath fading offers multiple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“views” of the transmitted data at the receiver, thus increasing robustness.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a multipath scenario where each receiving antenna would experience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interference environment, there is a high probability that if one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antenna is suffering a high level of fading, another antenna has sufficient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 level.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Spatial multiplexing:  A source data stream is divided among the transmitting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antennas. The gain in channel capacity is proportional to the available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 of antennas at the transmitter or receiver, whichever is less. Spatial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multiplexing can be used when transmitting conditions are favorable and for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relatively short distances compared to spatial diversity. The receiver must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 considerable signal processing to sort out the incoming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substreams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all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are transmitting in the same frequency channel, and to recover the individual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data streams.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17.2:   3 * 4 MIMO Scheme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Multiple-user MIMO (MU-MIMO) extends the basic MIMO concept to multiple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endpoints, each with multiple antennas. The advantage of MU-MIMO compared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single-user MIMO is that the available capacity can be shared to meet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time-varying demands. MU-MIMO techniques are used in both Wi-Fi and 4G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cellular networks.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There are two applications of MU-MIMO: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Uplink—Multiple Access Channel, MAC:  Multiple end users transmit simultaneously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 single base station.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Downlink—Broadcast Channel, BC:  The base station transmits separate data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streams to multiple independent users.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MIMO-MAC is used on the uplink channel to provide multiple access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subscriber stations. In general, MIMO-MAC systems outperform point-to-point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MIMO, particularly if the number of receiver antennas is greater than the number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transmit antennas at each user. A variety of multiuser detection techniques 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to separate the signals transmitted by the users.</a:t>
            </a:r>
          </a:p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MIMO-BC is used on the downlink channel to enable the base station to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transmit different data streams to multiple users over the same frequency band.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MIMO-BC is more challenging to implement. The techniques employed involve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processing of the data symbols at the transmitter to minimize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interuser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8D4FE-D3F3-DC42-BB36-658F5138E24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76" y="3024"/>
              <a:ext cx="3929" cy="1290"/>
              <a:chOff x="1776" y="3024"/>
              <a:chExt cx="3929" cy="129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268" y="3934"/>
                <a:ext cx="638" cy="377"/>
                <a:chOff x="2268" y="3934"/>
                <a:chExt cx="638" cy="377"/>
              </a:xfrm>
            </p:grpSpPr>
            <p:sp>
              <p:nvSpPr>
                <p:cNvPr id="60" name="Oval 6"/>
                <p:cNvSpPr>
                  <a:spLocks noChangeArrowheads="1"/>
                </p:cNvSpPr>
                <p:nvPr/>
              </p:nvSpPr>
              <p:spPr bwMode="hidden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Oval 7"/>
                <p:cNvSpPr>
                  <a:spLocks noChangeArrowheads="1"/>
                </p:cNvSpPr>
                <p:nvPr/>
              </p:nvSpPr>
              <p:spPr bwMode="hidden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7843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Oval 8"/>
                <p:cNvSpPr>
                  <a:spLocks noChangeArrowheads="1"/>
                </p:cNvSpPr>
                <p:nvPr/>
              </p:nvSpPr>
              <p:spPr bwMode="hidden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098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Oval 9"/>
                <p:cNvSpPr>
                  <a:spLocks noChangeArrowheads="1"/>
                </p:cNvSpPr>
                <p:nvPr/>
              </p:nvSpPr>
              <p:spPr bwMode="hidden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Oval 10"/>
                <p:cNvSpPr>
                  <a:spLocks noChangeArrowheads="1"/>
                </p:cNvSpPr>
                <p:nvPr/>
              </p:nvSpPr>
              <p:spPr bwMode="hidden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Oval 11"/>
                <p:cNvSpPr>
                  <a:spLocks noChangeArrowheads="1"/>
                </p:cNvSpPr>
                <p:nvPr/>
              </p:nvSpPr>
              <p:spPr bwMode="hidden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Oval 12"/>
                <p:cNvSpPr>
                  <a:spLocks noChangeArrowheads="1"/>
                </p:cNvSpPr>
                <p:nvPr/>
              </p:nvSpPr>
              <p:spPr bwMode="hidden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Oval 13"/>
                <p:cNvSpPr>
                  <a:spLocks noChangeArrowheads="1"/>
                </p:cNvSpPr>
                <p:nvPr/>
              </p:nvSpPr>
              <p:spPr bwMode="hidden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9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0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1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2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3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4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4706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5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6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7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8" name="Freeform 24"/>
              <p:cNvSpPr>
                <a:spLocks/>
              </p:cNvSpPr>
              <p:nvPr/>
            </p:nvSpPr>
            <p:spPr bwMode="hidden">
              <a:xfrm>
                <a:off x="4175" y="4050"/>
                <a:ext cx="180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29" y="132"/>
                  </a:cxn>
                  <a:cxn ang="0">
                    <a:pos x="77" y="108"/>
                  </a:cxn>
                  <a:cxn ang="0">
                    <a:pos x="119" y="78"/>
                  </a:cxn>
                  <a:cxn ang="0">
                    <a:pos x="155" y="48"/>
                  </a:cxn>
                  <a:cxn ang="0">
                    <a:pos x="179" y="12"/>
                  </a:cxn>
                  <a:cxn ang="0">
                    <a:pos x="173" y="6"/>
                  </a:cxn>
                  <a:cxn ang="0">
                    <a:pos x="167" y="0"/>
                  </a:cxn>
                  <a:cxn ang="0">
                    <a:pos x="137" y="42"/>
                  </a:cxn>
                  <a:cxn ang="0">
                    <a:pos x="101" y="78"/>
                  </a:cxn>
                  <a:cxn ang="0">
                    <a:pos x="53" y="108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19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0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1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2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3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4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5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6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7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8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29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0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1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2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3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4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5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6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686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7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8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39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0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1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2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3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4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5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6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47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grpSp>
            <p:nvGrpSpPr>
              <p:cNvPr id="6" name="Group 54"/>
              <p:cNvGrpSpPr>
                <a:grpSpLocks/>
              </p:cNvGrpSpPr>
              <p:nvPr/>
            </p:nvGrpSpPr>
            <p:grpSpPr bwMode="auto">
              <a:xfrm>
                <a:off x="4546" y="3608"/>
                <a:ext cx="518" cy="319"/>
                <a:chOff x="4546" y="3608"/>
                <a:chExt cx="518" cy="319"/>
              </a:xfrm>
            </p:grpSpPr>
            <p:sp>
              <p:nvSpPr>
                <p:cNvPr id="54" name="Oval 55"/>
                <p:cNvSpPr>
                  <a:spLocks noChangeArrowheads="1"/>
                </p:cNvSpPr>
                <p:nvPr/>
              </p:nvSpPr>
              <p:spPr bwMode="hidden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Oval 56"/>
                <p:cNvSpPr>
                  <a:spLocks noChangeArrowheads="1"/>
                </p:cNvSpPr>
                <p:nvPr/>
              </p:nvSpPr>
              <p:spPr bwMode="hidden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Oval 57"/>
                <p:cNvSpPr>
                  <a:spLocks noChangeArrowheads="1"/>
                </p:cNvSpPr>
                <p:nvPr/>
              </p:nvSpPr>
              <p:spPr bwMode="hidden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Oval 58"/>
                <p:cNvSpPr>
                  <a:spLocks noChangeArrowheads="1"/>
                </p:cNvSpPr>
                <p:nvPr/>
              </p:nvSpPr>
              <p:spPr bwMode="hidden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Oval 59"/>
                <p:cNvSpPr>
                  <a:spLocks noChangeArrowheads="1"/>
                </p:cNvSpPr>
                <p:nvPr/>
              </p:nvSpPr>
              <p:spPr bwMode="hidden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Oval 60"/>
                <p:cNvSpPr>
                  <a:spLocks noChangeArrowheads="1"/>
                </p:cNvSpPr>
                <p:nvPr/>
              </p:nvSpPr>
              <p:spPr bwMode="hidden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0" name="Oval 62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1" name="Oval 63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Oval 64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3" name="Oval 65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574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4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769CC-C4EF-CE44-8FE8-4417A2163FC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CC22B-BD40-EE4D-8BCA-11ADF8C63D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123D3-5594-294D-847F-EF0836CFC4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76400"/>
            <a:ext cx="8229600" cy="445452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FDFAF5-A363-414A-8AFA-3B6F3B8F6A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1027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1776" y="3024"/>
              <a:ext cx="3929" cy="1290"/>
              <a:chOff x="1776" y="3024"/>
              <a:chExt cx="3929" cy="1290"/>
            </a:xfrm>
          </p:grpSpPr>
          <p:grpSp>
            <p:nvGrpSpPr>
              <p:cNvPr id="4" name="Group 1029"/>
              <p:cNvGrpSpPr>
                <a:grpSpLocks/>
              </p:cNvGrpSpPr>
              <p:nvPr/>
            </p:nvGrpSpPr>
            <p:grpSpPr bwMode="auto">
              <a:xfrm>
                <a:off x="2268" y="3934"/>
                <a:ext cx="638" cy="377"/>
                <a:chOff x="2268" y="3934"/>
                <a:chExt cx="638" cy="377"/>
              </a:xfrm>
            </p:grpSpPr>
            <p:sp>
              <p:nvSpPr>
                <p:cNvPr id="60" name="Oval 1030"/>
                <p:cNvSpPr>
                  <a:spLocks noChangeArrowheads="1"/>
                </p:cNvSpPr>
                <p:nvPr/>
              </p:nvSpPr>
              <p:spPr bwMode="hidden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" name="Oval 1031"/>
                <p:cNvSpPr>
                  <a:spLocks noChangeArrowheads="1"/>
                </p:cNvSpPr>
                <p:nvPr/>
              </p:nvSpPr>
              <p:spPr bwMode="hidden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7843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2" name="Oval 1032"/>
                <p:cNvSpPr>
                  <a:spLocks noChangeArrowheads="1"/>
                </p:cNvSpPr>
                <p:nvPr/>
              </p:nvSpPr>
              <p:spPr bwMode="hidden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098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3" name="Oval 1033"/>
                <p:cNvSpPr>
                  <a:spLocks noChangeArrowheads="1"/>
                </p:cNvSpPr>
                <p:nvPr/>
              </p:nvSpPr>
              <p:spPr bwMode="hidden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4" name="Oval 1034"/>
                <p:cNvSpPr>
                  <a:spLocks noChangeArrowheads="1"/>
                </p:cNvSpPr>
                <p:nvPr/>
              </p:nvSpPr>
              <p:spPr bwMode="hidden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5" name="Oval 1035"/>
                <p:cNvSpPr>
                  <a:spLocks noChangeArrowheads="1"/>
                </p:cNvSpPr>
                <p:nvPr/>
              </p:nvSpPr>
              <p:spPr bwMode="hidden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6" name="Oval 1036"/>
                <p:cNvSpPr>
                  <a:spLocks noChangeArrowheads="1"/>
                </p:cNvSpPr>
                <p:nvPr/>
              </p:nvSpPr>
              <p:spPr bwMode="hidden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7" name="Oval 1037"/>
                <p:cNvSpPr>
                  <a:spLocks noChangeArrowheads="1"/>
                </p:cNvSpPr>
                <p:nvPr/>
              </p:nvSpPr>
              <p:spPr bwMode="hidden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8" name="Oval 1038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9" name="Oval 1039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0" name="Oval 1040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1" name="Oval 1041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" name="Oval 1042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3" name="Freeform 1043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4" name="Freeform 1044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4706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5" name="Freeform 1045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6" name="Freeform 1046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7" name="Freeform 1047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8" name="Freeform 1048"/>
              <p:cNvSpPr>
                <a:spLocks/>
              </p:cNvSpPr>
              <p:nvPr/>
            </p:nvSpPr>
            <p:spPr bwMode="hidden">
              <a:xfrm>
                <a:off x="4175" y="4050"/>
                <a:ext cx="180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29" y="132"/>
                  </a:cxn>
                  <a:cxn ang="0">
                    <a:pos x="77" y="108"/>
                  </a:cxn>
                  <a:cxn ang="0">
                    <a:pos x="119" y="78"/>
                  </a:cxn>
                  <a:cxn ang="0">
                    <a:pos x="155" y="48"/>
                  </a:cxn>
                  <a:cxn ang="0">
                    <a:pos x="179" y="12"/>
                  </a:cxn>
                  <a:cxn ang="0">
                    <a:pos x="173" y="6"/>
                  </a:cxn>
                  <a:cxn ang="0">
                    <a:pos x="167" y="0"/>
                  </a:cxn>
                  <a:cxn ang="0">
                    <a:pos x="137" y="42"/>
                  </a:cxn>
                  <a:cxn ang="0">
                    <a:pos x="101" y="78"/>
                  </a:cxn>
                  <a:cxn ang="0">
                    <a:pos x="53" y="108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9" name="Freeform 1049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0" name="Freeform 1050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1" name="Freeform 1051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2" name="Freeform 1052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3" name="Freeform 1053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4" name="Freeform 1054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5" name="Freeform 1055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6" name="Freeform 1056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7" name="Freeform 1057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28" name="Freeform 1058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29" name="Freeform 1059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0" name="Freeform 1060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1" name="Freeform 1061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2" name="Freeform 1062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3" name="Freeform 1063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4" name="Freeform 1064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5" name="Freeform 1065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6" name="Freeform 1066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686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7" name="Freeform 1067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8" name="Freeform 1068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39" name="Freeform 1069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40" name="Freeform 1070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1" name="Freeform 1071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2" name="Freeform 1072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3" name="Freeform 1073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4" name="Freeform 1074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5" name="Freeform 1075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6" name="Freeform 1076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47" name="Oval 1077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grpSp>
            <p:nvGrpSpPr>
              <p:cNvPr id="6" name="Group 1078"/>
              <p:cNvGrpSpPr>
                <a:grpSpLocks/>
              </p:cNvGrpSpPr>
              <p:nvPr/>
            </p:nvGrpSpPr>
            <p:grpSpPr bwMode="auto">
              <a:xfrm>
                <a:off x="4546" y="3608"/>
                <a:ext cx="518" cy="319"/>
                <a:chOff x="4546" y="3608"/>
                <a:chExt cx="518" cy="319"/>
              </a:xfrm>
            </p:grpSpPr>
            <p:sp>
              <p:nvSpPr>
                <p:cNvPr id="54" name="Oval 1079"/>
                <p:cNvSpPr>
                  <a:spLocks noChangeArrowheads="1"/>
                </p:cNvSpPr>
                <p:nvPr/>
              </p:nvSpPr>
              <p:spPr bwMode="hidden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5" name="Oval 1080"/>
                <p:cNvSpPr>
                  <a:spLocks noChangeArrowheads="1"/>
                </p:cNvSpPr>
                <p:nvPr/>
              </p:nvSpPr>
              <p:spPr bwMode="hidden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6" name="Oval 1081"/>
                <p:cNvSpPr>
                  <a:spLocks noChangeArrowheads="1"/>
                </p:cNvSpPr>
                <p:nvPr/>
              </p:nvSpPr>
              <p:spPr bwMode="hidden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7" name="Oval 1082"/>
                <p:cNvSpPr>
                  <a:spLocks noChangeArrowheads="1"/>
                </p:cNvSpPr>
                <p:nvPr/>
              </p:nvSpPr>
              <p:spPr bwMode="hidden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8" name="Oval 1083"/>
                <p:cNvSpPr>
                  <a:spLocks noChangeArrowheads="1"/>
                </p:cNvSpPr>
                <p:nvPr/>
              </p:nvSpPr>
              <p:spPr bwMode="hidden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59" name="Oval 1084"/>
                <p:cNvSpPr>
                  <a:spLocks noChangeArrowheads="1"/>
                </p:cNvSpPr>
                <p:nvPr/>
              </p:nvSpPr>
              <p:spPr bwMode="hidden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7" name="Group 1085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0" name="Oval 1086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  <p:sp>
              <p:nvSpPr>
                <p:cNvPr id="51" name="Oval 1087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  <p:sp>
              <p:nvSpPr>
                <p:cNvPr id="52" name="Oval 1088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  <p:sp>
              <p:nvSpPr>
                <p:cNvPr id="53" name="Oval 1089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</p:grpSp>
        </p:grpSp>
      </p:grpSp>
      <p:sp>
        <p:nvSpPr>
          <p:cNvPr id="123970" name="Rectangle 109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971" name="Rectangle 109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10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" name="Rectangle 109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31EC8-B4F2-F046-9BE6-1F5086D686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37E313-41C0-7A40-9F15-45DB07DA4D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42FB2-F5E6-9D41-8657-540B2063D82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50DFE1-9321-BF4A-B006-BF3D8A7591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E1F58-A01F-9F4C-B5C4-77A3398A41E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75286-9942-9748-8A89-98E3F96C95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97FAA-CB49-D747-9CC2-4F5F9126AF1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FC1D6-BF0C-9749-816C-1702B0C4A7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B0A37-4266-9244-B840-330F28C652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77210-434E-5B46-AB81-761ADBC0CA2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341CD7-CBA3-FE4F-9AC7-20B8F62CBB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9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9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9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15793-F87C-4C49-99DB-08E7BD46FE8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B9C47-D783-9040-89DA-8EF84378EE9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F1B6F-62CC-5F4D-9F84-332ECC65018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BE4D59-E122-044A-A01D-E29AED99A75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27A712-7836-3E46-B05C-35E636B563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C920E5-3B0C-3343-BA3D-A98C053EC4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7251F6-4E5A-1F44-ADED-8BB7DA8937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8BC37E-4ADF-AF46-98A3-0D5FB97F609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632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dirty="0">
                <a:ea typeface="+mn-ea"/>
                <a:cs typeface="+mn-cs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776" y="3024"/>
              <a:ext cx="3929" cy="1290"/>
              <a:chOff x="1776" y="3024"/>
              <a:chExt cx="3929" cy="1290"/>
            </a:xfrm>
          </p:grpSpPr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2268" y="3934"/>
                <a:ext cx="638" cy="377"/>
                <a:chOff x="2268" y="3934"/>
                <a:chExt cx="638" cy="377"/>
              </a:xfrm>
            </p:grpSpPr>
            <p:sp>
              <p:nvSpPr>
                <p:cNvPr id="56326" name="Oval 6"/>
                <p:cNvSpPr>
                  <a:spLocks noChangeArrowheads="1"/>
                </p:cNvSpPr>
                <p:nvPr/>
              </p:nvSpPr>
              <p:spPr bwMode="hidden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27" name="Oval 7"/>
                <p:cNvSpPr>
                  <a:spLocks noChangeArrowheads="1"/>
                </p:cNvSpPr>
                <p:nvPr/>
              </p:nvSpPr>
              <p:spPr bwMode="hidden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7843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28" name="Oval 8"/>
                <p:cNvSpPr>
                  <a:spLocks noChangeArrowheads="1"/>
                </p:cNvSpPr>
                <p:nvPr/>
              </p:nvSpPr>
              <p:spPr bwMode="hidden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098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29" name="Oval 9"/>
                <p:cNvSpPr>
                  <a:spLocks noChangeArrowheads="1"/>
                </p:cNvSpPr>
                <p:nvPr/>
              </p:nvSpPr>
              <p:spPr bwMode="hidden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0" name="Oval 10"/>
                <p:cNvSpPr>
                  <a:spLocks noChangeArrowheads="1"/>
                </p:cNvSpPr>
                <p:nvPr/>
              </p:nvSpPr>
              <p:spPr bwMode="hidden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1" name="Oval 11"/>
                <p:cNvSpPr>
                  <a:spLocks noChangeArrowheads="1"/>
                </p:cNvSpPr>
                <p:nvPr/>
              </p:nvSpPr>
              <p:spPr bwMode="hidden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2" name="Oval 12"/>
                <p:cNvSpPr>
                  <a:spLocks noChangeArrowheads="1"/>
                </p:cNvSpPr>
                <p:nvPr/>
              </p:nvSpPr>
              <p:spPr bwMode="hidden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33" name="Oval 13"/>
                <p:cNvSpPr>
                  <a:spLocks noChangeArrowheads="1"/>
                </p:cNvSpPr>
                <p:nvPr/>
              </p:nvSpPr>
              <p:spPr bwMode="hidden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56334" name="Oval 14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5" name="Oval 15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6" name="Oval 16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7" name="Oval 17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8" name="Oval 18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39" name="Freeform 19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0" name="Freeform 20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4706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1" name="Freeform 21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2" name="Freeform 22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3" name="Freeform 23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4" name="Freeform 24"/>
              <p:cNvSpPr>
                <a:spLocks/>
              </p:cNvSpPr>
              <p:nvPr/>
            </p:nvSpPr>
            <p:spPr bwMode="hidden">
              <a:xfrm>
                <a:off x="4175" y="4050"/>
                <a:ext cx="180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29" y="132"/>
                  </a:cxn>
                  <a:cxn ang="0">
                    <a:pos x="77" y="108"/>
                  </a:cxn>
                  <a:cxn ang="0">
                    <a:pos x="119" y="78"/>
                  </a:cxn>
                  <a:cxn ang="0">
                    <a:pos x="155" y="48"/>
                  </a:cxn>
                  <a:cxn ang="0">
                    <a:pos x="179" y="12"/>
                  </a:cxn>
                  <a:cxn ang="0">
                    <a:pos x="173" y="6"/>
                  </a:cxn>
                  <a:cxn ang="0">
                    <a:pos x="167" y="0"/>
                  </a:cxn>
                  <a:cxn ang="0">
                    <a:pos x="137" y="42"/>
                  </a:cxn>
                  <a:cxn ang="0">
                    <a:pos x="101" y="78"/>
                  </a:cxn>
                  <a:cxn ang="0">
                    <a:pos x="53" y="108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4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5" name="Freeform 35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6" name="Freeform 36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7" name="Freeform 37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8" name="Freeform 38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59" name="Freeform 39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0" name="Freeform 40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1" name="Freeform 41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2" name="Freeform 42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686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3" name="Freeform 43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4" name="Freeform 44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5" name="Freeform 45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6" name="Freeform 46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7" name="Freeform 47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8" name="Freeform 48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69" name="Freeform 49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0" name="Freeform 50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1" name="Freeform 51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2" name="Freeform 52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sp>
            <p:nvSpPr>
              <p:cNvPr id="56373" name="Oval 53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ea typeface="+mn-ea"/>
                  <a:cs typeface="+mn-cs"/>
                </a:endParaRPr>
              </a:p>
            </p:txBody>
          </p:sp>
          <p:grpSp>
            <p:nvGrpSpPr>
              <p:cNvPr id="5" name="Group 54"/>
              <p:cNvGrpSpPr>
                <a:grpSpLocks/>
              </p:cNvGrpSpPr>
              <p:nvPr userDrawn="1"/>
            </p:nvGrpSpPr>
            <p:grpSpPr bwMode="auto">
              <a:xfrm>
                <a:off x="4546" y="3608"/>
                <a:ext cx="518" cy="319"/>
                <a:chOff x="4546" y="3608"/>
                <a:chExt cx="518" cy="319"/>
              </a:xfrm>
            </p:grpSpPr>
            <p:sp>
              <p:nvSpPr>
                <p:cNvPr id="56375" name="Oval 55"/>
                <p:cNvSpPr>
                  <a:spLocks noChangeArrowheads="1"/>
                </p:cNvSpPr>
                <p:nvPr/>
              </p:nvSpPr>
              <p:spPr bwMode="hidden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6" name="Oval 56"/>
                <p:cNvSpPr>
                  <a:spLocks noChangeArrowheads="1"/>
                </p:cNvSpPr>
                <p:nvPr/>
              </p:nvSpPr>
              <p:spPr bwMode="hidden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7" name="Oval 57"/>
                <p:cNvSpPr>
                  <a:spLocks noChangeArrowheads="1"/>
                </p:cNvSpPr>
                <p:nvPr/>
              </p:nvSpPr>
              <p:spPr bwMode="hidden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8" name="Oval 58"/>
                <p:cNvSpPr>
                  <a:spLocks noChangeArrowheads="1"/>
                </p:cNvSpPr>
                <p:nvPr/>
              </p:nvSpPr>
              <p:spPr bwMode="hidden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79" name="Oval 59"/>
                <p:cNvSpPr>
                  <a:spLocks noChangeArrowheads="1"/>
                </p:cNvSpPr>
                <p:nvPr/>
              </p:nvSpPr>
              <p:spPr bwMode="hidden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0" name="Oval 60"/>
                <p:cNvSpPr>
                  <a:spLocks noChangeArrowheads="1"/>
                </p:cNvSpPr>
                <p:nvPr/>
              </p:nvSpPr>
              <p:spPr bwMode="hidden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61"/>
              <p:cNvGrpSpPr>
                <a:grpSpLocks/>
              </p:cNvGrpSpPr>
              <p:nvPr userDrawn="1"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6382" name="Oval 62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3" name="Oval 63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4" name="Oval 64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  <p:sp>
              <p:nvSpPr>
                <p:cNvPr id="56385" name="Oval 65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56386" name="Rectangle 66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6387" name="Rectangle 67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88" name="Rectangle 68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Data and Computer Communications, Ninth Edition by William Stallings, (c) Pearson Education - Prentice Hall, 2011</a:t>
            </a:r>
            <a:endParaRPr lang="en-US" dirty="0"/>
          </a:p>
        </p:txBody>
      </p:sp>
      <p:sp>
        <p:nvSpPr>
          <p:cNvPr id="56389" name="Rectangle 69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10" charset="0"/>
              </a:defRPr>
            </a:lvl1pPr>
          </a:lstStyle>
          <a:p>
            <a:fld id="{171B12AA-2077-3D43-A06B-56620C082BF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6390" name="Rectangle 70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76400"/>
            <a:ext cx="8229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-110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-110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10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2" name="Freeform 1027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1776" y="3024"/>
              <a:ext cx="3929" cy="1290"/>
              <a:chOff x="1776" y="3024"/>
              <a:chExt cx="3929" cy="1290"/>
            </a:xfrm>
          </p:grpSpPr>
          <p:grpSp>
            <p:nvGrpSpPr>
              <p:cNvPr id="4" name="Group 1029"/>
              <p:cNvGrpSpPr>
                <a:grpSpLocks/>
              </p:cNvGrpSpPr>
              <p:nvPr userDrawn="1"/>
            </p:nvGrpSpPr>
            <p:grpSpPr bwMode="auto">
              <a:xfrm>
                <a:off x="2268" y="3934"/>
                <a:ext cx="638" cy="377"/>
                <a:chOff x="2268" y="3934"/>
                <a:chExt cx="638" cy="377"/>
              </a:xfrm>
            </p:grpSpPr>
            <p:sp>
              <p:nvSpPr>
                <p:cNvPr id="122886" name="Oval 1030"/>
                <p:cNvSpPr>
                  <a:spLocks noChangeArrowheads="1"/>
                </p:cNvSpPr>
                <p:nvPr/>
              </p:nvSpPr>
              <p:spPr bwMode="hidden">
                <a:xfrm>
                  <a:off x="2268" y="3934"/>
                  <a:ext cx="638" cy="3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87" name="Oval 1031"/>
                <p:cNvSpPr>
                  <a:spLocks noChangeArrowheads="1"/>
                </p:cNvSpPr>
                <p:nvPr/>
              </p:nvSpPr>
              <p:spPr bwMode="hidden">
                <a:xfrm>
                  <a:off x="2314" y="3958"/>
                  <a:ext cx="543" cy="3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87843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88" name="Oval 1032"/>
                <p:cNvSpPr>
                  <a:spLocks noChangeArrowheads="1"/>
                </p:cNvSpPr>
                <p:nvPr/>
              </p:nvSpPr>
              <p:spPr bwMode="hidden">
                <a:xfrm>
                  <a:off x="2341" y="3979"/>
                  <a:ext cx="501" cy="29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098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89" name="Oval 1033"/>
                <p:cNvSpPr>
                  <a:spLocks noChangeArrowheads="1"/>
                </p:cNvSpPr>
                <p:nvPr/>
              </p:nvSpPr>
              <p:spPr bwMode="hidden">
                <a:xfrm>
                  <a:off x="2368" y="3997"/>
                  <a:ext cx="444" cy="258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90" name="Oval 1034"/>
                <p:cNvSpPr>
                  <a:spLocks noChangeArrowheads="1"/>
                </p:cNvSpPr>
                <p:nvPr/>
              </p:nvSpPr>
              <p:spPr bwMode="hidden">
                <a:xfrm>
                  <a:off x="2385" y="4005"/>
                  <a:ext cx="413" cy="24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91" name="Oval 1035"/>
                <p:cNvSpPr>
                  <a:spLocks noChangeArrowheads="1"/>
                </p:cNvSpPr>
                <p:nvPr/>
              </p:nvSpPr>
              <p:spPr bwMode="hidden">
                <a:xfrm>
                  <a:off x="2437" y="4026"/>
                  <a:ext cx="306" cy="19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8784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92" name="Oval 1036"/>
                <p:cNvSpPr>
                  <a:spLocks noChangeArrowheads="1"/>
                </p:cNvSpPr>
                <p:nvPr/>
              </p:nvSpPr>
              <p:spPr bwMode="hidden">
                <a:xfrm>
                  <a:off x="2476" y="4056"/>
                  <a:ext cx="227" cy="13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893" name="Oval 1037"/>
                <p:cNvSpPr>
                  <a:spLocks noChangeArrowheads="1"/>
                </p:cNvSpPr>
                <p:nvPr/>
              </p:nvSpPr>
              <p:spPr bwMode="hidden">
                <a:xfrm>
                  <a:off x="2542" y="4097"/>
                  <a:ext cx="90" cy="60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22894" name="Oval 1038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895" name="Oval 1039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896" name="Oval 1040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897" name="Oval 1041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898" name="Oval 1042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899" name="Freeform 1043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0" name="Freeform 1044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4706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1" name="Freeform 1045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2" name="Freeform 1046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3" name="Freeform 1047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4" name="Freeform 1048"/>
              <p:cNvSpPr>
                <a:spLocks/>
              </p:cNvSpPr>
              <p:nvPr/>
            </p:nvSpPr>
            <p:spPr bwMode="hidden">
              <a:xfrm>
                <a:off x="4175" y="4050"/>
                <a:ext cx="180" cy="132"/>
              </a:xfrm>
              <a:custGeom>
                <a:avLst/>
                <a:gdLst/>
                <a:ahLst/>
                <a:cxnLst>
                  <a:cxn ang="0">
                    <a:pos x="0" y="132"/>
                  </a:cxn>
                  <a:cxn ang="0">
                    <a:pos x="29" y="132"/>
                  </a:cxn>
                  <a:cxn ang="0">
                    <a:pos x="77" y="108"/>
                  </a:cxn>
                  <a:cxn ang="0">
                    <a:pos x="119" y="78"/>
                  </a:cxn>
                  <a:cxn ang="0">
                    <a:pos x="155" y="48"/>
                  </a:cxn>
                  <a:cxn ang="0">
                    <a:pos x="179" y="12"/>
                  </a:cxn>
                  <a:cxn ang="0">
                    <a:pos x="173" y="6"/>
                  </a:cxn>
                  <a:cxn ang="0">
                    <a:pos x="167" y="0"/>
                  </a:cxn>
                  <a:cxn ang="0">
                    <a:pos x="137" y="42"/>
                  </a:cxn>
                  <a:cxn ang="0">
                    <a:pos x="101" y="78"/>
                  </a:cxn>
                  <a:cxn ang="0">
                    <a:pos x="53" y="108"/>
                  </a:cxn>
                  <a:cxn ang="0">
                    <a:pos x="0" y="132"/>
                  </a:cxn>
                  <a:cxn ang="0">
                    <a:pos x="0" y="132"/>
                  </a:cxn>
                </a:cxnLst>
                <a:rect l="0" t="0" r="r" b="b"/>
                <a:pathLst>
                  <a:path w="179" h="132">
                    <a:moveTo>
                      <a:pt x="0" y="132"/>
                    </a:moveTo>
                    <a:lnTo>
                      <a:pt x="29" y="132"/>
                    </a:lnTo>
                    <a:lnTo>
                      <a:pt x="77" y="108"/>
                    </a:lnTo>
                    <a:lnTo>
                      <a:pt x="119" y="78"/>
                    </a:lnTo>
                    <a:lnTo>
                      <a:pt x="155" y="48"/>
                    </a:lnTo>
                    <a:lnTo>
                      <a:pt x="179" y="12"/>
                    </a:lnTo>
                    <a:lnTo>
                      <a:pt x="173" y="6"/>
                    </a:lnTo>
                    <a:lnTo>
                      <a:pt x="167" y="0"/>
                    </a:lnTo>
                    <a:lnTo>
                      <a:pt x="137" y="42"/>
                    </a:lnTo>
                    <a:lnTo>
                      <a:pt x="101" y="78"/>
                    </a:lnTo>
                    <a:lnTo>
                      <a:pt x="53" y="108"/>
                    </a:lnTo>
                    <a:lnTo>
                      <a:pt x="0" y="132"/>
                    </a:lnTo>
                    <a:lnTo>
                      <a:pt x="0" y="1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5" name="Freeform 1049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6" name="Freeform 1050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7" name="Freeform 1051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08" name="Freeform 1052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050" name="Freeform 1053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51" name="Freeform 1054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911" name="Freeform 1055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12" name="Freeform 1056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13" name="Freeform 1057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055" name="Freeform 1058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915" name="Freeform 1059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16" name="Freeform 1060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17" name="Freeform 1061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18" name="Freeform 1062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19" name="Freeform 1063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20" name="Freeform 1064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21" name="Freeform 1065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22" name="Freeform 1066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9686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23" name="Freeform 1067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24" name="Freeform 1068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22925" name="Freeform 1069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tint val="9686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sp>
            <p:nvSpPr>
              <p:cNvPr id="1067" name="Freeform 1070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8" name="Freeform 1071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69" name="Freeform 1072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0" name="Freeform 1073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1" name="Freeform 1074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2" name="Freeform 1075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073" name="Freeform 1076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22933" name="Oval 1077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1">
                      <a:gamma/>
                      <a:shade val="94118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en-US" dirty="0">
                  <a:latin typeface="Times New Roman" pitchFamily="-110" charset="0"/>
                  <a:ea typeface="+mn-ea"/>
                  <a:cs typeface="+mn-cs"/>
                </a:endParaRPr>
              </a:p>
            </p:txBody>
          </p:sp>
          <p:grpSp>
            <p:nvGrpSpPr>
              <p:cNvPr id="5" name="Group 1078"/>
              <p:cNvGrpSpPr>
                <a:grpSpLocks/>
              </p:cNvGrpSpPr>
              <p:nvPr userDrawn="1"/>
            </p:nvGrpSpPr>
            <p:grpSpPr bwMode="auto">
              <a:xfrm>
                <a:off x="4546" y="3608"/>
                <a:ext cx="518" cy="319"/>
                <a:chOff x="4546" y="3608"/>
                <a:chExt cx="518" cy="319"/>
              </a:xfrm>
            </p:grpSpPr>
            <p:sp>
              <p:nvSpPr>
                <p:cNvPr id="122935" name="Oval 1079"/>
                <p:cNvSpPr>
                  <a:spLocks noChangeArrowheads="1"/>
                </p:cNvSpPr>
                <p:nvPr/>
              </p:nvSpPr>
              <p:spPr bwMode="hidden">
                <a:xfrm>
                  <a:off x="4546" y="3608"/>
                  <a:ext cx="518" cy="31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936" name="Oval 1080"/>
                <p:cNvSpPr>
                  <a:spLocks noChangeArrowheads="1"/>
                </p:cNvSpPr>
                <p:nvPr/>
              </p:nvSpPr>
              <p:spPr bwMode="hidden">
                <a:xfrm>
                  <a:off x="4578" y="3630"/>
                  <a:ext cx="446" cy="27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tint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937" name="Oval 1081"/>
                <p:cNvSpPr>
                  <a:spLocks noChangeArrowheads="1"/>
                </p:cNvSpPr>
                <p:nvPr/>
              </p:nvSpPr>
              <p:spPr bwMode="hidden">
                <a:xfrm>
                  <a:off x="4610" y="3650"/>
                  <a:ext cx="386" cy="233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938" name="Oval 1082"/>
                <p:cNvSpPr>
                  <a:spLocks noChangeArrowheads="1"/>
                </p:cNvSpPr>
                <p:nvPr/>
              </p:nvSpPr>
              <p:spPr bwMode="hidden">
                <a:xfrm>
                  <a:off x="4654" y="3678"/>
                  <a:ext cx="298" cy="17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4118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939" name="Oval 1083"/>
                <p:cNvSpPr>
                  <a:spLocks noChangeArrowheads="1"/>
                </p:cNvSpPr>
                <p:nvPr/>
              </p:nvSpPr>
              <p:spPr bwMode="hidden">
                <a:xfrm>
                  <a:off x="4690" y="3698"/>
                  <a:ext cx="222" cy="139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4118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122940" name="Oval 1084"/>
                <p:cNvSpPr>
                  <a:spLocks noChangeArrowheads="1"/>
                </p:cNvSpPr>
                <p:nvPr/>
              </p:nvSpPr>
              <p:spPr bwMode="hidden">
                <a:xfrm>
                  <a:off x="4738" y="3728"/>
                  <a:ext cx="126" cy="8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>
                        <a:gamma/>
                        <a:shade val="96863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dirty="0">
                    <a:latin typeface="Times New Roman" pitchFamily="-110" charset="0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6" name="Group 1085"/>
              <p:cNvGrpSpPr>
                <a:grpSpLocks/>
              </p:cNvGrpSpPr>
              <p:nvPr userDrawn="1"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77" name="Oval 1086"/>
                <p:cNvSpPr>
                  <a:spLocks noChangeArrowheads="1"/>
                </p:cNvSpPr>
                <p:nvPr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  <p:sp>
              <p:nvSpPr>
                <p:cNvPr id="1078" name="Oval 1087"/>
                <p:cNvSpPr>
                  <a:spLocks noChangeArrowheads="1"/>
                </p:cNvSpPr>
                <p:nvPr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  <p:sp>
              <p:nvSpPr>
                <p:cNvPr id="1079" name="Oval 1088"/>
                <p:cNvSpPr>
                  <a:spLocks noChangeArrowheads="1"/>
                </p:cNvSpPr>
                <p:nvPr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  <p:sp>
              <p:nvSpPr>
                <p:cNvPr id="1080" name="Oval 1089"/>
                <p:cNvSpPr>
                  <a:spLocks noChangeArrowheads="1"/>
                </p:cNvSpPr>
                <p:nvPr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pPr eaLnBrk="0" hangingPunct="0"/>
                  <a:endParaRPr lang="en-US" dirty="0"/>
                </a:p>
              </p:txBody>
            </p:sp>
          </p:grpSp>
        </p:grpSp>
      </p:grpSp>
      <p:sp>
        <p:nvSpPr>
          <p:cNvPr id="122946" name="Rectangle 1090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22947" name="Rectangle 1091"/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48" name="Rectangle 1092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49" name="Rectangle 1093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2" charset="0"/>
              </a:defRPr>
            </a:lvl1pPr>
          </a:lstStyle>
          <a:p>
            <a:fld id="{81C14A9E-3D93-6645-9515-77362D14FB8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2950" name="Rectangle 109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457200" y="1676400"/>
            <a:ext cx="822960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-11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3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3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  <a:cs typeface="ＭＳ Ｐゴシック" pitchFamily="3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3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1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685800"/>
            <a:ext cx="7848600" cy="1752600"/>
          </a:xfrm>
        </p:spPr>
        <p:txBody>
          <a:bodyPr/>
          <a:lstStyle/>
          <a:p>
            <a:pPr eaLnBrk="1" hangingPunct="1"/>
            <a:r>
              <a:rPr kumimoji="1" lang="en-US" dirty="0"/>
              <a:t>Data and Computer Communications</a:t>
            </a:r>
            <a:endParaRPr lang="en-AU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10000"/>
            <a:ext cx="6400800" cy="2057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Tenth </a:t>
            </a:r>
            <a:r>
              <a:rPr lang="en-US" sz="2800" dirty="0"/>
              <a:t>Edition</a:t>
            </a:r>
          </a:p>
          <a:p>
            <a:pPr eaLnBrk="1" hangingPunct="1"/>
            <a:r>
              <a:rPr lang="en-US" sz="2800" dirty="0"/>
              <a:t>by William Stallings</a:t>
            </a:r>
          </a:p>
          <a:p>
            <a:pPr eaLnBrk="1" hangingPunct="1"/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and Computer Communications, Tenth Edition by William </a:t>
            </a:r>
            <a:r>
              <a:rPr lang="en-US" dirty="0" smtClean="0"/>
              <a:t>Stallings, (c</a:t>
            </a:r>
            <a:r>
              <a:rPr lang="en-US" dirty="0" smtClean="0"/>
              <a:t>) Pearson Education - 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3.pdf"/>
          <p:cNvPicPr>
            <a:picLocks noChangeAspect="1"/>
          </p:cNvPicPr>
          <p:nvPr/>
        </p:nvPicPr>
        <p:blipFill>
          <a:blip r:embed="rId3"/>
          <a:srcRect l="2353" t="8182" r="5882" b="3636"/>
          <a:stretch>
            <a:fillRect/>
          </a:stretch>
        </p:blipFill>
        <p:spPr>
          <a:xfrm>
            <a:off x="1825597" y="285751"/>
            <a:ext cx="5084325" cy="632283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4.pdf"/>
          <p:cNvPicPr>
            <a:picLocks noChangeAspect="1"/>
          </p:cNvPicPr>
          <p:nvPr/>
        </p:nvPicPr>
        <p:blipFill>
          <a:blip r:embed="rId3"/>
          <a:srcRect t="2727" b="4545"/>
          <a:stretch>
            <a:fillRect/>
          </a:stretch>
        </p:blipFill>
        <p:spPr>
          <a:xfrm>
            <a:off x="1922318" y="187053"/>
            <a:ext cx="5299364" cy="6359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3818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the data stream is protected by a forward error-correcting code frequency selective fading is easily handled</a:t>
            </a:r>
          </a:p>
          <a:p>
            <a:r>
              <a:rPr lang="en-US" dirty="0" smtClean="0"/>
              <a:t>Overcomes </a:t>
            </a:r>
            <a:r>
              <a:rPr lang="en-US" dirty="0" err="1" smtClean="0"/>
              <a:t>intersymbol</a:t>
            </a:r>
            <a:r>
              <a:rPr lang="en-US" dirty="0" smtClean="0"/>
              <a:t> interference (ISI) in a multipath environment</a:t>
            </a:r>
          </a:p>
          <a:p>
            <a:r>
              <a:rPr lang="en-US" dirty="0" smtClean="0"/>
              <a:t>QPSK is a common modulation scheme used with OFDM</a:t>
            </a:r>
          </a:p>
          <a:p>
            <a:r>
              <a:rPr lang="en-US" dirty="0" smtClean="0"/>
              <a:t>Signal processing involves two functions:</a:t>
            </a:r>
          </a:p>
          <a:p>
            <a:pPr lvl="1"/>
            <a:r>
              <a:rPr lang="en-US" dirty="0" smtClean="0"/>
              <a:t>Fast Fourier transform (FFT)</a:t>
            </a:r>
          </a:p>
          <a:p>
            <a:pPr lvl="2"/>
            <a:r>
              <a:rPr lang="en-US" dirty="0" smtClean="0"/>
              <a:t>Algorithm that converts a set of uniformly spaced data points from the time domain to the frequency domain</a:t>
            </a:r>
          </a:p>
          <a:p>
            <a:pPr lvl="1"/>
            <a:r>
              <a:rPr lang="en-US" dirty="0" smtClean="0"/>
              <a:t>Inverse fast Fourier transform (IFFT)</a:t>
            </a:r>
          </a:p>
          <a:p>
            <a:pPr lvl="2"/>
            <a:r>
              <a:rPr lang="en-US" dirty="0" smtClean="0"/>
              <a:t>Reverses the FFT operation</a:t>
            </a:r>
          </a:p>
          <a:p>
            <a:pPr lvl="2"/>
            <a:r>
              <a:rPr lang="en-US" dirty="0" smtClean="0"/>
              <a:t>Has the effect of ensuring that the subcarriers do not interfere with each other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5.pdf"/>
          <p:cNvPicPr>
            <a:picLocks noChangeAspect="1"/>
          </p:cNvPicPr>
          <p:nvPr/>
        </p:nvPicPr>
        <p:blipFill>
          <a:blip r:embed="rId3"/>
          <a:srcRect t="10000" b="30000"/>
          <a:stretch>
            <a:fillRect/>
          </a:stretch>
        </p:blipFill>
        <p:spPr>
          <a:xfrm>
            <a:off x="499379" y="357708"/>
            <a:ext cx="8115453" cy="63014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6.pdf"/>
          <p:cNvPicPr>
            <a:picLocks noChangeAspect="1"/>
          </p:cNvPicPr>
          <p:nvPr/>
        </p:nvPicPr>
        <p:blipFill>
          <a:blip r:embed="rId3"/>
          <a:srcRect t="7273" b="22727"/>
          <a:stretch>
            <a:fillRect/>
          </a:stretch>
        </p:blipFill>
        <p:spPr>
          <a:xfrm>
            <a:off x="965805" y="170710"/>
            <a:ext cx="7088112" cy="64209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7.pdf"/>
          <p:cNvPicPr>
            <a:picLocks noChangeAspect="1"/>
          </p:cNvPicPr>
          <p:nvPr/>
        </p:nvPicPr>
        <p:blipFill>
          <a:blip r:embed="rId3"/>
          <a:srcRect t="23636" b="23636"/>
          <a:stretch>
            <a:fillRect/>
          </a:stretch>
        </p:blipFill>
        <p:spPr>
          <a:xfrm>
            <a:off x="205061" y="550334"/>
            <a:ext cx="8639172" cy="58949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583"/>
            <a:ext cx="8229600" cy="1139825"/>
          </a:xfrm>
        </p:spPr>
        <p:txBody>
          <a:bodyPr/>
          <a:lstStyle/>
          <a:p>
            <a:r>
              <a:rPr lang="en-US" dirty="0" smtClean="0"/>
              <a:t>Spread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5167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 of encoding for wireless communications</a:t>
            </a:r>
          </a:p>
          <a:p>
            <a:r>
              <a:rPr lang="en-US" dirty="0" smtClean="0"/>
              <a:t>Can be used to transmit either analog or digital data, using an analog signal</a:t>
            </a:r>
          </a:p>
          <a:p>
            <a:r>
              <a:rPr lang="en-US" dirty="0" smtClean="0"/>
              <a:t>Was initially developed for military and intelligence requirements</a:t>
            </a:r>
          </a:p>
          <a:p>
            <a:r>
              <a:rPr lang="en-US" dirty="0" smtClean="0"/>
              <a:t>Essential idea is to spread the information signal over a wider bandwidth to make jamming and interception more difficult</a:t>
            </a:r>
          </a:p>
          <a:p>
            <a:pPr lvl="1"/>
            <a:r>
              <a:rPr lang="en-US" dirty="0" smtClean="0"/>
              <a:t>Frequency hopping</a:t>
            </a:r>
          </a:p>
          <a:p>
            <a:pPr lvl="1"/>
            <a:r>
              <a:rPr lang="en-US" dirty="0" smtClean="0"/>
              <a:t>Direct sequence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8.pdf"/>
          <p:cNvPicPr>
            <a:picLocks noChangeAspect="1"/>
          </p:cNvPicPr>
          <p:nvPr/>
        </p:nvPicPr>
        <p:blipFill>
          <a:blip r:embed="rId3"/>
          <a:srcRect t="17647" b="27059"/>
          <a:stretch>
            <a:fillRect/>
          </a:stretch>
        </p:blipFill>
        <p:spPr>
          <a:xfrm>
            <a:off x="134470" y="1210246"/>
            <a:ext cx="8875059" cy="37920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9.pdf"/>
          <p:cNvPicPr>
            <a:picLocks noChangeAspect="1"/>
          </p:cNvPicPr>
          <p:nvPr/>
        </p:nvPicPr>
        <p:blipFill>
          <a:blip r:embed="rId3"/>
          <a:srcRect l="7273" t="9412" r="4545" b="11765"/>
          <a:stretch>
            <a:fillRect/>
          </a:stretch>
        </p:blipFill>
        <p:spPr>
          <a:xfrm>
            <a:off x="779970" y="645530"/>
            <a:ext cx="7826071" cy="54055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0.pdf"/>
          <p:cNvPicPr>
            <a:picLocks noChangeAspect="1"/>
          </p:cNvPicPr>
          <p:nvPr/>
        </p:nvPicPr>
        <p:blipFill>
          <a:blip r:embed="rId3"/>
          <a:srcRect t="8182" b="14545"/>
          <a:stretch>
            <a:fillRect/>
          </a:stretch>
        </p:blipFill>
        <p:spPr>
          <a:xfrm>
            <a:off x="1693333" y="332137"/>
            <a:ext cx="6187267" cy="61871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980290"/>
            <a:ext cx="7772400" cy="1362075"/>
          </a:xfrm>
        </p:spPr>
        <p:txBody>
          <a:bodyPr/>
          <a:lstStyle/>
          <a:p>
            <a:pPr algn="ctr"/>
            <a:r>
              <a:rPr kumimoji="1" lang="en-US" sz="3200" cap="none" dirty="0" smtClean="0">
                <a:latin typeface="Arial" pitchFamily="-110" charset="0"/>
              </a:rPr>
              <a:t>Wireless Transmission Techniques</a:t>
            </a:r>
            <a:endParaRPr kumimoji="1" lang="en-US" sz="3200" cap="none" dirty="0">
              <a:latin typeface="Arial" pitchFamily="-110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570114"/>
            <a:ext cx="7772400" cy="1500187"/>
          </a:xfrm>
        </p:spPr>
        <p:txBody>
          <a:bodyPr/>
          <a:lstStyle/>
          <a:p>
            <a:pPr algn="ctr"/>
            <a:r>
              <a:rPr kumimoji="1" lang="en-US" sz="4000" b="1" cap="all" dirty="0" smtClean="0">
                <a:solidFill>
                  <a:schemeClr val="tx2"/>
                </a:solidFill>
                <a:latin typeface="Arial" pitchFamily="-110" charset="0"/>
              </a:rPr>
              <a:t>Chapter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1.pdf"/>
          <p:cNvPicPr>
            <a:picLocks noChangeAspect="1"/>
          </p:cNvPicPr>
          <p:nvPr/>
        </p:nvPicPr>
        <p:blipFill>
          <a:blip r:embed="rId3"/>
          <a:srcRect l="8182" t="4706" r="8182" b="3529"/>
          <a:stretch>
            <a:fillRect/>
          </a:stretch>
        </p:blipFill>
        <p:spPr>
          <a:xfrm>
            <a:off x="860604" y="322782"/>
            <a:ext cx="7422791" cy="6293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2.pdf"/>
          <p:cNvPicPr>
            <a:picLocks noChangeAspect="1"/>
          </p:cNvPicPr>
          <p:nvPr/>
        </p:nvPicPr>
        <p:blipFill>
          <a:blip r:embed="rId3"/>
          <a:srcRect t="4545" b="10909"/>
          <a:stretch>
            <a:fillRect/>
          </a:stretch>
        </p:blipFill>
        <p:spPr>
          <a:xfrm>
            <a:off x="1586769" y="311785"/>
            <a:ext cx="5853314" cy="64041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3.pdf"/>
          <p:cNvPicPr>
            <a:picLocks noChangeAspect="1"/>
          </p:cNvPicPr>
          <p:nvPr/>
        </p:nvPicPr>
        <p:blipFill>
          <a:blip r:embed="rId3"/>
          <a:srcRect l="7273" t="4706" r="4545" b="3529"/>
          <a:stretch>
            <a:fillRect/>
          </a:stretch>
        </p:blipFill>
        <p:spPr>
          <a:xfrm>
            <a:off x="779970" y="322782"/>
            <a:ext cx="7826071" cy="629314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t="2504"/>
          <a:stretch>
            <a:fillRect/>
          </a:stretch>
        </p:blipFill>
        <p:spPr>
          <a:xfrm>
            <a:off x="610928" y="0"/>
            <a:ext cx="5859722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70648" y="993631"/>
            <a:ext cx="2673352" cy="2943369"/>
          </a:xfrm>
        </p:spPr>
        <p:txBody>
          <a:bodyPr/>
          <a:lstStyle/>
          <a:p>
            <a:r>
              <a:rPr lang="en-US" sz="3600" dirty="0" smtClean="0"/>
              <a:t>Table  17.1   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CDMA Example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470649" y="6315272"/>
            <a:ext cx="26733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(Table is on </a:t>
            </a:r>
            <a:r>
              <a:rPr lang="en-US" sz="1200" smtClean="0"/>
              <a:t>page </a:t>
            </a:r>
            <a:r>
              <a:rPr lang="en-US" sz="1200" smtClean="0"/>
              <a:t>576 </a:t>
            </a:r>
            <a:r>
              <a:rPr lang="en-US" sz="1200" dirty="0" smtClean="0"/>
              <a:t>in textbook)</a:t>
            </a:r>
            <a:endParaRPr lang="en-US" sz="1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14.pdf"/>
          <p:cNvPicPr>
            <a:picLocks noChangeAspect="1"/>
          </p:cNvPicPr>
          <p:nvPr/>
        </p:nvPicPr>
        <p:blipFill>
          <a:blip r:embed="rId3"/>
          <a:srcRect l="3636" t="4706" r="8182" b="9412"/>
          <a:stretch>
            <a:fillRect/>
          </a:stretch>
        </p:blipFill>
        <p:spPr>
          <a:xfrm>
            <a:off x="457318" y="322782"/>
            <a:ext cx="8177565" cy="61542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CC10e-cover.jpg"/>
          <p:cNvPicPr>
            <a:picLocks noChangeAspect="1"/>
          </p:cNvPicPr>
          <p:nvPr/>
        </p:nvPicPr>
        <p:blipFill>
          <a:blip r:embed="rId3">
            <a:lum bright="30000" contrast="24000"/>
            <a:alphaModFix amt="74000"/>
          </a:blip>
          <a:srcRect t="31111" b="14444"/>
          <a:stretch>
            <a:fillRect/>
          </a:stretch>
        </p:blipFill>
        <p:spPr>
          <a:xfrm>
            <a:off x="1981200" y="34758"/>
            <a:ext cx="5259917" cy="1489242"/>
          </a:xfrm>
          <a:prstGeom prst="rect">
            <a:avLst/>
          </a:prstGeom>
        </p:spPr>
      </p:pic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Summary</a:t>
            </a:r>
            <a:endParaRPr lang="en-AU" dirty="0">
              <a:ea typeface="+mj-ea"/>
              <a:cs typeface="+mj-cs"/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4191000" cy="48767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MIMO antennas</a:t>
            </a:r>
          </a:p>
          <a:p>
            <a:pPr lvl="1" eaLnBrk="1" hangingPunct="1"/>
            <a:r>
              <a:rPr lang="en-US" dirty="0" smtClean="0"/>
              <a:t>MIMO principles</a:t>
            </a:r>
          </a:p>
          <a:p>
            <a:pPr lvl="1" eaLnBrk="1" hangingPunct="1"/>
            <a:r>
              <a:rPr lang="en-US" dirty="0" smtClean="0"/>
              <a:t>Multiple-user MIMO</a:t>
            </a:r>
          </a:p>
          <a:p>
            <a:pPr eaLnBrk="1" hangingPunct="1"/>
            <a:r>
              <a:rPr lang="en-US" dirty="0" smtClean="0"/>
              <a:t>OFDM</a:t>
            </a:r>
          </a:p>
          <a:p>
            <a:pPr eaLnBrk="1" hangingPunct="1"/>
            <a:r>
              <a:rPr lang="en-US" dirty="0" smtClean="0"/>
              <a:t>OFDMA</a:t>
            </a:r>
          </a:p>
          <a:p>
            <a:pPr eaLnBrk="1" hangingPunct="1"/>
            <a:r>
              <a:rPr lang="en-US" dirty="0" smtClean="0"/>
              <a:t>SC-FDMA</a:t>
            </a:r>
          </a:p>
          <a:p>
            <a:pPr eaLnBrk="1" hangingPunct="1"/>
            <a:r>
              <a:rPr lang="en-US" dirty="0" smtClean="0"/>
              <a:t>Spread spectrum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72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Direct sequence spread spectrum</a:t>
            </a:r>
          </a:p>
          <a:p>
            <a:pPr lvl="1" eaLnBrk="1" hangingPunct="1"/>
            <a:r>
              <a:rPr lang="en-US" dirty="0" smtClean="0"/>
              <a:t>DSSS using BPSK</a:t>
            </a:r>
          </a:p>
          <a:p>
            <a:pPr lvl="1" eaLnBrk="1" hangingPunct="1"/>
            <a:r>
              <a:rPr lang="en-US" dirty="0" smtClean="0"/>
              <a:t>DSSS performance considerations</a:t>
            </a:r>
          </a:p>
          <a:p>
            <a:pPr eaLnBrk="1" hangingPunct="1"/>
            <a:r>
              <a:rPr lang="en-US" dirty="0" smtClean="0"/>
              <a:t>Code division multiple access</a:t>
            </a:r>
          </a:p>
          <a:p>
            <a:pPr lvl="1" eaLnBrk="1" hangingPunct="1"/>
            <a:r>
              <a:rPr lang="en-US" dirty="0" smtClean="0"/>
              <a:t>Basic principles</a:t>
            </a:r>
          </a:p>
          <a:p>
            <a:pPr lvl="1" eaLnBrk="1" hangingPunct="1"/>
            <a:r>
              <a:rPr lang="en-US" dirty="0" smtClean="0"/>
              <a:t>CDMA for DSSS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6917"/>
            <a:ext cx="8458200" cy="6392333"/>
          </a:xfrm>
        </p:spPr>
        <p:txBody>
          <a:bodyPr/>
          <a:lstStyle/>
          <a:p>
            <a:pPr>
              <a:buNone/>
            </a:pPr>
            <a:endParaRPr/>
          </a:p>
          <a:p>
            <a:pPr>
              <a:buNone/>
            </a:pPr>
            <a:endParaRPr lang="en-US" sz="2700" i="1" dirty="0" smtClean="0">
              <a:latin typeface="Times" pitchFamily="32" charset="0"/>
            </a:endParaRPr>
          </a:p>
          <a:p>
            <a:pPr algn="ctr">
              <a:buNone/>
            </a:pPr>
            <a:r>
              <a:rPr lang="en-US" sz="3600" i="1" dirty="0" smtClean="0">
                <a:latin typeface="Times" pitchFamily="32" charset="0"/>
              </a:rPr>
              <a:t> “All creative people want to do the unexpected.”</a:t>
            </a:r>
          </a:p>
          <a:p>
            <a:pPr algn="r" eaLnBrk="1" hangingPunct="1">
              <a:buNone/>
            </a:pPr>
            <a:endParaRPr lang="en-US" i="1" dirty="0" smtClean="0">
              <a:effectLst/>
              <a:latin typeface="Times" pitchFamily="32" charset="0"/>
            </a:endParaRPr>
          </a:p>
          <a:p>
            <a:pPr algn="r" eaLnBrk="1" hangingPunct="1">
              <a:buNone/>
            </a:pPr>
            <a:endParaRPr lang="en-US" i="1" dirty="0" smtClean="0">
              <a:effectLst/>
              <a:latin typeface="Times" pitchFamily="32" charset="0"/>
            </a:endParaRPr>
          </a:p>
          <a:p>
            <a:pPr algn="r" eaLnBrk="1" hangingPunct="1">
              <a:buNone/>
            </a:pPr>
            <a:r>
              <a:rPr lang="en-US" sz="3600" i="1" dirty="0" smtClean="0">
                <a:effectLst/>
                <a:latin typeface="Times" pitchFamily="32" charset="0"/>
              </a:rPr>
              <a:t>—Ecstasy and Me: My Life as a Woman, </a:t>
            </a:r>
          </a:p>
          <a:p>
            <a:pPr algn="r" eaLnBrk="1" hangingPunct="1">
              <a:buNone/>
            </a:pPr>
            <a:r>
              <a:rPr lang="en-US" sz="3600" dirty="0" err="1" smtClean="0">
                <a:effectLst/>
                <a:latin typeface="Times" pitchFamily="32" charset="0"/>
              </a:rPr>
              <a:t>HedyLamarr</a:t>
            </a:r>
            <a:endParaRPr lang="en-US" sz="2800" dirty="0">
              <a:effectLst/>
              <a:latin typeface="Times" pitchFamily="3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672" y="5150643"/>
            <a:ext cx="2397565" cy="17073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Antennas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Multiple-input-multiple-output</a:t>
            </a:r>
          </a:p>
          <a:p>
            <a:r>
              <a:rPr lang="en-US" dirty="0" smtClean="0"/>
              <a:t>Has become a key technology in evolving high-speed wireless networks</a:t>
            </a:r>
          </a:p>
          <a:p>
            <a:r>
              <a:rPr lang="en-US" dirty="0" smtClean="0"/>
              <a:t>Exploits the space dimension to improve wireless systems in terms of capacity, range, and reliability</a:t>
            </a:r>
          </a:p>
          <a:p>
            <a:r>
              <a:rPr lang="en-US" dirty="0" smtClean="0"/>
              <a:t>Cornerstone of emerging broadband wireless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1.pdf"/>
          <p:cNvPicPr>
            <a:picLocks noChangeAspect="1"/>
          </p:cNvPicPr>
          <p:nvPr/>
        </p:nvPicPr>
        <p:blipFill>
          <a:blip r:embed="rId3"/>
          <a:srcRect t="26364" b="22727"/>
          <a:stretch>
            <a:fillRect/>
          </a:stretch>
        </p:blipFill>
        <p:spPr>
          <a:xfrm>
            <a:off x="206027" y="677333"/>
            <a:ext cx="8588723" cy="56584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9916"/>
            <a:ext cx="8229600" cy="1139825"/>
          </a:xfrm>
        </p:spPr>
        <p:txBody>
          <a:bodyPr/>
          <a:lstStyle/>
          <a:p>
            <a:r>
              <a:rPr lang="en-US" dirty="0" smtClean="0"/>
              <a:t>MIMO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1556"/>
            <a:ext cx="8229600" cy="770191"/>
          </a:xfrm>
        </p:spPr>
        <p:txBody>
          <a:bodyPr>
            <a:normAutofit/>
          </a:bodyPr>
          <a:lstStyle/>
          <a:p>
            <a:r>
              <a:rPr lang="en-US" dirty="0" smtClean="0"/>
              <a:t>Two types of transmission schemes: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849919538"/>
              </p:ext>
            </p:extLst>
          </p:nvPr>
        </p:nvGraphicFramePr>
        <p:xfrm>
          <a:off x="198907" y="1621747"/>
          <a:ext cx="8751923" cy="5109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2.pdf"/>
          <p:cNvPicPr>
            <a:picLocks noChangeAspect="1"/>
          </p:cNvPicPr>
          <p:nvPr/>
        </p:nvPicPr>
        <p:blipFill>
          <a:blip r:embed="rId3"/>
          <a:srcRect t="20000" b="7273"/>
          <a:stretch>
            <a:fillRect/>
          </a:stretch>
        </p:blipFill>
        <p:spPr>
          <a:xfrm>
            <a:off x="1164167" y="288237"/>
            <a:ext cx="6678083" cy="62852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mv="urn:schemas-microsoft-com:mac:vml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Multiple-User 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168"/>
            <a:ext cx="8229600" cy="46037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MU-MIMO</a:t>
            </a:r>
          </a:p>
          <a:p>
            <a:r>
              <a:rPr lang="en-US" dirty="0" smtClean="0"/>
              <a:t>Extends the basic MIMO concept to multiple endpoints, each with multiple antennas</a:t>
            </a:r>
          </a:p>
          <a:p>
            <a:r>
              <a:rPr lang="en-US" dirty="0" smtClean="0"/>
              <a:t>Advantage is that the available capacity can be shared to meet time-varying demands</a:t>
            </a:r>
          </a:p>
          <a:p>
            <a:r>
              <a:rPr lang="en-US" dirty="0" smtClean="0"/>
              <a:t>Used in both Wi-Fi and 4G cellular networks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2176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Uplink – Multiple Access Channel, MAC</a:t>
            </a:r>
          </a:p>
          <a:p>
            <a:pPr lvl="1"/>
            <a:r>
              <a:rPr lang="en-US" dirty="0" smtClean="0"/>
              <a:t>Multiple end users transmit simultaneously to a single base station</a:t>
            </a:r>
          </a:p>
          <a:p>
            <a:r>
              <a:rPr lang="en-US" dirty="0" smtClean="0"/>
              <a:t>Downlink – Broadcast Channel, BC</a:t>
            </a:r>
          </a:p>
          <a:p>
            <a:pPr lvl="1"/>
            <a:r>
              <a:rPr lang="en-US" dirty="0" smtClean="0"/>
              <a:t>The base station transmits separate data streams to multiple independent users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32" charset="2"/>
              <a:buChar char="Ø"/>
            </a:pPr>
            <a:r>
              <a:rPr lang="en-US" sz="3200" dirty="0" smtClean="0">
                <a:ea typeface="+mn-ea"/>
                <a:cs typeface="+mn-cs"/>
              </a:rPr>
              <a:t>MIMO-MAC</a:t>
            </a:r>
          </a:p>
          <a:p>
            <a:pPr lvl="1"/>
            <a:r>
              <a:rPr lang="en-US" sz="2824" dirty="0" smtClean="0"/>
              <a:t>Systems outperform point-to-point MIMO, particularly if the number of receiver antennas is greater than the number of transmit antennas at each user</a:t>
            </a:r>
          </a:p>
          <a:p>
            <a:pPr lvl="1"/>
            <a:r>
              <a:rPr lang="en-US" sz="2824" dirty="0" smtClean="0"/>
              <a:t>A variety of multiuser detection techniques are used to separate the signals transmitted by the users</a:t>
            </a:r>
          </a:p>
          <a:p>
            <a:pPr marL="342900" lvl="1" indent="-342900">
              <a:buClr>
                <a:schemeClr val="hlink"/>
              </a:buClr>
              <a:buSzPct val="80000"/>
              <a:buFont typeface="Wingdings" pitchFamily="32" charset="2"/>
              <a:buChar char="Ø"/>
            </a:pPr>
            <a:r>
              <a:rPr lang="en-US" sz="3200" dirty="0" smtClean="0">
                <a:ea typeface="+mn-ea"/>
                <a:cs typeface="+mn-cs"/>
              </a:rPr>
              <a:t>MIMO-BC</a:t>
            </a:r>
          </a:p>
          <a:p>
            <a:pPr lvl="1"/>
            <a:r>
              <a:rPr lang="en-US" sz="2880" dirty="0" smtClean="0"/>
              <a:t>Used to enable the base station to transmit different data streams to multiple users over the same frequency band</a:t>
            </a:r>
          </a:p>
          <a:p>
            <a:pPr lvl="1"/>
            <a:r>
              <a:rPr lang="en-US" sz="2880" dirty="0" smtClean="0"/>
              <a:t>More challenging to implement</a:t>
            </a:r>
          </a:p>
          <a:p>
            <a:pPr lvl="1"/>
            <a:r>
              <a:rPr lang="en-US" sz="2880" dirty="0" smtClean="0"/>
              <a:t>Techniques employed involve processing of the data symbols at the transmitter to minimize </a:t>
            </a:r>
            <a:r>
              <a:rPr lang="en-US" sz="2880" dirty="0" err="1" smtClean="0"/>
              <a:t>interuser</a:t>
            </a:r>
            <a:r>
              <a:rPr lang="en-US" sz="2880" dirty="0" smtClean="0"/>
              <a:t> interference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01">
  <a:themeElements>
    <a:clrScheme name="ch01 5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8080"/>
      </a:accent1>
      <a:accent2>
        <a:srgbClr val="0099FF"/>
      </a:accent2>
      <a:accent3>
        <a:srgbClr val="AAB8B8"/>
      </a:accent3>
      <a:accent4>
        <a:srgbClr val="DADADA"/>
      </a:accent4>
      <a:accent5>
        <a:srgbClr val="AAC0C0"/>
      </a:accent5>
      <a:accent6>
        <a:srgbClr val="008AE7"/>
      </a:accent6>
      <a:hlink>
        <a:srgbClr val="1ACE9F"/>
      </a:hlink>
      <a:folHlink>
        <a:srgbClr val="A5B5CD"/>
      </a:folHlink>
    </a:clrScheme>
    <a:fontScheme name="ch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ch01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2E2E8E"/>
        </a:accent1>
        <a:accent2>
          <a:srgbClr val="0066CC"/>
        </a:accent2>
        <a:accent3>
          <a:srgbClr val="AAACB1"/>
        </a:accent3>
        <a:accent4>
          <a:srgbClr val="DADADA"/>
        </a:accent4>
        <a:accent5>
          <a:srgbClr val="ADADC6"/>
        </a:accent5>
        <a:accent6>
          <a:srgbClr val="005CB9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58718C"/>
        </a:accent1>
        <a:accent2>
          <a:srgbClr val="6D9D97"/>
        </a:accent2>
        <a:accent3>
          <a:srgbClr val="B0B9C3"/>
        </a:accent3>
        <a:accent4>
          <a:srgbClr val="DADADA"/>
        </a:accent4>
        <a:accent5>
          <a:srgbClr val="B4BBC5"/>
        </a:accent5>
        <a:accent6>
          <a:srgbClr val="628E88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88E4"/>
        </a:accent1>
        <a:accent2>
          <a:srgbClr val="009999"/>
        </a:accent2>
        <a:accent3>
          <a:srgbClr val="AAB9D3"/>
        </a:accent3>
        <a:accent4>
          <a:srgbClr val="DADADA"/>
        </a:accent4>
        <a:accent5>
          <a:srgbClr val="AAC3EF"/>
        </a:accent5>
        <a:accent6>
          <a:srgbClr val="008A8A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9966FF"/>
        </a:accent1>
        <a:accent2>
          <a:srgbClr val="00FFFF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E7E7"/>
        </a:accent6>
        <a:hlink>
          <a:srgbClr val="5FAF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8080"/>
        </a:accent1>
        <a:accent2>
          <a:srgbClr val="0099FF"/>
        </a:accent2>
        <a:accent3>
          <a:srgbClr val="AAB8B8"/>
        </a:accent3>
        <a:accent4>
          <a:srgbClr val="DADADA"/>
        </a:accent4>
        <a:accent5>
          <a:srgbClr val="AAC0C0"/>
        </a:accent5>
        <a:accent6>
          <a:srgbClr val="008AE7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CBD7CE"/>
        </a:accent1>
        <a:accent2>
          <a:srgbClr val="9CA8A4"/>
        </a:accent2>
        <a:accent3>
          <a:srgbClr val="CEDAD1"/>
        </a:accent3>
        <a:accent4>
          <a:srgbClr val="DADADA"/>
        </a:accent4>
        <a:accent5>
          <a:srgbClr val="E2E8E3"/>
        </a:accent5>
        <a:accent6>
          <a:srgbClr val="8D9894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686B5D"/>
        </a:accent1>
        <a:accent2>
          <a:srgbClr val="5D8770"/>
        </a:accent2>
        <a:accent3>
          <a:srgbClr val="B3B3AF"/>
        </a:accent3>
        <a:accent4>
          <a:srgbClr val="BCBAB1"/>
        </a:accent4>
        <a:accent5>
          <a:srgbClr val="B9BAB6"/>
        </a:accent5>
        <a:accent6>
          <a:srgbClr val="537A65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A4BCC4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94AAB1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E6E3D4"/>
        </a:accent1>
        <a:accent2>
          <a:srgbClr val="A2A4AC"/>
        </a:accent2>
        <a:accent3>
          <a:srgbClr val="E8E5D9"/>
        </a:accent3>
        <a:accent4>
          <a:srgbClr val="000000"/>
        </a:accent4>
        <a:accent5>
          <a:srgbClr val="F0EFE6"/>
        </a:accent5>
        <a:accent6>
          <a:srgbClr val="9294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1-Overview">
  <a:themeElements>
    <a:clrScheme name="Custom 1">
      <a:dk1>
        <a:srgbClr val="008080"/>
      </a:dk1>
      <a:lt1>
        <a:srgbClr val="FFFFFF"/>
      </a:lt1>
      <a:dk2>
        <a:srgbClr val="006666"/>
      </a:dk2>
      <a:lt2>
        <a:srgbClr val="FFFFCC"/>
      </a:lt2>
      <a:accent1>
        <a:srgbClr val="008080"/>
      </a:accent1>
      <a:accent2>
        <a:srgbClr val="0099FF"/>
      </a:accent2>
      <a:accent3>
        <a:srgbClr val="AAB8B8"/>
      </a:accent3>
      <a:accent4>
        <a:srgbClr val="DADADA"/>
      </a:accent4>
      <a:accent5>
        <a:srgbClr val="AAC0C0"/>
      </a:accent5>
      <a:accent6>
        <a:srgbClr val="DDE2E7"/>
      </a:accent6>
      <a:hlink>
        <a:srgbClr val="1ACE9F"/>
      </a:hlink>
      <a:folHlink>
        <a:srgbClr val="A5B5CD"/>
      </a:folHlink>
    </a:clrScheme>
    <a:fontScheme name="01-Over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10" charset="0"/>
          </a:defRPr>
        </a:defPPr>
      </a:lstStyle>
    </a:lnDef>
  </a:objectDefaults>
  <a:extraClrSchemeLst>
    <a:extraClrScheme>
      <a:clrScheme name="01-Overview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2E2E8E"/>
        </a:accent1>
        <a:accent2>
          <a:srgbClr val="0066CC"/>
        </a:accent2>
        <a:accent3>
          <a:srgbClr val="AAACB1"/>
        </a:accent3>
        <a:accent4>
          <a:srgbClr val="DADADA"/>
        </a:accent4>
        <a:accent5>
          <a:srgbClr val="ADADC6"/>
        </a:accent5>
        <a:accent6>
          <a:srgbClr val="005CB9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58718C"/>
        </a:accent1>
        <a:accent2>
          <a:srgbClr val="6D9D97"/>
        </a:accent2>
        <a:accent3>
          <a:srgbClr val="B0B9C3"/>
        </a:accent3>
        <a:accent4>
          <a:srgbClr val="DADADA"/>
        </a:accent4>
        <a:accent5>
          <a:srgbClr val="B4BBC5"/>
        </a:accent5>
        <a:accent6>
          <a:srgbClr val="628E88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88E4"/>
        </a:accent1>
        <a:accent2>
          <a:srgbClr val="009999"/>
        </a:accent2>
        <a:accent3>
          <a:srgbClr val="AAB9D3"/>
        </a:accent3>
        <a:accent4>
          <a:srgbClr val="DADADA"/>
        </a:accent4>
        <a:accent5>
          <a:srgbClr val="AAC3EF"/>
        </a:accent5>
        <a:accent6>
          <a:srgbClr val="008A8A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9966FF"/>
        </a:accent1>
        <a:accent2>
          <a:srgbClr val="00FFFF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E7E7"/>
        </a:accent6>
        <a:hlink>
          <a:srgbClr val="5FAFFF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8080"/>
        </a:accent1>
        <a:accent2>
          <a:srgbClr val="0099FF"/>
        </a:accent2>
        <a:accent3>
          <a:srgbClr val="AAB8B8"/>
        </a:accent3>
        <a:accent4>
          <a:srgbClr val="DADADA"/>
        </a:accent4>
        <a:accent5>
          <a:srgbClr val="AAC0C0"/>
        </a:accent5>
        <a:accent6>
          <a:srgbClr val="008AE7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CBD7CE"/>
        </a:accent1>
        <a:accent2>
          <a:srgbClr val="9CA8A4"/>
        </a:accent2>
        <a:accent3>
          <a:srgbClr val="CEDAD1"/>
        </a:accent3>
        <a:accent4>
          <a:srgbClr val="DADADA"/>
        </a:accent4>
        <a:accent5>
          <a:srgbClr val="E2E8E3"/>
        </a:accent5>
        <a:accent6>
          <a:srgbClr val="8D9894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686B5D"/>
        </a:accent1>
        <a:accent2>
          <a:srgbClr val="5D8770"/>
        </a:accent2>
        <a:accent3>
          <a:srgbClr val="B3B3AF"/>
        </a:accent3>
        <a:accent4>
          <a:srgbClr val="BCBAB1"/>
        </a:accent4>
        <a:accent5>
          <a:srgbClr val="B9BAB6"/>
        </a:accent5>
        <a:accent6>
          <a:srgbClr val="537A65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-Overview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A4BCC4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94AAB1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-Overview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E6E3D4"/>
        </a:accent1>
        <a:accent2>
          <a:srgbClr val="A2A4AC"/>
        </a:accent2>
        <a:accent3>
          <a:srgbClr val="E8E5D9"/>
        </a:accent3>
        <a:accent4>
          <a:srgbClr val="000000"/>
        </a:accent4>
        <a:accent5>
          <a:srgbClr val="F0EFE6"/>
        </a:accent5>
        <a:accent6>
          <a:srgbClr val="9294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3962</Words>
  <Application>Microsoft Macintosh PowerPoint</Application>
  <PresentationFormat>On-screen Show (4:3)</PresentationFormat>
  <Paragraphs>388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ch01</vt:lpstr>
      <vt:lpstr>01-Overview</vt:lpstr>
      <vt:lpstr>Data and Computer Communications</vt:lpstr>
      <vt:lpstr>Wireless Transmission Techniques</vt:lpstr>
      <vt:lpstr>Slide 3</vt:lpstr>
      <vt:lpstr>MIMO Antennas</vt:lpstr>
      <vt:lpstr>Slide 5</vt:lpstr>
      <vt:lpstr>MIMO Principles</vt:lpstr>
      <vt:lpstr>Slide 7</vt:lpstr>
      <vt:lpstr>Multiple-User MIMO</vt:lpstr>
      <vt:lpstr>Applications of MU-MIMO</vt:lpstr>
      <vt:lpstr>Slide 10</vt:lpstr>
      <vt:lpstr>Slide 11</vt:lpstr>
      <vt:lpstr>OFDM Advantages</vt:lpstr>
      <vt:lpstr>Slide 13</vt:lpstr>
      <vt:lpstr>Slide 14</vt:lpstr>
      <vt:lpstr>Slide 15</vt:lpstr>
      <vt:lpstr>Spread Spectrum</vt:lpstr>
      <vt:lpstr>Slide 17</vt:lpstr>
      <vt:lpstr>Slide 18</vt:lpstr>
      <vt:lpstr>Slide 19</vt:lpstr>
      <vt:lpstr>Slide 20</vt:lpstr>
      <vt:lpstr>Slide 21</vt:lpstr>
      <vt:lpstr>Slide 22</vt:lpstr>
      <vt:lpstr>Table  17.1      CDMA Example </vt:lpstr>
      <vt:lpstr>Slide 24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and Computer Communications</dc:title>
  <dc:creator>Kevin McLaughlin</dc:creator>
  <cp:lastModifiedBy>anupchow</cp:lastModifiedBy>
  <cp:revision>13</cp:revision>
  <dcterms:created xsi:type="dcterms:W3CDTF">2013-10-08T02:41:12Z</dcterms:created>
  <dcterms:modified xsi:type="dcterms:W3CDTF">2014-02-11T12:29:18Z</dcterms:modified>
</cp:coreProperties>
</file>