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notesMasterIdLst>
    <p:notesMasterId r:id="rId19"/>
  </p:notesMasterIdLst>
  <p:sldIdLst>
    <p:sldId id="257" r:id="rId3"/>
    <p:sldId id="258" r:id="rId4"/>
    <p:sldId id="290" r:id="rId5"/>
    <p:sldId id="291" r:id="rId6"/>
    <p:sldId id="292" r:id="rId7"/>
    <p:sldId id="283" r:id="rId8"/>
    <p:sldId id="293" r:id="rId9"/>
    <p:sldId id="282" r:id="rId10"/>
    <p:sldId id="288" r:id="rId11"/>
    <p:sldId id="294" r:id="rId12"/>
    <p:sldId id="295" r:id="rId13"/>
    <p:sldId id="296" r:id="rId14"/>
    <p:sldId id="297" r:id="rId15"/>
    <p:sldId id="298" r:id="rId16"/>
    <p:sldId id="267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2" autoAdjust="0"/>
    <p:restoredTop sz="88172" autoAdjust="0"/>
  </p:normalViewPr>
  <p:slideViewPr>
    <p:cSldViewPr snapToGrid="0" snapToObjects="1">
      <p:cViewPr varScale="1">
        <p:scale>
          <a:sx n="49" d="100"/>
          <a:sy n="49" d="100"/>
        </p:scale>
        <p:origin x="1344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34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A888B-AA8E-C744-840D-95B266CF8F4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4FC6-09D6-B649-9051-984C91BD5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4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DC9FB-0FF3-D845-9EAF-3512843626D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/>
        </p:spPr>
        <p:txBody>
          <a:bodyPr/>
          <a:lstStyle/>
          <a:p>
            <a:r>
              <a:rPr lang="en-US" dirty="0"/>
              <a:t>“</a:t>
            </a:r>
            <a:r>
              <a:rPr kumimoji="1" lang="en-US" dirty="0"/>
              <a:t>Data and Computer Communications</a:t>
            </a:r>
            <a:r>
              <a:rPr lang="en-US" dirty="0"/>
              <a:t>”, 10/e, by William Stallings, Chapter 16 “</a:t>
            </a:r>
            <a:r>
              <a:rPr kumimoji="1" lang="en-US" dirty="0">
                <a:latin typeface="Times New Roman" pitchFamily="32" charset="0"/>
              </a:rPr>
              <a:t>Advanced</a:t>
            </a:r>
            <a:r>
              <a:rPr kumimoji="1" lang="en-US" baseline="0" dirty="0">
                <a:latin typeface="Times New Roman" pitchFamily="32" charset="0"/>
              </a:rPr>
              <a:t> Data Communications Topics</a:t>
            </a:r>
            <a:r>
              <a:rPr lang="en-US" dirty="0"/>
              <a:t>”.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this chapter, we examine three data communications topics referenced in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 One, but which require a more advanced mathematical treatment. First,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complete the discussion of signal encoding techniques begun in Chapter 5,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discussing the use of analog signals to transmit analog data. Next, we elaborate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discussion in Chapter 6 on forward error correction by looking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specific algorithms. Finally, the chapter examines some LAN performance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3EA8F-80EC-0440-AAD7-660383B5A3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94FC6-09D6-B649-9051-984C91BD50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37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16.8 Stop-and-Wait Link Utilization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4FC6-09D6-B649-9051-984C91BD509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Figure 16.9 illustrates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efficiency of a full-duplex point-to-point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4FC6-09D6-B649-9051-984C91BD509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16.10 Sliding-Window Utilization as a Function of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4FC6-09D6-B649-9051-984C91BD509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16.11 ARQ Utilization as a Function of a (P = 10</a:t>
            </a:r>
            <a:r>
              <a:rPr lang="en-US" sz="1200" b="1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-3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4FC6-09D6-B649-9051-984C91BD509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237D5-E233-4344-968A-EE6D40D35E39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952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/>
        </p:spPr>
        <p:txBody>
          <a:bodyPr/>
          <a:lstStyle/>
          <a:p>
            <a:r>
              <a:rPr lang="en-US" dirty="0"/>
              <a:t>Chapter 16 summary.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776" y="3024"/>
              <a:ext cx="3929" cy="1290"/>
              <a:chOff x="1776" y="3024"/>
              <a:chExt cx="3929" cy="129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268" y="3934"/>
                <a:ext cx="638" cy="377"/>
                <a:chOff x="2268" y="3934"/>
                <a:chExt cx="638" cy="377"/>
              </a:xfrm>
            </p:grpSpPr>
            <p:sp>
              <p:nvSpPr>
                <p:cNvPr id="60" name="Oval 6"/>
                <p:cNvSpPr>
                  <a:spLocks noChangeArrowheads="1"/>
                </p:cNvSpPr>
                <p:nvPr/>
              </p:nvSpPr>
              <p:spPr bwMode="hidden">
                <a:xfrm>
                  <a:off x="2268" y="3934"/>
                  <a:ext cx="638" cy="37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Oval 7"/>
                <p:cNvSpPr>
                  <a:spLocks noChangeArrowheads="1"/>
                </p:cNvSpPr>
                <p:nvPr/>
              </p:nvSpPr>
              <p:spPr bwMode="hidden">
                <a:xfrm>
                  <a:off x="2314" y="3958"/>
                  <a:ext cx="543" cy="3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87843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Oval 8"/>
                <p:cNvSpPr>
                  <a:spLocks noChangeArrowheads="1"/>
                </p:cNvSpPr>
                <p:nvPr/>
              </p:nvSpPr>
              <p:spPr bwMode="hidden">
                <a:xfrm>
                  <a:off x="2341" y="3979"/>
                  <a:ext cx="501" cy="29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098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Oval 9"/>
                <p:cNvSpPr>
                  <a:spLocks noChangeArrowheads="1"/>
                </p:cNvSpPr>
                <p:nvPr/>
              </p:nvSpPr>
              <p:spPr bwMode="hidden">
                <a:xfrm>
                  <a:off x="2368" y="3997"/>
                  <a:ext cx="444" cy="25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Oval 10"/>
                <p:cNvSpPr>
                  <a:spLocks noChangeArrowheads="1"/>
                </p:cNvSpPr>
                <p:nvPr/>
              </p:nvSpPr>
              <p:spPr bwMode="hidden">
                <a:xfrm>
                  <a:off x="2385" y="4005"/>
                  <a:ext cx="413" cy="24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Oval 11"/>
                <p:cNvSpPr>
                  <a:spLocks noChangeArrowheads="1"/>
                </p:cNvSpPr>
                <p:nvPr/>
              </p:nvSpPr>
              <p:spPr bwMode="hidden">
                <a:xfrm>
                  <a:off x="2437" y="4026"/>
                  <a:ext cx="306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Oval 12"/>
                <p:cNvSpPr>
                  <a:spLocks noChangeArrowheads="1"/>
                </p:cNvSpPr>
                <p:nvPr/>
              </p:nvSpPr>
              <p:spPr bwMode="hidden">
                <a:xfrm>
                  <a:off x="2476" y="4056"/>
                  <a:ext cx="227" cy="13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Oval 13"/>
                <p:cNvSpPr>
                  <a:spLocks noChangeArrowheads="1"/>
                </p:cNvSpPr>
                <p:nvPr/>
              </p:nvSpPr>
              <p:spPr bwMode="hidden">
                <a:xfrm>
                  <a:off x="2542" y="4097"/>
                  <a:ext cx="90" cy="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" name="Oval 1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9" name="Oval 1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0" name="Oval 1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1" name="Oval 1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2" name="Oval 1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3" name="Freeform 1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4" name="Freeform 2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4706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5" name="Freeform 2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6" name="Freeform 2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7" name="Freeform 2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8" name="Freeform 24"/>
              <p:cNvSpPr>
                <a:spLocks/>
              </p:cNvSpPr>
              <p:nvPr/>
            </p:nvSpPr>
            <p:spPr bwMode="hidden">
              <a:xfrm>
                <a:off x="4175" y="4050"/>
                <a:ext cx="180" cy="132"/>
              </a:xfrm>
              <a:custGeom>
                <a:avLst/>
                <a:gdLst/>
                <a:ahLst/>
                <a:cxnLst>
                  <a:cxn ang="0">
                    <a:pos x="0" y="132"/>
                  </a:cxn>
                  <a:cxn ang="0">
                    <a:pos x="29" y="132"/>
                  </a:cxn>
                  <a:cxn ang="0">
                    <a:pos x="77" y="108"/>
                  </a:cxn>
                  <a:cxn ang="0">
                    <a:pos x="119" y="78"/>
                  </a:cxn>
                  <a:cxn ang="0">
                    <a:pos x="155" y="48"/>
                  </a:cxn>
                  <a:cxn ang="0">
                    <a:pos x="179" y="12"/>
                  </a:cxn>
                  <a:cxn ang="0">
                    <a:pos x="173" y="6"/>
                  </a:cxn>
                  <a:cxn ang="0">
                    <a:pos x="167" y="0"/>
                  </a:cxn>
                  <a:cxn ang="0">
                    <a:pos x="137" y="42"/>
                  </a:cxn>
                  <a:cxn ang="0">
                    <a:pos x="101" y="78"/>
                  </a:cxn>
                  <a:cxn ang="0">
                    <a:pos x="53" y="108"/>
                  </a:cxn>
                  <a:cxn ang="0">
                    <a:pos x="0" y="132"/>
                  </a:cxn>
                  <a:cxn ang="0">
                    <a:pos x="0" y="132"/>
                  </a:cxn>
                </a:cxnLst>
                <a:rect l="0" t="0" r="r" b="b"/>
                <a:pathLst>
                  <a:path w="179" h="132">
                    <a:moveTo>
                      <a:pt x="0" y="132"/>
                    </a:moveTo>
                    <a:lnTo>
                      <a:pt x="29" y="132"/>
                    </a:lnTo>
                    <a:lnTo>
                      <a:pt x="77" y="108"/>
                    </a:lnTo>
                    <a:lnTo>
                      <a:pt x="119" y="78"/>
                    </a:lnTo>
                    <a:lnTo>
                      <a:pt x="155" y="48"/>
                    </a:lnTo>
                    <a:lnTo>
                      <a:pt x="179" y="12"/>
                    </a:lnTo>
                    <a:lnTo>
                      <a:pt x="173" y="6"/>
                    </a:lnTo>
                    <a:lnTo>
                      <a:pt x="167" y="0"/>
                    </a:lnTo>
                    <a:lnTo>
                      <a:pt x="137" y="42"/>
                    </a:lnTo>
                    <a:lnTo>
                      <a:pt x="101" y="78"/>
                    </a:lnTo>
                    <a:lnTo>
                      <a:pt x="53" y="108"/>
                    </a:lnTo>
                    <a:lnTo>
                      <a:pt x="0" y="132"/>
                    </a:lnTo>
                    <a:lnTo>
                      <a:pt x="0" y="1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9" name="Freeform 3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0" name="Freeform 3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1" name="Freeform 3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2" name="Freeform 3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3" name="Freeform 3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4" name="Freeform 4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5" name="Freeform 4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6" name="Freeform 4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686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7" name="Freeform 4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8" name="Freeform 4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9" name="Freeform 4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0" name="Freeform 46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1" name="Freeform 47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2" name="Freeform 48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3" name="Freeform 49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4" name="Freeform 50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5" name="Freeform 51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6" name="Freeform 52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7" name="Oval 53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grpSp>
            <p:nvGrpSpPr>
              <p:cNvPr id="6" name="Group 54"/>
              <p:cNvGrpSpPr>
                <a:grpSpLocks/>
              </p:cNvGrpSpPr>
              <p:nvPr/>
            </p:nvGrpSpPr>
            <p:grpSpPr bwMode="auto">
              <a:xfrm>
                <a:off x="4546" y="3608"/>
                <a:ext cx="518" cy="319"/>
                <a:chOff x="4546" y="3608"/>
                <a:chExt cx="518" cy="319"/>
              </a:xfrm>
            </p:grpSpPr>
            <p:sp>
              <p:nvSpPr>
                <p:cNvPr id="54" name="Oval 55"/>
                <p:cNvSpPr>
                  <a:spLocks noChangeArrowheads="1"/>
                </p:cNvSpPr>
                <p:nvPr/>
              </p:nvSpPr>
              <p:spPr bwMode="hidden">
                <a:xfrm>
                  <a:off x="4546" y="3608"/>
                  <a:ext cx="518" cy="31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Oval 56"/>
                <p:cNvSpPr>
                  <a:spLocks noChangeArrowheads="1"/>
                </p:cNvSpPr>
                <p:nvPr/>
              </p:nvSpPr>
              <p:spPr bwMode="hidden">
                <a:xfrm>
                  <a:off x="4578" y="3630"/>
                  <a:ext cx="446" cy="27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tint val="9686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Oval 57"/>
                <p:cNvSpPr>
                  <a:spLocks noChangeArrowheads="1"/>
                </p:cNvSpPr>
                <p:nvPr/>
              </p:nvSpPr>
              <p:spPr bwMode="hidden">
                <a:xfrm>
                  <a:off x="4610" y="3650"/>
                  <a:ext cx="386" cy="233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4118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Oval 58"/>
                <p:cNvSpPr>
                  <a:spLocks noChangeArrowheads="1"/>
                </p:cNvSpPr>
                <p:nvPr/>
              </p:nvSpPr>
              <p:spPr bwMode="hidden">
                <a:xfrm>
                  <a:off x="4654" y="3678"/>
                  <a:ext cx="298" cy="17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Oval 59"/>
                <p:cNvSpPr>
                  <a:spLocks noChangeArrowheads="1"/>
                </p:cNvSpPr>
                <p:nvPr/>
              </p:nvSpPr>
              <p:spPr bwMode="hidden">
                <a:xfrm>
                  <a:off x="4690" y="3698"/>
                  <a:ext cx="222" cy="13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4118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Oval 60"/>
                <p:cNvSpPr>
                  <a:spLocks noChangeArrowheads="1"/>
                </p:cNvSpPr>
                <p:nvPr/>
              </p:nvSpPr>
              <p:spPr bwMode="hidden">
                <a:xfrm>
                  <a:off x="4738" y="3728"/>
                  <a:ext cx="126" cy="8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686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0" name="Oval 62"/>
                <p:cNvSpPr>
                  <a:spLocks noChangeArrowheads="1"/>
                </p:cNvSpPr>
                <p:nvPr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Oval 63"/>
                <p:cNvSpPr>
                  <a:spLocks noChangeArrowheads="1"/>
                </p:cNvSpPr>
                <p:nvPr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Oval 64"/>
                <p:cNvSpPr>
                  <a:spLocks noChangeArrowheads="1"/>
                </p:cNvSpPr>
                <p:nvPr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Oval 65"/>
                <p:cNvSpPr>
                  <a:spLocks noChangeArrowheads="1"/>
                </p:cNvSpPr>
                <p:nvPr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574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4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10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and Computer Communications, Ninth Edition by William Stallings, (c) Pearson Education - Prentice Hall, 2011</a:t>
            </a: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769CC-C4EF-CE44-8FE8-4417A2163FC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and Computer Communications, Ninth Edition by William Stallings, (c) Pearson Education - Prentice Hall, 2011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CC22B-BD40-EE4D-8BCA-11ADF8C63D8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and Computer Communications, Ninth Edition by William Stallings, (c) Pearson Education - Prentice Hall, 2011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123D3-5594-294D-847F-EF0836CFC4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and Computer Communications, Ninth Edition by William Stallings, (c) Pearson Education - Prentice Hall, 2011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DFAF5-A363-414A-8AFA-3B6F3B8F6A3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70" name="Rectangle 109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971" name="Rectangle 109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10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109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31EC8-B4F2-F046-9BE6-1F5086D686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7E313-41C0-7A40-9F15-45DB07DA4D9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42FB2-F5E6-9D41-8657-540B2063D8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0DFE1-9321-BF4A-B006-BF3D8A7591B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E1F58-A01F-9F4C-B5C4-77A3398A41E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75286-9942-9748-8A89-98E3F96C95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97FAA-CB49-D747-9CC2-4F5F9126AF1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and Computer Communications, Ninth Edition by William Stallings, (c) Pearson Education - Prentice Hall, 2011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FC1D6-BF0C-9749-816C-1702B0C4A7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B0A37-4266-9244-B840-330F28C6521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77210-434E-5B46-AB81-761ADBC0CA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41CD7-CBA3-FE4F-9AC7-20B8F62CBB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15793-F87C-4C49-99DB-08E7BD46FE8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and Computer Communications, Ninth Edition by William Stallings, (c) Pearson Education - Prentice Hall, 2011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B9C47-D783-9040-89DA-8EF84378EE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and Computer Communications, Ninth Edition by William Stallings, (c) Pearson Education - Prentice Hall, 2011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F1B6F-62CC-5F4D-9F84-332ECC65018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and Computer Communications, Ninth Edition by William Stallings, (c) Pearson Education - Prentice Hall, 2011</a:t>
            </a:r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E4D59-E122-044A-A01D-E29AED99A75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and Computer Communications, Ninth Edition by William Stallings, (c) Pearson Education - Prentice Hall, 2011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7A712-7836-3E46-B05C-35E636B563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and Computer Communications, Ninth Edition by William Stallings, (c) Pearson Education - Prentice Hall, 2011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920E5-3B0C-3343-BA3D-A98C053EC41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and Computer Communications, Ninth Edition by William Stallings, (c) Pearson Education - Prentice Hall, 2011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251F6-4E5A-1F44-ADED-8BB7DA8937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and Computer Communications, Ninth Edition by William Stallings, (c) Pearson Education - Prentice Hall, 2011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8BC37E-4ADF-AF46-98A3-0D5FB97F609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63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776" y="3024"/>
              <a:ext cx="3929" cy="1290"/>
              <a:chOff x="1776" y="3024"/>
              <a:chExt cx="3929" cy="1290"/>
            </a:xfrm>
          </p:grpSpPr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2268" y="3934"/>
                <a:ext cx="638" cy="377"/>
                <a:chOff x="2268" y="3934"/>
                <a:chExt cx="638" cy="377"/>
              </a:xfrm>
            </p:grpSpPr>
            <p:sp>
              <p:nvSpPr>
                <p:cNvPr id="56326" name="Oval 6"/>
                <p:cNvSpPr>
                  <a:spLocks noChangeArrowheads="1"/>
                </p:cNvSpPr>
                <p:nvPr/>
              </p:nvSpPr>
              <p:spPr bwMode="hidden">
                <a:xfrm>
                  <a:off x="2268" y="3934"/>
                  <a:ext cx="638" cy="37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27" name="Oval 7"/>
                <p:cNvSpPr>
                  <a:spLocks noChangeArrowheads="1"/>
                </p:cNvSpPr>
                <p:nvPr/>
              </p:nvSpPr>
              <p:spPr bwMode="hidden">
                <a:xfrm>
                  <a:off x="2314" y="3958"/>
                  <a:ext cx="543" cy="3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87843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28" name="Oval 8"/>
                <p:cNvSpPr>
                  <a:spLocks noChangeArrowheads="1"/>
                </p:cNvSpPr>
                <p:nvPr/>
              </p:nvSpPr>
              <p:spPr bwMode="hidden">
                <a:xfrm>
                  <a:off x="2341" y="3979"/>
                  <a:ext cx="501" cy="29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098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29" name="Oval 9"/>
                <p:cNvSpPr>
                  <a:spLocks noChangeArrowheads="1"/>
                </p:cNvSpPr>
                <p:nvPr/>
              </p:nvSpPr>
              <p:spPr bwMode="hidden">
                <a:xfrm>
                  <a:off x="2368" y="3997"/>
                  <a:ext cx="444" cy="25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30" name="Oval 10"/>
                <p:cNvSpPr>
                  <a:spLocks noChangeArrowheads="1"/>
                </p:cNvSpPr>
                <p:nvPr/>
              </p:nvSpPr>
              <p:spPr bwMode="hidden">
                <a:xfrm>
                  <a:off x="2385" y="4005"/>
                  <a:ext cx="413" cy="24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31" name="Oval 11"/>
                <p:cNvSpPr>
                  <a:spLocks noChangeArrowheads="1"/>
                </p:cNvSpPr>
                <p:nvPr/>
              </p:nvSpPr>
              <p:spPr bwMode="hidden">
                <a:xfrm>
                  <a:off x="2437" y="4026"/>
                  <a:ext cx="306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32" name="Oval 12"/>
                <p:cNvSpPr>
                  <a:spLocks noChangeArrowheads="1"/>
                </p:cNvSpPr>
                <p:nvPr/>
              </p:nvSpPr>
              <p:spPr bwMode="hidden">
                <a:xfrm>
                  <a:off x="2476" y="4056"/>
                  <a:ext cx="227" cy="13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33" name="Oval 13"/>
                <p:cNvSpPr>
                  <a:spLocks noChangeArrowheads="1"/>
                </p:cNvSpPr>
                <p:nvPr/>
              </p:nvSpPr>
              <p:spPr bwMode="hidden">
                <a:xfrm>
                  <a:off x="2542" y="4097"/>
                  <a:ext cx="90" cy="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56334" name="Oval 1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35" name="Oval 1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36" name="Oval 1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37" name="Oval 1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38" name="Oval 1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39" name="Freeform 1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0" name="Freeform 2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4706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1" name="Freeform 2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2" name="Freeform 2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3" name="Freeform 2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4" name="Freeform 24"/>
              <p:cNvSpPr>
                <a:spLocks/>
              </p:cNvSpPr>
              <p:nvPr/>
            </p:nvSpPr>
            <p:spPr bwMode="hidden">
              <a:xfrm>
                <a:off x="4175" y="4050"/>
                <a:ext cx="180" cy="132"/>
              </a:xfrm>
              <a:custGeom>
                <a:avLst/>
                <a:gdLst/>
                <a:ahLst/>
                <a:cxnLst>
                  <a:cxn ang="0">
                    <a:pos x="0" y="132"/>
                  </a:cxn>
                  <a:cxn ang="0">
                    <a:pos x="29" y="132"/>
                  </a:cxn>
                  <a:cxn ang="0">
                    <a:pos x="77" y="108"/>
                  </a:cxn>
                  <a:cxn ang="0">
                    <a:pos x="119" y="78"/>
                  </a:cxn>
                  <a:cxn ang="0">
                    <a:pos x="155" y="48"/>
                  </a:cxn>
                  <a:cxn ang="0">
                    <a:pos x="179" y="12"/>
                  </a:cxn>
                  <a:cxn ang="0">
                    <a:pos x="173" y="6"/>
                  </a:cxn>
                  <a:cxn ang="0">
                    <a:pos x="167" y="0"/>
                  </a:cxn>
                  <a:cxn ang="0">
                    <a:pos x="137" y="42"/>
                  </a:cxn>
                  <a:cxn ang="0">
                    <a:pos x="101" y="78"/>
                  </a:cxn>
                  <a:cxn ang="0">
                    <a:pos x="53" y="108"/>
                  </a:cxn>
                  <a:cxn ang="0">
                    <a:pos x="0" y="132"/>
                  </a:cxn>
                  <a:cxn ang="0">
                    <a:pos x="0" y="132"/>
                  </a:cxn>
                </a:cxnLst>
                <a:rect l="0" t="0" r="r" b="b"/>
                <a:pathLst>
                  <a:path w="179" h="132">
                    <a:moveTo>
                      <a:pt x="0" y="132"/>
                    </a:moveTo>
                    <a:lnTo>
                      <a:pt x="29" y="132"/>
                    </a:lnTo>
                    <a:lnTo>
                      <a:pt x="77" y="108"/>
                    </a:lnTo>
                    <a:lnTo>
                      <a:pt x="119" y="78"/>
                    </a:lnTo>
                    <a:lnTo>
                      <a:pt x="155" y="48"/>
                    </a:lnTo>
                    <a:lnTo>
                      <a:pt x="179" y="12"/>
                    </a:lnTo>
                    <a:lnTo>
                      <a:pt x="173" y="6"/>
                    </a:lnTo>
                    <a:lnTo>
                      <a:pt x="167" y="0"/>
                    </a:lnTo>
                    <a:lnTo>
                      <a:pt x="137" y="42"/>
                    </a:lnTo>
                    <a:lnTo>
                      <a:pt x="101" y="78"/>
                    </a:lnTo>
                    <a:lnTo>
                      <a:pt x="53" y="108"/>
                    </a:lnTo>
                    <a:lnTo>
                      <a:pt x="0" y="132"/>
                    </a:lnTo>
                    <a:lnTo>
                      <a:pt x="0" y="1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5" name="Freeform 3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6" name="Freeform 3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7" name="Freeform 3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8" name="Freeform 3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9" name="Freeform 3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0" name="Freeform 4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1" name="Freeform 4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2" name="Freeform 4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686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3" name="Freeform 4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4" name="Freeform 4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5" name="Freeform 4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6" name="Freeform 46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7" name="Freeform 47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8" name="Freeform 48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9" name="Freeform 49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70" name="Freeform 50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71" name="Freeform 51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72" name="Freeform 52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73" name="Oval 53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grpSp>
            <p:nvGrpSpPr>
              <p:cNvPr id="5" name="Group 54"/>
              <p:cNvGrpSpPr>
                <a:grpSpLocks/>
              </p:cNvGrpSpPr>
              <p:nvPr userDrawn="1"/>
            </p:nvGrpSpPr>
            <p:grpSpPr bwMode="auto">
              <a:xfrm>
                <a:off x="4546" y="3608"/>
                <a:ext cx="518" cy="319"/>
                <a:chOff x="4546" y="3608"/>
                <a:chExt cx="518" cy="319"/>
              </a:xfrm>
            </p:grpSpPr>
            <p:sp>
              <p:nvSpPr>
                <p:cNvPr id="56375" name="Oval 55"/>
                <p:cNvSpPr>
                  <a:spLocks noChangeArrowheads="1"/>
                </p:cNvSpPr>
                <p:nvPr/>
              </p:nvSpPr>
              <p:spPr bwMode="hidden">
                <a:xfrm>
                  <a:off x="4546" y="3608"/>
                  <a:ext cx="518" cy="31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76" name="Oval 56"/>
                <p:cNvSpPr>
                  <a:spLocks noChangeArrowheads="1"/>
                </p:cNvSpPr>
                <p:nvPr/>
              </p:nvSpPr>
              <p:spPr bwMode="hidden">
                <a:xfrm>
                  <a:off x="4578" y="3630"/>
                  <a:ext cx="446" cy="27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tint val="9686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77" name="Oval 57"/>
                <p:cNvSpPr>
                  <a:spLocks noChangeArrowheads="1"/>
                </p:cNvSpPr>
                <p:nvPr/>
              </p:nvSpPr>
              <p:spPr bwMode="hidden">
                <a:xfrm>
                  <a:off x="4610" y="3650"/>
                  <a:ext cx="386" cy="233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4118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78" name="Oval 58"/>
                <p:cNvSpPr>
                  <a:spLocks noChangeArrowheads="1"/>
                </p:cNvSpPr>
                <p:nvPr/>
              </p:nvSpPr>
              <p:spPr bwMode="hidden">
                <a:xfrm>
                  <a:off x="4654" y="3678"/>
                  <a:ext cx="298" cy="17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79" name="Oval 59"/>
                <p:cNvSpPr>
                  <a:spLocks noChangeArrowheads="1"/>
                </p:cNvSpPr>
                <p:nvPr/>
              </p:nvSpPr>
              <p:spPr bwMode="hidden">
                <a:xfrm>
                  <a:off x="4690" y="3698"/>
                  <a:ext cx="222" cy="13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4118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80" name="Oval 60"/>
                <p:cNvSpPr>
                  <a:spLocks noChangeArrowheads="1"/>
                </p:cNvSpPr>
                <p:nvPr/>
              </p:nvSpPr>
              <p:spPr bwMode="hidden">
                <a:xfrm>
                  <a:off x="4738" y="3728"/>
                  <a:ext cx="126" cy="8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686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61"/>
              <p:cNvGrpSpPr>
                <a:grpSpLocks/>
              </p:cNvGrpSpPr>
              <p:nvPr userDrawn="1"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6382" name="Oval 62"/>
                <p:cNvSpPr>
                  <a:spLocks noChangeArrowheads="1"/>
                </p:cNvSpPr>
                <p:nvPr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83" name="Oval 63"/>
                <p:cNvSpPr>
                  <a:spLocks noChangeArrowheads="1"/>
                </p:cNvSpPr>
                <p:nvPr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84" name="Oval 64"/>
                <p:cNvSpPr>
                  <a:spLocks noChangeArrowheads="1"/>
                </p:cNvSpPr>
                <p:nvPr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85" name="Oval 65"/>
                <p:cNvSpPr>
                  <a:spLocks noChangeArrowheads="1"/>
                </p:cNvSpPr>
                <p:nvPr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56386" name="Rectangle 66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6387" name="Rectangle 67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88" name="Rectangle 68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Data and Computer Communications, Ninth Edition by William Stallings, (c) Pearson Education - Prentice Hall, 2011</a:t>
            </a:r>
          </a:p>
        </p:txBody>
      </p:sp>
      <p:sp>
        <p:nvSpPr>
          <p:cNvPr id="56389" name="Rectangle 6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</a:defRPr>
            </a:lvl1pPr>
          </a:lstStyle>
          <a:p>
            <a:fld id="{171B12AA-2077-3D43-A06B-56620C082BF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6390" name="Rectangle 70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676400"/>
            <a:ext cx="82296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-110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10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110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6" name="Rectangle 1090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947" name="Rectangle 1091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48" name="Rectangle 1092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49" name="Rectangle 1093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2" charset="0"/>
              </a:defRPr>
            </a:lvl1pPr>
          </a:lstStyle>
          <a:p>
            <a:fld id="{81C14A9E-3D93-6645-9515-77362D14FB8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2950" name="Rectangle 109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676400"/>
            <a:ext cx="82296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3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3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  <a:cs typeface="ＭＳ Ｐゴシック" pitchFamily="3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3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85800"/>
            <a:ext cx="7848600" cy="1752600"/>
          </a:xfrm>
        </p:spPr>
        <p:txBody>
          <a:bodyPr/>
          <a:lstStyle/>
          <a:p>
            <a:pPr eaLnBrk="1" hangingPunct="1"/>
            <a:r>
              <a:rPr kumimoji="1" lang="en-US" dirty="0"/>
              <a:t>Data and Computer Communications</a:t>
            </a:r>
            <a:endParaRPr lang="en-AU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10000"/>
            <a:ext cx="6400800" cy="2057400"/>
          </a:xfrm>
        </p:spPr>
        <p:txBody>
          <a:bodyPr/>
          <a:lstStyle/>
          <a:p>
            <a:pPr eaLnBrk="1" hangingPunct="1"/>
            <a:r>
              <a:rPr lang="en-US" sz="2800" dirty="0"/>
              <a:t>Tenth Edition</a:t>
            </a:r>
          </a:p>
          <a:p>
            <a:pPr eaLnBrk="1" hangingPunct="1"/>
            <a:r>
              <a:rPr lang="en-US" sz="2800" dirty="0"/>
              <a:t>by William Stallings</a:t>
            </a:r>
          </a:p>
          <a:p>
            <a:pPr eaLnBrk="1" hangingPunct="1"/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and Computer Communications, Tenth Edition by William Stallings, (c) Pearson Education -  2013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C2D181-7703-4596-AA97-F8180B7F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59863"/>
          </a:xfrm>
        </p:spPr>
        <p:txBody>
          <a:bodyPr/>
          <a:lstStyle/>
          <a:p>
            <a:r>
              <a:rPr lang="en-US" altLang="zh-TW" dirty="0"/>
              <a:t>Stop-and-Wait ARQ</a:t>
            </a:r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B96F459-DA89-4315-8C80-C1E2AA533E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85"/>
          <a:stretch/>
        </p:blipFill>
        <p:spPr>
          <a:xfrm>
            <a:off x="3648156" y="2999013"/>
            <a:ext cx="5295121" cy="446779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9C024A8C-5BD7-4FC9-895D-E4A02FD9D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" y="1527792"/>
            <a:ext cx="6850266" cy="1363237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5653D629-BE77-4B77-8324-C23081DA97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" y="2996225"/>
            <a:ext cx="3080430" cy="447675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4741D554-F3E7-4134-8FF5-C9C05ABACC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6803" y="4578184"/>
            <a:ext cx="1531519" cy="569237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F1774FAC-92B7-43C8-A433-DC23893661C4}"/>
              </a:ext>
            </a:extLst>
          </p:cNvPr>
          <p:cNvSpPr/>
          <p:nvPr/>
        </p:nvSpPr>
        <p:spPr>
          <a:xfrm>
            <a:off x="364038" y="3978265"/>
            <a:ext cx="24827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FFFF00"/>
                </a:solidFill>
                <a:latin typeface="+mn-ea"/>
              </a:rPr>
              <a:t>If errors occur,</a:t>
            </a:r>
            <a:endParaRPr lang="zh-TW" altLang="en-US" sz="2800" dirty="0">
              <a:solidFill>
                <a:srgbClr val="FFFF00"/>
              </a:solidFill>
              <a:latin typeface="+mn-ea"/>
            </a:endParaRP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C6366A04-8188-4D3D-BB1C-670845321A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6834" y="4144674"/>
            <a:ext cx="2622833" cy="1024544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F3990A84-D69C-4D6C-A2C5-2CBB315217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9200" y="5335627"/>
            <a:ext cx="7132560" cy="40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56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1D647897-B475-44A6-9F8B-BB8B7F56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altLang="zh-TW" dirty="0"/>
              <a:t>Calculation of </a:t>
            </a:r>
            <a:r>
              <a:rPr lang="en-US" altLang="zh-TW" i="1" dirty="0">
                <a:solidFill>
                  <a:srgbClr val="FFFF00"/>
                </a:solidFill>
              </a:rPr>
              <a:t>N</a:t>
            </a:r>
            <a:r>
              <a:rPr lang="en-US" altLang="zh-TW" i="1" baseline="-25000" dirty="0">
                <a:solidFill>
                  <a:srgbClr val="FFFF00"/>
                </a:solidFill>
              </a:rPr>
              <a:t>r</a:t>
            </a:r>
            <a:endParaRPr lang="zh-TW" altLang="en-US" i="1" baseline="-25000" dirty="0">
              <a:solidFill>
                <a:srgbClr val="FFFF00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7AE12E7-C722-4F62-8AE8-F4CF151B3A48}"/>
              </a:ext>
            </a:extLst>
          </p:cNvPr>
          <p:cNvSpPr/>
          <p:nvPr/>
        </p:nvSpPr>
        <p:spPr bwMode="auto">
          <a:xfrm>
            <a:off x="1839685" y="4295979"/>
            <a:ext cx="5464629" cy="1414442"/>
          </a:xfrm>
          <a:prstGeom prst="rect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10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0CC1E31-971D-44C2-A2C7-CED67F35E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8818"/>
            <a:ext cx="9144000" cy="220168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522EDC2-A58F-4437-BFCB-BF6A7F3D8D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7797" y="4432914"/>
            <a:ext cx="5208405" cy="114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76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C2D181-7703-4596-AA97-F8180B7F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59863"/>
          </a:xfrm>
        </p:spPr>
        <p:txBody>
          <a:bodyPr/>
          <a:lstStyle/>
          <a:p>
            <a:r>
              <a:rPr lang="en-US" altLang="zh-TW" dirty="0"/>
              <a:t>Selective-Reject ARQ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A040591-34A2-4239-A899-F054BED21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9574"/>
            <a:ext cx="9144000" cy="894624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344840A-1679-48F6-882A-4BF97DDEF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874" y="3526971"/>
            <a:ext cx="7750252" cy="15240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AF4CAC20-5801-40D8-8749-B63E324EE253}"/>
              </a:ext>
            </a:extLst>
          </p:cNvPr>
          <p:cNvSpPr/>
          <p:nvPr/>
        </p:nvSpPr>
        <p:spPr bwMode="auto">
          <a:xfrm>
            <a:off x="598713" y="3406581"/>
            <a:ext cx="7946573" cy="1753247"/>
          </a:xfrm>
          <a:prstGeom prst="rect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171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C2D181-7703-4596-AA97-F8180B7F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521"/>
            <a:ext cx="8229600" cy="859863"/>
          </a:xfrm>
        </p:spPr>
        <p:txBody>
          <a:bodyPr/>
          <a:lstStyle/>
          <a:p>
            <a:r>
              <a:rPr lang="en-US" altLang="zh-TW" dirty="0"/>
              <a:t>Go-Back-N ARQ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EAF2112-7AFC-46B6-AD03-F8969C182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8161"/>
            <a:ext cx="9144000" cy="584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5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0B7D9FA5-2421-46A4-B6F8-F88F653B7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565" y="2603112"/>
            <a:ext cx="7358869" cy="1651775"/>
          </a:xfrm>
          <a:prstGeom prst="rect">
            <a:avLst/>
          </a:prstGeom>
        </p:spPr>
      </p:pic>
      <p:sp>
        <p:nvSpPr>
          <p:cNvPr id="5" name="標題 4">
            <a:extLst>
              <a:ext uri="{FF2B5EF4-FFF2-40B4-BE49-F238E27FC236}">
                <a16:creationId xmlns:a16="http://schemas.microsoft.com/office/drawing/2014/main" id="{7511612E-9109-4730-989F-545F4FE54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CA6CD19-F0AA-435B-8041-CBFB02756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02121"/>
            <a:ext cx="9144000" cy="664508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3C0AC122-5011-4E02-8BC5-330713FAF224}"/>
              </a:ext>
            </a:extLst>
          </p:cNvPr>
          <p:cNvSpPr/>
          <p:nvPr/>
        </p:nvSpPr>
        <p:spPr>
          <a:xfrm>
            <a:off x="802886" y="4990392"/>
            <a:ext cx="77389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Note that for </a:t>
            </a:r>
            <a:r>
              <a:rPr lang="en-US" altLang="zh-TW" sz="2800" i="1" dirty="0">
                <a:solidFill>
                  <a:srgbClr val="FFFF00"/>
                </a:solidFill>
              </a:rPr>
              <a:t>W</a:t>
            </a:r>
            <a:r>
              <a:rPr lang="en-US" altLang="zh-TW" sz="2800" dirty="0">
                <a:solidFill>
                  <a:srgbClr val="FFFF00"/>
                </a:solidFill>
              </a:rPr>
              <a:t> = </a:t>
            </a:r>
            <a:r>
              <a:rPr lang="en-US" altLang="zh-TW" sz="2800" i="1" dirty="0">
                <a:solidFill>
                  <a:srgbClr val="FFFF00"/>
                </a:solidFill>
              </a:rPr>
              <a:t>1</a:t>
            </a:r>
            <a:r>
              <a:rPr lang="en-US" altLang="zh-TW" sz="2800" dirty="0"/>
              <a:t>, both Selective-Reject and Go-Back-N ARQ reduce to Stop-and-Wait.</a:t>
            </a:r>
            <a:endParaRPr lang="zh-TW" altLang="en-US" sz="28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06FF62B-A392-4DEF-96C8-CFC79A20B1D2}"/>
              </a:ext>
            </a:extLst>
          </p:cNvPr>
          <p:cNvSpPr/>
          <p:nvPr/>
        </p:nvSpPr>
        <p:spPr bwMode="auto">
          <a:xfrm>
            <a:off x="740227" y="2490754"/>
            <a:ext cx="7620001" cy="1917596"/>
          </a:xfrm>
          <a:prstGeom prst="rect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56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D290899C-1EED-4387-8A15-19B147761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05" y="303594"/>
            <a:ext cx="8186790" cy="5606552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6F9A1F61-5882-40BA-AE90-82E8D3CEFA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05" y="5910146"/>
            <a:ext cx="8186790" cy="7055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CC10e-cover.jpg"/>
          <p:cNvPicPr>
            <a:picLocks noChangeAspect="1"/>
          </p:cNvPicPr>
          <p:nvPr/>
        </p:nvPicPr>
        <p:blipFill>
          <a:blip r:embed="rId3">
            <a:lum bright="30000" contrast="24000"/>
            <a:alphaModFix amt="74000"/>
          </a:blip>
          <a:srcRect t="31111" b="14444"/>
          <a:stretch>
            <a:fillRect/>
          </a:stretch>
        </p:blipFill>
        <p:spPr>
          <a:xfrm>
            <a:off x="1981200" y="34758"/>
            <a:ext cx="5259917" cy="1489242"/>
          </a:xfrm>
          <a:prstGeom prst="rect">
            <a:avLst/>
          </a:prstGeom>
        </p:spPr>
      </p:pic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Summary</a:t>
            </a:r>
            <a:endParaRPr lang="en-AU" dirty="0">
              <a:ea typeface="+mj-ea"/>
              <a:cs typeface="+mj-cs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41910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Analog data, analog signals</a:t>
            </a:r>
          </a:p>
          <a:p>
            <a:pPr lvl="1" eaLnBrk="1" hangingPunct="1"/>
            <a:r>
              <a:rPr lang="en-US" dirty="0"/>
              <a:t>Amplitude modulation</a:t>
            </a:r>
          </a:p>
          <a:p>
            <a:pPr lvl="1" eaLnBrk="1" hangingPunct="1"/>
            <a:r>
              <a:rPr lang="en-US" dirty="0"/>
              <a:t>Angle modulation</a:t>
            </a:r>
          </a:p>
          <a:p>
            <a:pPr eaLnBrk="1" hangingPunct="1"/>
            <a:r>
              <a:rPr lang="en-US" dirty="0">
                <a:solidFill>
                  <a:srgbClr val="FFFF00"/>
                </a:solidFill>
              </a:rPr>
              <a:t>ARQ performance issues</a:t>
            </a:r>
          </a:p>
          <a:p>
            <a:pPr lvl="1" eaLnBrk="1" hangingPunct="1"/>
            <a:r>
              <a:rPr lang="en-US" dirty="0">
                <a:solidFill>
                  <a:srgbClr val="FFFF00"/>
                </a:solidFill>
              </a:rPr>
              <a:t>Stop-and-wait flow control</a:t>
            </a:r>
          </a:p>
          <a:p>
            <a:pPr lvl="1" eaLnBrk="1" hangingPunct="1"/>
            <a:r>
              <a:rPr lang="en-US" dirty="0">
                <a:solidFill>
                  <a:srgbClr val="FFFF00"/>
                </a:solidFill>
              </a:rPr>
              <a:t>Error-free sliding-window flow control</a:t>
            </a:r>
          </a:p>
          <a:p>
            <a:pPr lvl="1" eaLnBrk="1" hangingPunct="1"/>
            <a:r>
              <a:rPr lang="en-US" dirty="0">
                <a:solidFill>
                  <a:srgbClr val="FFFF00"/>
                </a:solidFill>
              </a:rPr>
              <a:t>ARQ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Forward error-correcting codes</a:t>
            </a:r>
          </a:p>
          <a:p>
            <a:pPr lvl="1" eaLnBrk="1" hangingPunct="1"/>
            <a:r>
              <a:rPr lang="en-US" dirty="0"/>
              <a:t>Cyclic codes</a:t>
            </a:r>
          </a:p>
          <a:p>
            <a:pPr lvl="1" eaLnBrk="1" hangingPunct="1"/>
            <a:r>
              <a:rPr lang="en-US" dirty="0"/>
              <a:t>BCH codes</a:t>
            </a:r>
          </a:p>
          <a:p>
            <a:pPr lvl="1" eaLnBrk="1" hangingPunct="1"/>
            <a:r>
              <a:rPr lang="en-US" dirty="0"/>
              <a:t>Reed-Solomon codes</a:t>
            </a:r>
          </a:p>
          <a:p>
            <a:pPr lvl="1" eaLnBrk="1" hangingPunct="1"/>
            <a:r>
              <a:rPr lang="en-US" dirty="0"/>
              <a:t>Parity-check matrix codes</a:t>
            </a:r>
          </a:p>
          <a:p>
            <a:pPr lvl="1" eaLnBrk="1" hangingPunct="1"/>
            <a:r>
              <a:rPr lang="en-US" dirty="0"/>
              <a:t>Low-density parity-check codes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E6664CE-5D20-4152-9117-60700A74AF09}"/>
              </a:ext>
            </a:extLst>
          </p:cNvPr>
          <p:cNvSpPr/>
          <p:nvPr/>
        </p:nvSpPr>
        <p:spPr bwMode="auto">
          <a:xfrm>
            <a:off x="304800" y="3429000"/>
            <a:ext cx="3921512" cy="3016405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10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450608"/>
            <a:ext cx="7772400" cy="1132543"/>
          </a:xfrm>
        </p:spPr>
        <p:txBody>
          <a:bodyPr/>
          <a:lstStyle/>
          <a:p>
            <a:pPr algn="ctr"/>
            <a:r>
              <a:rPr kumimoji="1" lang="en-US" sz="3200" cap="none" dirty="0">
                <a:latin typeface="Arial" pitchFamily="-110" charset="0"/>
              </a:rPr>
              <a:t>Advanced Data Communications Topics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570114"/>
            <a:ext cx="7772400" cy="1500187"/>
          </a:xfrm>
        </p:spPr>
        <p:txBody>
          <a:bodyPr/>
          <a:lstStyle/>
          <a:p>
            <a:pPr algn="ctr"/>
            <a:r>
              <a:rPr kumimoji="1" lang="en-US" sz="4000" b="1" cap="all" dirty="0">
                <a:solidFill>
                  <a:schemeClr val="tx2"/>
                </a:solidFill>
                <a:latin typeface="Arial" pitchFamily="-110" charset="0"/>
              </a:rPr>
              <a:t>Chapter 16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90663B8-8A5D-478F-A30B-A510CDE39402}"/>
              </a:ext>
            </a:extLst>
          </p:cNvPr>
          <p:cNvSpPr/>
          <p:nvPr/>
        </p:nvSpPr>
        <p:spPr>
          <a:xfrm>
            <a:off x="1712178" y="4778792"/>
            <a:ext cx="5719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3200" dirty="0">
                <a:solidFill>
                  <a:srgbClr val="FFFF00"/>
                </a:solidFill>
                <a:latin typeface="Arial" pitchFamily="-110" charset="0"/>
              </a:rPr>
              <a:t>16.3 ARQ Performance Issues</a:t>
            </a:r>
            <a:endParaRPr lang="zh-TW" alt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A843FC-046F-4547-9644-6B5D20623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Stop-and-Wait Flow Control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B1493A-D8E2-43A6-8F0B-32EBEF478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568605"/>
          </a:xfrm>
        </p:spPr>
        <p:txBody>
          <a:bodyPr/>
          <a:lstStyle/>
          <a:p>
            <a:r>
              <a:rPr lang="en-US" altLang="zh-TW" dirty="0"/>
              <a:t>Calculation of the </a:t>
            </a:r>
            <a:r>
              <a:rPr lang="en-US" altLang="zh-TW" dirty="0">
                <a:solidFill>
                  <a:srgbClr val="FFFF00"/>
                </a:solidFill>
              </a:rPr>
              <a:t>max. potential efficiency</a:t>
            </a:r>
          </a:p>
          <a:p>
            <a:pPr lvl="1"/>
            <a:r>
              <a:rPr lang="en-US" altLang="zh-TW" i="1" dirty="0">
                <a:solidFill>
                  <a:srgbClr val="FFFF00"/>
                </a:solidFill>
              </a:rPr>
              <a:t>T</a:t>
            </a:r>
            <a:r>
              <a:rPr lang="en-US" altLang="zh-TW" i="1" baseline="-25000" dirty="0">
                <a:solidFill>
                  <a:srgbClr val="FFFF00"/>
                </a:solidFill>
              </a:rPr>
              <a:t>F</a:t>
            </a:r>
            <a:r>
              <a:rPr lang="en-US" altLang="zh-TW" dirty="0"/>
              <a:t> is the time to send one frame and receive an acknowledgment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9D53037-8524-41E4-B4A0-27D141C87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95" y="3334216"/>
            <a:ext cx="8498354" cy="324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2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B1493A-D8E2-43A6-8F0B-32EBEF478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3385"/>
            <a:ext cx="8229600" cy="6077415"/>
          </a:xfrm>
        </p:spPr>
        <p:txBody>
          <a:bodyPr/>
          <a:lstStyle/>
          <a:p>
            <a:pPr lvl="1"/>
            <a:r>
              <a:rPr lang="en-US" altLang="zh-TW" dirty="0"/>
              <a:t>Assume </a:t>
            </a:r>
            <a:r>
              <a:rPr lang="en-US" altLang="zh-TW" i="1" dirty="0" err="1">
                <a:solidFill>
                  <a:srgbClr val="FFFF00"/>
                </a:solidFill>
              </a:rPr>
              <a:t>t</a:t>
            </a:r>
            <a:r>
              <a:rPr lang="en-US" altLang="zh-TW" i="1" baseline="-25000" dirty="0" err="1">
                <a:solidFill>
                  <a:srgbClr val="FFFF00"/>
                </a:solidFill>
              </a:rPr>
              <a:t>proc</a:t>
            </a:r>
            <a:r>
              <a:rPr lang="en-US" altLang="zh-TW" dirty="0"/>
              <a:t> and </a:t>
            </a:r>
            <a:r>
              <a:rPr lang="en-US" altLang="zh-TW" i="1" dirty="0">
                <a:solidFill>
                  <a:srgbClr val="FFFF00"/>
                </a:solidFill>
              </a:rPr>
              <a:t>t</a:t>
            </a:r>
            <a:r>
              <a:rPr lang="en-US" altLang="zh-TW" i="1" baseline="-25000" dirty="0">
                <a:solidFill>
                  <a:srgbClr val="FFFF00"/>
                </a:solidFill>
              </a:rPr>
              <a:t>ack</a:t>
            </a:r>
            <a:r>
              <a:rPr lang="en-US" altLang="zh-TW" dirty="0"/>
              <a:t> are negligible</a:t>
            </a:r>
          </a:p>
          <a:p>
            <a:pPr lvl="1"/>
            <a:r>
              <a:rPr lang="en-US" altLang="zh-TW" dirty="0"/>
              <a:t>The total time to send </a:t>
            </a:r>
            <a:r>
              <a:rPr lang="en-US" altLang="zh-TW" i="1" dirty="0"/>
              <a:t>n</a:t>
            </a:r>
            <a:r>
              <a:rPr lang="en-US" altLang="zh-TW" dirty="0"/>
              <a:t> frames (</a:t>
            </a:r>
            <a:r>
              <a:rPr lang="en-US" altLang="zh-TW" i="1" dirty="0">
                <a:solidFill>
                  <a:srgbClr val="FFFF00"/>
                </a:solidFill>
              </a:rPr>
              <a:t>T</a:t>
            </a:r>
            <a:r>
              <a:rPr lang="en-US" altLang="zh-TW" dirty="0"/>
              <a:t>)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 The utilization of the line (</a:t>
            </a:r>
            <a:r>
              <a:rPr lang="en-US" altLang="zh-TW" i="1" dirty="0">
                <a:solidFill>
                  <a:srgbClr val="FFFF00"/>
                </a:solidFill>
              </a:rPr>
              <a:t>U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1065A1A6-CD74-4458-AFAD-72D6E46C7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848" y="1483112"/>
            <a:ext cx="2872024" cy="624353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C30231E5-8712-4730-845D-2F7E64695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5282" y="3071697"/>
            <a:ext cx="5243184" cy="89813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C8B4CE22-8B34-49FD-9056-37794843DC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500" y="4652673"/>
            <a:ext cx="6725000" cy="1658918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4DA075FB-BBB7-49FD-94ED-390CAE389EE5}"/>
              </a:ext>
            </a:extLst>
          </p:cNvPr>
          <p:cNvSpPr/>
          <p:nvPr/>
        </p:nvSpPr>
        <p:spPr bwMode="auto">
          <a:xfrm>
            <a:off x="1059366" y="4471639"/>
            <a:ext cx="7025268" cy="2007220"/>
          </a:xfrm>
          <a:prstGeom prst="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66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FE0ECE37-481D-4010-8E01-9D7AE8B58BE0}"/>
              </a:ext>
            </a:extLst>
          </p:cNvPr>
          <p:cNvSpPr txBox="1">
            <a:spLocks/>
          </p:cNvSpPr>
          <p:nvPr/>
        </p:nvSpPr>
        <p:spPr bwMode="black">
          <a:xfrm>
            <a:off x="100361" y="1557496"/>
            <a:ext cx="8776009" cy="36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-110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-110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-110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0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0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0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10" charset="-128"/>
              </a:defRPr>
            </a:lvl9pPr>
          </a:lstStyle>
          <a:p>
            <a:pPr lvl="1" defTabSz="914400"/>
            <a:r>
              <a:rPr lang="en-US" altLang="zh-TW" kern="0" dirty="0"/>
              <a:t>The </a:t>
            </a:r>
            <a:r>
              <a:rPr lang="en-US" altLang="zh-TW" kern="0" dirty="0">
                <a:solidFill>
                  <a:srgbClr val="FFFF00"/>
                </a:solidFill>
              </a:rPr>
              <a:t>propagation time </a:t>
            </a:r>
            <a:r>
              <a:rPr lang="en-US" altLang="zh-TW" kern="0" dirty="0"/>
              <a:t>is equal to the distance </a:t>
            </a:r>
            <a:r>
              <a:rPr lang="en-US" altLang="zh-TW" i="1" kern="0" dirty="0">
                <a:solidFill>
                  <a:srgbClr val="FFFF00"/>
                </a:solidFill>
              </a:rPr>
              <a:t>d</a:t>
            </a:r>
            <a:r>
              <a:rPr lang="en-US" altLang="zh-TW" kern="0" dirty="0"/>
              <a:t> of the link divided by the velocity of propagation </a:t>
            </a:r>
            <a:r>
              <a:rPr lang="en-US" altLang="zh-TW" i="1" kern="0" dirty="0">
                <a:solidFill>
                  <a:srgbClr val="FFFF00"/>
                </a:solidFill>
              </a:rPr>
              <a:t>V</a:t>
            </a:r>
            <a:r>
              <a:rPr lang="en-US" altLang="zh-TW" kern="0" dirty="0"/>
              <a:t>.</a:t>
            </a:r>
          </a:p>
          <a:p>
            <a:pPr lvl="2" defTabSz="914400"/>
            <a:r>
              <a:rPr lang="en-US" altLang="zh-TW" kern="0" dirty="0"/>
              <a:t>For </a:t>
            </a:r>
            <a:r>
              <a:rPr lang="en-US" altLang="zh-TW" kern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unguided transmission </a:t>
            </a:r>
            <a:r>
              <a:rPr lang="en-US" altLang="zh-TW" kern="0" dirty="0"/>
              <a:t>through air or space, </a:t>
            </a:r>
            <a:r>
              <a:rPr lang="en-US" altLang="zh-TW" i="1" kern="0" dirty="0"/>
              <a:t>V</a:t>
            </a:r>
            <a:r>
              <a:rPr lang="en-US" altLang="zh-TW" kern="0" dirty="0"/>
              <a:t> is the speed of light</a:t>
            </a:r>
          </a:p>
          <a:p>
            <a:pPr lvl="2" defTabSz="914400"/>
            <a:r>
              <a:rPr lang="en-US" altLang="zh-TW" kern="0" dirty="0"/>
              <a:t>For </a:t>
            </a:r>
            <a:r>
              <a:rPr lang="en-US" altLang="zh-TW" kern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guided transmission</a:t>
            </a:r>
            <a:r>
              <a:rPr lang="en-US" altLang="zh-TW" kern="0" dirty="0"/>
              <a:t>, </a:t>
            </a:r>
            <a:r>
              <a:rPr lang="en-US" altLang="zh-TW" i="1" kern="0" dirty="0"/>
              <a:t>V</a:t>
            </a:r>
            <a:r>
              <a:rPr lang="en-US" altLang="zh-TW" kern="0" dirty="0"/>
              <a:t> is approximately 0.67 times the speed of light for optical fiber and copper media.</a:t>
            </a:r>
          </a:p>
          <a:p>
            <a:pPr lvl="1" defTabSz="914400"/>
            <a:r>
              <a:rPr lang="en-US" altLang="zh-TW" kern="0" dirty="0"/>
              <a:t> The </a:t>
            </a:r>
            <a:r>
              <a:rPr lang="en-US" altLang="zh-TW" kern="0" dirty="0">
                <a:solidFill>
                  <a:srgbClr val="FFFF00"/>
                </a:solidFill>
              </a:rPr>
              <a:t>transmission time </a:t>
            </a:r>
            <a:r>
              <a:rPr lang="en-US" altLang="zh-TW" kern="0" dirty="0"/>
              <a:t>is equal to the length of the frame in bits, </a:t>
            </a:r>
            <a:r>
              <a:rPr lang="en-US" altLang="zh-TW" i="1" kern="0" dirty="0">
                <a:solidFill>
                  <a:srgbClr val="FFFF00"/>
                </a:solidFill>
              </a:rPr>
              <a:t>L</a:t>
            </a:r>
            <a:r>
              <a:rPr lang="en-US" altLang="zh-TW" kern="0" dirty="0"/>
              <a:t>, divided by the data rate </a:t>
            </a:r>
            <a:r>
              <a:rPr lang="en-US" altLang="zh-TW" i="1" kern="0" dirty="0">
                <a:solidFill>
                  <a:srgbClr val="FFFF00"/>
                </a:solidFill>
              </a:rPr>
              <a:t>R</a:t>
            </a:r>
            <a:r>
              <a:rPr lang="en-US" altLang="zh-TW" kern="0" dirty="0"/>
              <a:t>.</a:t>
            </a:r>
            <a:endParaRPr lang="zh-TW" altLang="en-US" kern="0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F535C529-6831-4B67-A6A6-3C52B69658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9859" y="372168"/>
            <a:ext cx="3859017" cy="1144398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B58839E-7718-4D3C-9DE4-595884B456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000" y="5343334"/>
            <a:ext cx="2634776" cy="102463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A79FB5D6-50FE-4670-9172-9E302E4B6CB7}"/>
              </a:ext>
            </a:extLst>
          </p:cNvPr>
          <p:cNvSpPr/>
          <p:nvPr/>
        </p:nvSpPr>
        <p:spPr>
          <a:xfrm>
            <a:off x="3354893" y="5255486"/>
            <a:ext cx="5711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For fixed-length frames, </a:t>
            </a:r>
            <a:r>
              <a:rPr lang="en-US" altLang="zh-TW" sz="2400" i="1" dirty="0">
                <a:solidFill>
                  <a:srgbClr val="FFFF00"/>
                </a:solidFill>
              </a:rPr>
              <a:t>a</a:t>
            </a:r>
            <a:r>
              <a:rPr lang="en-US" altLang="zh-TW" sz="2400" dirty="0"/>
              <a:t> is proportional to the </a:t>
            </a:r>
            <a:r>
              <a:rPr lang="en-US" altLang="zh-TW" sz="2400" dirty="0">
                <a:solidFill>
                  <a:srgbClr val="FFFF00"/>
                </a:solidFill>
              </a:rPr>
              <a:t>data rate times the length</a:t>
            </a:r>
            <a:r>
              <a:rPr lang="en-US" altLang="zh-TW" sz="2400" dirty="0"/>
              <a:t> of the</a:t>
            </a:r>
          </a:p>
          <a:p>
            <a:r>
              <a:rPr lang="en-US" altLang="zh-TW" sz="2400" dirty="0"/>
              <a:t>medium.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651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8.pdf"/>
          <p:cNvPicPr>
            <a:picLocks noChangeAspect="1"/>
          </p:cNvPicPr>
          <p:nvPr/>
        </p:nvPicPr>
        <p:blipFill>
          <a:blip r:embed="rId3"/>
          <a:srcRect l="1818" t="3529" r="1818" b="3529"/>
          <a:stretch>
            <a:fillRect/>
          </a:stretch>
        </p:blipFill>
        <p:spPr>
          <a:xfrm>
            <a:off x="295842" y="242073"/>
            <a:ext cx="8552315" cy="6373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D308478-57E1-4270-B3A5-58B3C1253C62}"/>
              </a:ext>
            </a:extLst>
          </p:cNvPr>
          <p:cNvSpPr/>
          <p:nvPr/>
        </p:nvSpPr>
        <p:spPr bwMode="auto">
          <a:xfrm>
            <a:off x="4527396" y="6155473"/>
            <a:ext cx="4047893" cy="34568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10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A843FC-046F-4547-9644-6B5D20623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57370"/>
            <a:ext cx="8991600" cy="781553"/>
          </a:xfrm>
        </p:spPr>
        <p:txBody>
          <a:bodyPr/>
          <a:lstStyle/>
          <a:p>
            <a:r>
              <a:rPr lang="en-US" altLang="zh-TW" sz="4000" dirty="0"/>
              <a:t>Error-Free Sliding-Window Flow Ctrl</a:t>
            </a:r>
            <a:endParaRPr lang="zh-TW" altLang="en-US" sz="4000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096040B-2BAB-4CE1-9217-361B8E257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7689"/>
            <a:ext cx="8396868" cy="2321312"/>
          </a:xfrm>
        </p:spPr>
        <p:txBody>
          <a:bodyPr/>
          <a:lstStyle/>
          <a:p>
            <a:r>
              <a:rPr lang="en-US" altLang="zh-TW" sz="2600" dirty="0"/>
              <a:t>The throughput on the line depends on both the window size </a:t>
            </a:r>
            <a:r>
              <a:rPr lang="en-US" altLang="zh-TW" sz="2600" i="1" dirty="0">
                <a:solidFill>
                  <a:srgbClr val="FFFF00"/>
                </a:solidFill>
              </a:rPr>
              <a:t>W</a:t>
            </a:r>
            <a:r>
              <a:rPr lang="en-US" altLang="zh-TW" sz="2600" dirty="0"/>
              <a:t> and the value of </a:t>
            </a:r>
            <a:r>
              <a:rPr lang="en-US" altLang="zh-TW" sz="2600" i="1" dirty="0">
                <a:solidFill>
                  <a:srgbClr val="FFFF00"/>
                </a:solidFill>
              </a:rPr>
              <a:t>a</a:t>
            </a:r>
            <a:r>
              <a:rPr lang="en-US" altLang="zh-TW" sz="2600" dirty="0"/>
              <a:t>.</a:t>
            </a:r>
          </a:p>
          <a:p>
            <a:r>
              <a:rPr lang="en-US" altLang="zh-TW" sz="2600" dirty="0"/>
              <a:t>For convenience, normalize frame transmission time to a value of </a:t>
            </a:r>
            <a:r>
              <a:rPr lang="en-US" altLang="zh-TW" sz="2600" i="1" dirty="0">
                <a:solidFill>
                  <a:srgbClr val="FFFF00"/>
                </a:solidFill>
              </a:rPr>
              <a:t>1</a:t>
            </a:r>
            <a:r>
              <a:rPr lang="en-US" altLang="zh-TW" sz="2600" dirty="0"/>
              <a:t>; thus, the propagation time is </a:t>
            </a:r>
            <a:r>
              <a:rPr lang="en-US" altLang="zh-TW" sz="2600" i="1" dirty="0">
                <a:solidFill>
                  <a:srgbClr val="FFFF00"/>
                </a:solidFill>
              </a:rPr>
              <a:t>a</a:t>
            </a:r>
            <a:r>
              <a:rPr lang="en-US" altLang="zh-TW" sz="2600" dirty="0"/>
              <a:t>.</a:t>
            </a:r>
          </a:p>
          <a:p>
            <a:r>
              <a:rPr lang="en-US" altLang="zh-TW" sz="2600" dirty="0"/>
              <a:t>Also assume </a:t>
            </a:r>
            <a:r>
              <a:rPr lang="en-US" altLang="zh-TW" sz="2600" i="1" dirty="0" err="1">
                <a:solidFill>
                  <a:srgbClr val="FFFF00"/>
                </a:solidFill>
              </a:rPr>
              <a:t>t</a:t>
            </a:r>
            <a:r>
              <a:rPr lang="en-US" altLang="zh-TW" sz="2600" i="1" baseline="-25000" dirty="0" err="1">
                <a:solidFill>
                  <a:srgbClr val="FFFF00"/>
                </a:solidFill>
              </a:rPr>
              <a:t>proc</a:t>
            </a:r>
            <a:r>
              <a:rPr lang="en-US" altLang="zh-TW" sz="2600" dirty="0"/>
              <a:t> and </a:t>
            </a:r>
            <a:r>
              <a:rPr lang="en-US" altLang="zh-TW" sz="2600" i="1" dirty="0">
                <a:solidFill>
                  <a:srgbClr val="FFFF00"/>
                </a:solidFill>
              </a:rPr>
              <a:t>t</a:t>
            </a:r>
            <a:r>
              <a:rPr lang="en-US" altLang="zh-TW" sz="2600" i="1" baseline="-25000" dirty="0">
                <a:solidFill>
                  <a:srgbClr val="FFFF00"/>
                </a:solidFill>
              </a:rPr>
              <a:t>ack</a:t>
            </a:r>
            <a:r>
              <a:rPr lang="en-US" altLang="zh-TW" sz="2600" dirty="0"/>
              <a:t> are negligible</a:t>
            </a:r>
          </a:p>
          <a:p>
            <a:endParaRPr lang="zh-TW" altLang="en-US" sz="2600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99AF8FD2-E80F-422D-8AD4-510637B86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477324"/>
            <a:ext cx="8991600" cy="188595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91F6C147-4421-40F5-B627-C5BDEBE749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9412" y="5500805"/>
            <a:ext cx="33051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5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9.pdf"/>
          <p:cNvPicPr>
            <a:picLocks noChangeAspect="1"/>
          </p:cNvPicPr>
          <p:nvPr/>
        </p:nvPicPr>
        <p:blipFill>
          <a:blip r:embed="rId3"/>
          <a:srcRect t="1818" b="1818"/>
          <a:stretch>
            <a:fillRect/>
          </a:stretch>
        </p:blipFill>
        <p:spPr>
          <a:xfrm>
            <a:off x="1922318" y="124696"/>
            <a:ext cx="5299364" cy="66086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10.pdf"/>
          <p:cNvPicPr>
            <a:picLocks noChangeAspect="1"/>
          </p:cNvPicPr>
          <p:nvPr/>
        </p:nvPicPr>
        <p:blipFill>
          <a:blip r:embed="rId3"/>
          <a:srcRect l="4545" t="9412" r="2727" b="5882"/>
          <a:stretch>
            <a:fillRect/>
          </a:stretch>
        </p:blipFill>
        <p:spPr>
          <a:xfrm>
            <a:off x="537959" y="645530"/>
            <a:ext cx="8229504" cy="58090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h01">
  <a:themeElements>
    <a:clrScheme name="ch01 5">
      <a:dk1>
        <a:srgbClr val="008080"/>
      </a:dk1>
      <a:lt1>
        <a:srgbClr val="FFFFFF"/>
      </a:lt1>
      <a:dk2>
        <a:srgbClr val="006666"/>
      </a:dk2>
      <a:lt2>
        <a:srgbClr val="FFFFCC"/>
      </a:lt2>
      <a:accent1>
        <a:srgbClr val="008080"/>
      </a:accent1>
      <a:accent2>
        <a:srgbClr val="0099FF"/>
      </a:accent2>
      <a:accent3>
        <a:srgbClr val="AAB8B8"/>
      </a:accent3>
      <a:accent4>
        <a:srgbClr val="DADADA"/>
      </a:accent4>
      <a:accent5>
        <a:srgbClr val="AAC0C0"/>
      </a:accent5>
      <a:accent6>
        <a:srgbClr val="008AE7"/>
      </a:accent6>
      <a:hlink>
        <a:srgbClr val="1ACE9F"/>
      </a:hlink>
      <a:folHlink>
        <a:srgbClr val="A5B5CD"/>
      </a:folHlink>
    </a:clrScheme>
    <a:fontScheme name="ch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lnDef>
  </a:objectDefaults>
  <a:extraClrSchemeLst>
    <a:extraClrScheme>
      <a:clrScheme name="ch01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2E2E8E"/>
        </a:accent1>
        <a:accent2>
          <a:srgbClr val="0066CC"/>
        </a:accent2>
        <a:accent3>
          <a:srgbClr val="AAACB1"/>
        </a:accent3>
        <a:accent4>
          <a:srgbClr val="DADADA"/>
        </a:accent4>
        <a:accent5>
          <a:srgbClr val="ADADC6"/>
        </a:accent5>
        <a:accent6>
          <a:srgbClr val="005CB9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58718C"/>
        </a:accent1>
        <a:accent2>
          <a:srgbClr val="6D9D97"/>
        </a:accent2>
        <a:accent3>
          <a:srgbClr val="B0B9C3"/>
        </a:accent3>
        <a:accent4>
          <a:srgbClr val="DADADA"/>
        </a:accent4>
        <a:accent5>
          <a:srgbClr val="B4BBC5"/>
        </a:accent5>
        <a:accent6>
          <a:srgbClr val="628E88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88E4"/>
        </a:accent1>
        <a:accent2>
          <a:srgbClr val="009999"/>
        </a:accent2>
        <a:accent3>
          <a:srgbClr val="AAB9D3"/>
        </a:accent3>
        <a:accent4>
          <a:srgbClr val="DADADA"/>
        </a:accent4>
        <a:accent5>
          <a:srgbClr val="AAC3EF"/>
        </a:accent5>
        <a:accent6>
          <a:srgbClr val="008A8A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9966FF"/>
        </a:accent1>
        <a:accent2>
          <a:srgbClr val="00FFFF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E7E7"/>
        </a:accent6>
        <a:hlink>
          <a:srgbClr val="5FAFFF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8080"/>
        </a:accent1>
        <a:accent2>
          <a:srgbClr val="0099FF"/>
        </a:accent2>
        <a:accent3>
          <a:srgbClr val="AAB8B8"/>
        </a:accent3>
        <a:accent4>
          <a:srgbClr val="DADADA"/>
        </a:accent4>
        <a:accent5>
          <a:srgbClr val="AAC0C0"/>
        </a:accent5>
        <a:accent6>
          <a:srgbClr val="008AE7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CBD7CE"/>
        </a:accent1>
        <a:accent2>
          <a:srgbClr val="9CA8A4"/>
        </a:accent2>
        <a:accent3>
          <a:srgbClr val="CEDAD1"/>
        </a:accent3>
        <a:accent4>
          <a:srgbClr val="DADADA"/>
        </a:accent4>
        <a:accent5>
          <a:srgbClr val="E2E8E3"/>
        </a:accent5>
        <a:accent6>
          <a:srgbClr val="8D9894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686B5D"/>
        </a:accent1>
        <a:accent2>
          <a:srgbClr val="5D8770"/>
        </a:accent2>
        <a:accent3>
          <a:srgbClr val="B3B3AF"/>
        </a:accent3>
        <a:accent4>
          <a:srgbClr val="BCBAB1"/>
        </a:accent4>
        <a:accent5>
          <a:srgbClr val="B9BAB6"/>
        </a:accent5>
        <a:accent6>
          <a:srgbClr val="537A65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A4BCC4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94AAB1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E6E3D4"/>
        </a:accent1>
        <a:accent2>
          <a:srgbClr val="A2A4AC"/>
        </a:accent2>
        <a:accent3>
          <a:srgbClr val="E8E5D9"/>
        </a:accent3>
        <a:accent4>
          <a:srgbClr val="000000"/>
        </a:accent4>
        <a:accent5>
          <a:srgbClr val="F0EFE6"/>
        </a:accent5>
        <a:accent6>
          <a:srgbClr val="9294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1-Overview">
  <a:themeElements>
    <a:clrScheme name="Custom 1">
      <a:dk1>
        <a:srgbClr val="008080"/>
      </a:dk1>
      <a:lt1>
        <a:srgbClr val="FFFFFF"/>
      </a:lt1>
      <a:dk2>
        <a:srgbClr val="006666"/>
      </a:dk2>
      <a:lt2>
        <a:srgbClr val="FFFFCC"/>
      </a:lt2>
      <a:accent1>
        <a:srgbClr val="008080"/>
      </a:accent1>
      <a:accent2>
        <a:srgbClr val="0099FF"/>
      </a:accent2>
      <a:accent3>
        <a:srgbClr val="AAB8B8"/>
      </a:accent3>
      <a:accent4>
        <a:srgbClr val="DADADA"/>
      </a:accent4>
      <a:accent5>
        <a:srgbClr val="AAC0C0"/>
      </a:accent5>
      <a:accent6>
        <a:srgbClr val="DDE2E7"/>
      </a:accent6>
      <a:hlink>
        <a:srgbClr val="1ACE9F"/>
      </a:hlink>
      <a:folHlink>
        <a:srgbClr val="A5B5CD"/>
      </a:folHlink>
    </a:clrScheme>
    <a:fontScheme name="01-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lnDef>
  </a:objectDefaults>
  <a:extraClrSchemeLst>
    <a:extraClrScheme>
      <a:clrScheme name="01-Overview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2E2E8E"/>
        </a:accent1>
        <a:accent2>
          <a:srgbClr val="0066CC"/>
        </a:accent2>
        <a:accent3>
          <a:srgbClr val="AAACB1"/>
        </a:accent3>
        <a:accent4>
          <a:srgbClr val="DADADA"/>
        </a:accent4>
        <a:accent5>
          <a:srgbClr val="ADADC6"/>
        </a:accent5>
        <a:accent6>
          <a:srgbClr val="005CB9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58718C"/>
        </a:accent1>
        <a:accent2>
          <a:srgbClr val="6D9D97"/>
        </a:accent2>
        <a:accent3>
          <a:srgbClr val="B0B9C3"/>
        </a:accent3>
        <a:accent4>
          <a:srgbClr val="DADADA"/>
        </a:accent4>
        <a:accent5>
          <a:srgbClr val="B4BBC5"/>
        </a:accent5>
        <a:accent6>
          <a:srgbClr val="628E88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88E4"/>
        </a:accent1>
        <a:accent2>
          <a:srgbClr val="009999"/>
        </a:accent2>
        <a:accent3>
          <a:srgbClr val="AAB9D3"/>
        </a:accent3>
        <a:accent4>
          <a:srgbClr val="DADADA"/>
        </a:accent4>
        <a:accent5>
          <a:srgbClr val="AAC3EF"/>
        </a:accent5>
        <a:accent6>
          <a:srgbClr val="008A8A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9966FF"/>
        </a:accent1>
        <a:accent2>
          <a:srgbClr val="00FFFF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E7E7"/>
        </a:accent6>
        <a:hlink>
          <a:srgbClr val="5FAFFF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8080"/>
        </a:accent1>
        <a:accent2>
          <a:srgbClr val="0099FF"/>
        </a:accent2>
        <a:accent3>
          <a:srgbClr val="AAB8B8"/>
        </a:accent3>
        <a:accent4>
          <a:srgbClr val="DADADA"/>
        </a:accent4>
        <a:accent5>
          <a:srgbClr val="AAC0C0"/>
        </a:accent5>
        <a:accent6>
          <a:srgbClr val="008AE7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CBD7CE"/>
        </a:accent1>
        <a:accent2>
          <a:srgbClr val="9CA8A4"/>
        </a:accent2>
        <a:accent3>
          <a:srgbClr val="CEDAD1"/>
        </a:accent3>
        <a:accent4>
          <a:srgbClr val="DADADA"/>
        </a:accent4>
        <a:accent5>
          <a:srgbClr val="E2E8E3"/>
        </a:accent5>
        <a:accent6>
          <a:srgbClr val="8D9894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686B5D"/>
        </a:accent1>
        <a:accent2>
          <a:srgbClr val="5D8770"/>
        </a:accent2>
        <a:accent3>
          <a:srgbClr val="B3B3AF"/>
        </a:accent3>
        <a:accent4>
          <a:srgbClr val="BCBAB1"/>
        </a:accent4>
        <a:accent5>
          <a:srgbClr val="B9BAB6"/>
        </a:accent5>
        <a:accent6>
          <a:srgbClr val="537A65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A4BCC4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94AAB1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-Overview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E6E3D4"/>
        </a:accent1>
        <a:accent2>
          <a:srgbClr val="A2A4AC"/>
        </a:accent2>
        <a:accent3>
          <a:srgbClr val="E8E5D9"/>
        </a:accent3>
        <a:accent4>
          <a:srgbClr val="000000"/>
        </a:accent4>
        <a:accent5>
          <a:srgbClr val="F0EFE6"/>
        </a:accent5>
        <a:accent6>
          <a:srgbClr val="9294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5451</TotalTime>
  <Words>450</Words>
  <Application>Microsoft Office PowerPoint</Application>
  <PresentationFormat>如螢幕大小 (4:3)</PresentationFormat>
  <Paragraphs>67</Paragraphs>
  <Slides>16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ＭＳ Ｐゴシック</vt:lpstr>
      <vt:lpstr>新細明體</vt:lpstr>
      <vt:lpstr>Arial</vt:lpstr>
      <vt:lpstr>Calibri</vt:lpstr>
      <vt:lpstr>Times New Roman</vt:lpstr>
      <vt:lpstr>Wingdings</vt:lpstr>
      <vt:lpstr>ch01</vt:lpstr>
      <vt:lpstr>01-Overview</vt:lpstr>
      <vt:lpstr>Data and Computer Communications</vt:lpstr>
      <vt:lpstr>Advanced Data Communications Topics</vt:lpstr>
      <vt:lpstr>Stop-and-Wait Flow Control</vt:lpstr>
      <vt:lpstr>PowerPoint 簡報</vt:lpstr>
      <vt:lpstr>PowerPoint 簡報</vt:lpstr>
      <vt:lpstr>PowerPoint 簡報</vt:lpstr>
      <vt:lpstr>Error-Free Sliding-Window Flow Ctrl</vt:lpstr>
      <vt:lpstr>PowerPoint 簡報</vt:lpstr>
      <vt:lpstr>PowerPoint 簡報</vt:lpstr>
      <vt:lpstr>Stop-and-Wait ARQ</vt:lpstr>
      <vt:lpstr>Calculation of Nr</vt:lpstr>
      <vt:lpstr>Selective-Reject ARQ</vt:lpstr>
      <vt:lpstr>Go-Back-N ARQ</vt:lpstr>
      <vt:lpstr>PowerPoint 簡報</vt:lpstr>
      <vt:lpstr>PowerPoint 簡報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and Computer Communications</dc:title>
  <dc:creator>Kevin McLaughlin</dc:creator>
  <cp:lastModifiedBy>ccyang</cp:lastModifiedBy>
  <cp:revision>49</cp:revision>
  <dcterms:created xsi:type="dcterms:W3CDTF">2013-10-08T02:41:16Z</dcterms:created>
  <dcterms:modified xsi:type="dcterms:W3CDTF">2020-03-25T14:38:24Z</dcterms:modified>
</cp:coreProperties>
</file>