
<file path=[Content_Types].xml><?xml version="1.0" encoding="utf-8"?>
<Types xmlns="http://schemas.openxmlformats.org/package/2006/content-types">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 id="2147483679" r:id="rId2"/>
  </p:sldMasterIdLst>
  <p:notesMasterIdLst>
    <p:notesMasterId r:id="rId53"/>
  </p:notesMasterIdLst>
  <p:handoutMasterIdLst>
    <p:handoutMasterId r:id="rId54"/>
  </p:handoutMasterIdLst>
  <p:sldIdLst>
    <p:sldId id="374" r:id="rId3"/>
    <p:sldId id="375" r:id="rId4"/>
    <p:sldId id="364" r:id="rId5"/>
    <p:sldId id="302" r:id="rId6"/>
    <p:sldId id="303" r:id="rId7"/>
    <p:sldId id="377" r:id="rId8"/>
    <p:sldId id="318" r:id="rId9"/>
    <p:sldId id="366" r:id="rId10"/>
    <p:sldId id="367" r:id="rId11"/>
    <p:sldId id="378" r:id="rId12"/>
    <p:sldId id="305" r:id="rId13"/>
    <p:sldId id="332" r:id="rId14"/>
    <p:sldId id="334" r:id="rId15"/>
    <p:sldId id="335" r:id="rId16"/>
    <p:sldId id="336" r:id="rId17"/>
    <p:sldId id="340" r:id="rId18"/>
    <p:sldId id="339" r:id="rId19"/>
    <p:sldId id="341" r:id="rId20"/>
    <p:sldId id="306" r:id="rId21"/>
    <p:sldId id="342" r:id="rId22"/>
    <p:sldId id="307" r:id="rId23"/>
    <p:sldId id="344" r:id="rId24"/>
    <p:sldId id="312" r:id="rId25"/>
    <p:sldId id="345" r:id="rId26"/>
    <p:sldId id="348" r:id="rId27"/>
    <p:sldId id="308" r:id="rId28"/>
    <p:sldId id="309" r:id="rId29"/>
    <p:sldId id="352" r:id="rId30"/>
    <p:sldId id="354" r:id="rId31"/>
    <p:sldId id="356" r:id="rId32"/>
    <p:sldId id="355" r:id="rId33"/>
    <p:sldId id="361" r:id="rId34"/>
    <p:sldId id="310" r:id="rId35"/>
    <p:sldId id="370" r:id="rId36"/>
    <p:sldId id="379" r:id="rId37"/>
    <p:sldId id="360" r:id="rId38"/>
    <p:sldId id="380" r:id="rId39"/>
    <p:sldId id="362" r:id="rId40"/>
    <p:sldId id="372" r:id="rId41"/>
    <p:sldId id="373" r:id="rId42"/>
    <p:sldId id="381" r:id="rId43"/>
    <p:sldId id="382" r:id="rId44"/>
    <p:sldId id="383" r:id="rId45"/>
    <p:sldId id="384" r:id="rId46"/>
    <p:sldId id="385" r:id="rId47"/>
    <p:sldId id="386" r:id="rId48"/>
    <p:sldId id="387" r:id="rId49"/>
    <p:sldId id="368" r:id="rId50"/>
    <p:sldId id="369" r:id="rId51"/>
    <p:sldId id="376" r:id="rId5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10" charset="0"/>
        <a:ea typeface="Arial" pitchFamily="-110" charset="0"/>
        <a:cs typeface="Arial" pitchFamily="-110" charset="0"/>
      </a:defRPr>
    </a:lvl1pPr>
    <a:lvl2pPr marL="457200" algn="l" rtl="0" fontAlgn="base">
      <a:spcBef>
        <a:spcPct val="0"/>
      </a:spcBef>
      <a:spcAft>
        <a:spcPct val="0"/>
      </a:spcAft>
      <a:defRPr sz="2400" kern="1200">
        <a:solidFill>
          <a:schemeClr val="tx1"/>
        </a:solidFill>
        <a:latin typeface="Times New Roman" pitchFamily="-110" charset="0"/>
        <a:ea typeface="Arial" pitchFamily="-110" charset="0"/>
        <a:cs typeface="Arial" pitchFamily="-110" charset="0"/>
      </a:defRPr>
    </a:lvl2pPr>
    <a:lvl3pPr marL="914400" algn="l" rtl="0" fontAlgn="base">
      <a:spcBef>
        <a:spcPct val="0"/>
      </a:spcBef>
      <a:spcAft>
        <a:spcPct val="0"/>
      </a:spcAft>
      <a:defRPr sz="2400" kern="1200">
        <a:solidFill>
          <a:schemeClr val="tx1"/>
        </a:solidFill>
        <a:latin typeface="Times New Roman" pitchFamily="-110" charset="0"/>
        <a:ea typeface="Arial" pitchFamily="-110" charset="0"/>
        <a:cs typeface="Arial" pitchFamily="-110" charset="0"/>
      </a:defRPr>
    </a:lvl3pPr>
    <a:lvl4pPr marL="1371600" algn="l" rtl="0" fontAlgn="base">
      <a:spcBef>
        <a:spcPct val="0"/>
      </a:spcBef>
      <a:spcAft>
        <a:spcPct val="0"/>
      </a:spcAft>
      <a:defRPr sz="2400" kern="1200">
        <a:solidFill>
          <a:schemeClr val="tx1"/>
        </a:solidFill>
        <a:latin typeface="Times New Roman" pitchFamily="-110" charset="0"/>
        <a:ea typeface="Arial" pitchFamily="-110" charset="0"/>
        <a:cs typeface="Arial" pitchFamily="-110" charset="0"/>
      </a:defRPr>
    </a:lvl4pPr>
    <a:lvl5pPr marL="1828800" algn="l" rtl="0" fontAlgn="base">
      <a:spcBef>
        <a:spcPct val="0"/>
      </a:spcBef>
      <a:spcAft>
        <a:spcPct val="0"/>
      </a:spcAft>
      <a:defRPr sz="2400" kern="1200">
        <a:solidFill>
          <a:schemeClr val="tx1"/>
        </a:solidFill>
        <a:latin typeface="Times New Roman" pitchFamily="-110" charset="0"/>
        <a:ea typeface="Arial" pitchFamily="-110" charset="0"/>
        <a:cs typeface="Arial" pitchFamily="-110" charset="0"/>
      </a:defRPr>
    </a:lvl5pPr>
    <a:lvl6pPr marL="2286000" algn="l" defTabSz="457200" rtl="0" eaLnBrk="1" latinLnBrk="0" hangingPunct="1">
      <a:defRPr sz="2400" kern="1200">
        <a:solidFill>
          <a:schemeClr val="tx1"/>
        </a:solidFill>
        <a:latin typeface="Times New Roman" pitchFamily="-110" charset="0"/>
        <a:ea typeface="Arial" pitchFamily="-110" charset="0"/>
        <a:cs typeface="Arial" pitchFamily="-110" charset="0"/>
      </a:defRPr>
    </a:lvl6pPr>
    <a:lvl7pPr marL="2743200" algn="l" defTabSz="457200" rtl="0" eaLnBrk="1" latinLnBrk="0" hangingPunct="1">
      <a:defRPr sz="2400" kern="1200">
        <a:solidFill>
          <a:schemeClr val="tx1"/>
        </a:solidFill>
        <a:latin typeface="Times New Roman" pitchFamily="-110" charset="0"/>
        <a:ea typeface="Arial" pitchFamily="-110" charset="0"/>
        <a:cs typeface="Arial" pitchFamily="-110" charset="0"/>
      </a:defRPr>
    </a:lvl7pPr>
    <a:lvl8pPr marL="3200400" algn="l" defTabSz="457200" rtl="0" eaLnBrk="1" latinLnBrk="0" hangingPunct="1">
      <a:defRPr sz="2400" kern="1200">
        <a:solidFill>
          <a:schemeClr val="tx1"/>
        </a:solidFill>
        <a:latin typeface="Times New Roman" pitchFamily="-110" charset="0"/>
        <a:ea typeface="Arial" pitchFamily="-110" charset="0"/>
        <a:cs typeface="Arial" pitchFamily="-110" charset="0"/>
      </a:defRPr>
    </a:lvl8pPr>
    <a:lvl9pPr marL="3657600" algn="l" defTabSz="457200" rtl="0" eaLnBrk="1" latinLnBrk="0" hangingPunct="1">
      <a:defRPr sz="2400" kern="1200">
        <a:solidFill>
          <a:schemeClr val="tx1"/>
        </a:solidFill>
        <a:latin typeface="Times New Roman" pitchFamily="-110" charset="0"/>
        <a:ea typeface="Arial" pitchFamily="-110" charset="0"/>
        <a:cs typeface="Arial" pitchFamily="-110"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96" autoAdjust="0"/>
    <p:restoredTop sz="87186" autoAdjust="0"/>
  </p:normalViewPr>
  <p:slideViewPr>
    <p:cSldViewPr>
      <p:cViewPr varScale="1">
        <p:scale>
          <a:sx n="63" d="100"/>
          <a:sy n="63" d="100"/>
        </p:scale>
        <p:origin x="1532" y="4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Lst>
  </p:outlineViewPr>
  <p:notesTextViewPr>
    <p:cViewPr>
      <p:scale>
        <a:sx n="100" d="100"/>
        <a:sy n="100" d="100"/>
      </p:scale>
      <p:origin x="0" y="0"/>
    </p:cViewPr>
  </p:notesTextViewPr>
  <p:sorterViewPr>
    <p:cViewPr>
      <p:scale>
        <a:sx n="66" d="100"/>
        <a:sy n="66" d="100"/>
      </p:scale>
      <p:origin x="0" y="80"/>
    </p:cViewPr>
  </p:sorterViewPr>
  <p:notesViewPr>
    <p:cSldViewPr>
      <p:cViewPr varScale="1">
        <p:scale>
          <a:sx n="120" d="100"/>
          <a:sy n="120" d="100"/>
        </p:scale>
        <p:origin x="-2048"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8" Type="http://schemas.openxmlformats.org/officeDocument/2006/relationships/slide" Target="slides/slide20.xml"/><Relationship Id="rId13" Type="http://schemas.openxmlformats.org/officeDocument/2006/relationships/slide" Target="slides/slide29.xml"/><Relationship Id="rId3" Type="http://schemas.openxmlformats.org/officeDocument/2006/relationships/slide" Target="slides/slide14.xml"/><Relationship Id="rId7" Type="http://schemas.openxmlformats.org/officeDocument/2006/relationships/slide" Target="slides/slide18.xml"/><Relationship Id="rId12" Type="http://schemas.openxmlformats.org/officeDocument/2006/relationships/slide" Target="slides/slide28.xml"/><Relationship Id="rId2" Type="http://schemas.openxmlformats.org/officeDocument/2006/relationships/slide" Target="slides/slide13.xml"/><Relationship Id="rId1" Type="http://schemas.openxmlformats.org/officeDocument/2006/relationships/slide" Target="slides/slide7.xml"/><Relationship Id="rId6" Type="http://schemas.openxmlformats.org/officeDocument/2006/relationships/slide" Target="slides/slide17.xml"/><Relationship Id="rId11" Type="http://schemas.openxmlformats.org/officeDocument/2006/relationships/slide" Target="slides/slide25.xml"/><Relationship Id="rId5" Type="http://schemas.openxmlformats.org/officeDocument/2006/relationships/slide" Target="slides/slide16.xml"/><Relationship Id="rId15" Type="http://schemas.openxmlformats.org/officeDocument/2006/relationships/slide" Target="slides/slide49.xml"/><Relationship Id="rId10" Type="http://schemas.openxmlformats.org/officeDocument/2006/relationships/slide" Target="slides/slide24.xml"/><Relationship Id="rId4" Type="http://schemas.openxmlformats.org/officeDocument/2006/relationships/slide" Target="slides/slide15.xml"/><Relationship Id="rId9" Type="http://schemas.openxmlformats.org/officeDocument/2006/relationships/slide" Target="slides/slide22.xml"/><Relationship Id="rId14"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58A692-EB42-9744-BD44-6B884CC4B8F2}" type="doc">
      <dgm:prSet loTypeId="urn:microsoft.com/office/officeart/2005/8/layout/hierarchy3" loCatId="" qsTypeId="urn:microsoft.com/office/officeart/2005/8/quickstyle/simple2" qsCatId="simple" csTypeId="urn:microsoft.com/office/officeart/2005/8/colors/accent1_2" csCatId="accent1" phldr="1"/>
      <dgm:spPr/>
      <dgm:t>
        <a:bodyPr/>
        <a:lstStyle/>
        <a:p>
          <a:endParaRPr lang="en-US"/>
        </a:p>
      </dgm:t>
    </dgm:pt>
    <dgm:pt modelId="{804F0DAE-83A1-8844-B1B8-DE5C2F0C2765}">
      <dgm:prSet phldrT="[Text]"/>
      <dgm:spPr/>
      <dgm:t>
        <a:bodyPr/>
        <a:lstStyle/>
        <a:p>
          <a:r>
            <a:rPr kumimoji="1" lang="en-GB" dirty="0" smtClean="0"/>
            <a:t>Integration</a:t>
          </a:r>
          <a:r>
            <a:rPr kumimoji="1" lang="en-US" dirty="0" smtClean="0"/>
            <a:t> service</a:t>
          </a:r>
          <a:endParaRPr lang="en-US" dirty="0"/>
        </a:p>
      </dgm:t>
    </dgm:pt>
    <dgm:pt modelId="{CCA4D557-FA75-E248-B70D-92B6FB85F8F0}" type="parTrans" cxnId="{5BD9C170-5775-2D44-9ED1-2E59E0C0C571}">
      <dgm:prSet/>
      <dgm:spPr/>
      <dgm:t>
        <a:bodyPr/>
        <a:lstStyle/>
        <a:p>
          <a:endParaRPr lang="en-US"/>
        </a:p>
      </dgm:t>
    </dgm:pt>
    <dgm:pt modelId="{63184EEC-EADB-394C-AEC1-93D6CC985C36}" type="sibTrans" cxnId="{5BD9C170-5775-2D44-9ED1-2E59E0C0C571}">
      <dgm:prSet/>
      <dgm:spPr/>
      <dgm:t>
        <a:bodyPr/>
        <a:lstStyle/>
        <a:p>
          <a:endParaRPr lang="en-US"/>
        </a:p>
      </dgm:t>
    </dgm:pt>
    <dgm:pt modelId="{975736CF-6EDF-8D4F-8A6E-9BF3CA7DA0EA}">
      <dgm:prSet/>
      <dgm:spPr/>
      <dgm:t>
        <a:bodyPr/>
        <a:lstStyle/>
        <a:p>
          <a:r>
            <a:rPr kumimoji="1" lang="en-US" smtClean="0"/>
            <a:t>Distribution service</a:t>
          </a:r>
          <a:endParaRPr kumimoji="1" lang="en-US" dirty="0" smtClean="0"/>
        </a:p>
      </dgm:t>
    </dgm:pt>
    <dgm:pt modelId="{D95DBA8B-2F80-EC46-AAAD-52D5502E6173}" type="parTrans" cxnId="{A27263EB-F22E-EC45-86D1-006467E7C3A2}">
      <dgm:prSet/>
      <dgm:spPr/>
      <dgm:t>
        <a:bodyPr/>
        <a:lstStyle/>
        <a:p>
          <a:endParaRPr lang="en-US"/>
        </a:p>
      </dgm:t>
    </dgm:pt>
    <dgm:pt modelId="{190779F2-0B7C-6E46-B138-370B40574A7A}" type="sibTrans" cxnId="{A27263EB-F22E-EC45-86D1-006467E7C3A2}">
      <dgm:prSet/>
      <dgm:spPr/>
      <dgm:t>
        <a:bodyPr/>
        <a:lstStyle/>
        <a:p>
          <a:endParaRPr lang="en-US"/>
        </a:p>
      </dgm:t>
    </dgm:pt>
    <dgm:pt modelId="{990D9229-82AB-B745-8EE6-60DBA451BBA6}">
      <dgm:prSet/>
      <dgm:spPr/>
      <dgm:t>
        <a:bodyPr/>
        <a:lstStyle/>
        <a:p>
          <a:r>
            <a:rPr kumimoji="1" lang="en-US" smtClean="0"/>
            <a:t>Primary service used by stations to exchange MAC frames when frame must traverse the DS to get from a station in one BSS to a station in another BSS</a:t>
          </a:r>
          <a:endParaRPr kumimoji="1" lang="en-GB" dirty="0" smtClean="0"/>
        </a:p>
      </dgm:t>
    </dgm:pt>
    <dgm:pt modelId="{25ED52BA-BB1A-DB4E-86BC-FA560B205F14}" type="parTrans" cxnId="{0E964880-D2DE-D342-894C-7195E3858767}">
      <dgm:prSet/>
      <dgm:spPr/>
      <dgm:t>
        <a:bodyPr/>
        <a:lstStyle/>
        <a:p>
          <a:endParaRPr lang="en-US"/>
        </a:p>
      </dgm:t>
    </dgm:pt>
    <dgm:pt modelId="{107AFD7F-FFA8-F145-A178-FA8FB84478F7}" type="sibTrans" cxnId="{0E964880-D2DE-D342-894C-7195E3858767}">
      <dgm:prSet/>
      <dgm:spPr/>
      <dgm:t>
        <a:bodyPr/>
        <a:lstStyle/>
        <a:p>
          <a:endParaRPr lang="en-US"/>
        </a:p>
      </dgm:t>
    </dgm:pt>
    <dgm:pt modelId="{238C7F23-BD56-F640-AC80-87A29575B65C}">
      <dgm:prSet/>
      <dgm:spPr/>
      <dgm:t>
        <a:bodyPr/>
        <a:lstStyle/>
        <a:p>
          <a:r>
            <a:rPr kumimoji="1" lang="en-US" smtClean="0"/>
            <a:t>If stations are in the same BSS, distribution service logically goes through the single AP of that BSS</a:t>
          </a:r>
          <a:endParaRPr kumimoji="1" lang="en-US" dirty="0"/>
        </a:p>
      </dgm:t>
    </dgm:pt>
    <dgm:pt modelId="{6C02973C-AECC-404C-8902-C840E658063F}" type="parTrans" cxnId="{5827E1DA-F257-7942-8735-00D86A75DE7C}">
      <dgm:prSet/>
      <dgm:spPr/>
      <dgm:t>
        <a:bodyPr/>
        <a:lstStyle/>
        <a:p>
          <a:endParaRPr lang="en-US"/>
        </a:p>
      </dgm:t>
    </dgm:pt>
    <dgm:pt modelId="{24256E94-AB41-494F-9778-C71D2DF303BD}" type="sibTrans" cxnId="{5827E1DA-F257-7942-8735-00D86A75DE7C}">
      <dgm:prSet/>
      <dgm:spPr/>
      <dgm:t>
        <a:bodyPr/>
        <a:lstStyle/>
        <a:p>
          <a:endParaRPr lang="en-US"/>
        </a:p>
      </dgm:t>
    </dgm:pt>
    <dgm:pt modelId="{881E0FDD-8BE7-AC4C-85E2-B527B5E2C5C7}">
      <dgm:prSet/>
      <dgm:spPr/>
      <dgm:t>
        <a:bodyPr/>
        <a:lstStyle/>
        <a:p>
          <a:r>
            <a:rPr kumimoji="1" lang="en-US" dirty="0" smtClean="0"/>
            <a:t>Enables transfer of data between a station on an IEEE 802.11 LAN and </a:t>
          </a:r>
          <a:r>
            <a:rPr kumimoji="1" lang="en-GB" dirty="0" smtClean="0"/>
            <a:t>a station</a:t>
          </a:r>
          <a:r>
            <a:rPr kumimoji="1" lang="en-US" dirty="0" smtClean="0"/>
            <a:t> on an integrated IEEE 802.x LAN</a:t>
          </a:r>
        </a:p>
      </dgm:t>
    </dgm:pt>
    <dgm:pt modelId="{E74B71E8-01FE-6D4A-A418-036C79F29E08}" type="parTrans" cxnId="{FE6642CB-3A41-1E48-9908-BC9FBFAE5B3A}">
      <dgm:prSet/>
      <dgm:spPr/>
      <dgm:t>
        <a:bodyPr/>
        <a:lstStyle/>
        <a:p>
          <a:endParaRPr lang="en-US"/>
        </a:p>
      </dgm:t>
    </dgm:pt>
    <dgm:pt modelId="{28E26AC5-7341-2342-90A7-7B389E6D7FB7}" type="sibTrans" cxnId="{FE6642CB-3A41-1E48-9908-BC9FBFAE5B3A}">
      <dgm:prSet/>
      <dgm:spPr/>
      <dgm:t>
        <a:bodyPr/>
        <a:lstStyle/>
        <a:p>
          <a:endParaRPr lang="en-US"/>
        </a:p>
      </dgm:t>
    </dgm:pt>
    <dgm:pt modelId="{A33C84D2-10E6-5449-93AB-42220B55A891}">
      <dgm:prSet/>
      <dgm:spPr/>
      <dgm:t>
        <a:bodyPr/>
        <a:lstStyle/>
        <a:p>
          <a:r>
            <a:rPr kumimoji="1" lang="en-US" dirty="0" smtClean="0"/>
            <a:t>Takes care of any address translation and media conversion logic required for the exchange of data</a:t>
          </a:r>
          <a:endParaRPr kumimoji="1" lang="en-GB" dirty="0" smtClean="0"/>
        </a:p>
      </dgm:t>
    </dgm:pt>
    <dgm:pt modelId="{26723DC9-4285-9942-ACE3-6B8D24BA6603}" type="parTrans" cxnId="{3B2A01B8-9CF7-AB46-A344-80C3281C2C4D}">
      <dgm:prSet/>
      <dgm:spPr/>
      <dgm:t>
        <a:bodyPr/>
        <a:lstStyle/>
        <a:p>
          <a:endParaRPr lang="en-US"/>
        </a:p>
      </dgm:t>
    </dgm:pt>
    <dgm:pt modelId="{5DFB1958-0F97-764C-9D20-8C10E6D52E88}" type="sibTrans" cxnId="{3B2A01B8-9CF7-AB46-A344-80C3281C2C4D}">
      <dgm:prSet/>
      <dgm:spPr/>
      <dgm:t>
        <a:bodyPr/>
        <a:lstStyle/>
        <a:p>
          <a:endParaRPr lang="en-US"/>
        </a:p>
      </dgm:t>
    </dgm:pt>
    <dgm:pt modelId="{37EDFA57-1F99-B74B-895F-FE6D65525F65}" type="pres">
      <dgm:prSet presAssocID="{9B58A692-EB42-9744-BD44-6B884CC4B8F2}" presName="diagram" presStyleCnt="0">
        <dgm:presLayoutVars>
          <dgm:chPref val="1"/>
          <dgm:dir/>
          <dgm:animOne val="branch"/>
          <dgm:animLvl val="lvl"/>
          <dgm:resizeHandles/>
        </dgm:presLayoutVars>
      </dgm:prSet>
      <dgm:spPr/>
      <dgm:t>
        <a:bodyPr/>
        <a:lstStyle/>
        <a:p>
          <a:endParaRPr lang="en-US"/>
        </a:p>
      </dgm:t>
    </dgm:pt>
    <dgm:pt modelId="{EB9E0CD2-2A36-5148-BFD4-C7BCDEAEF844}" type="pres">
      <dgm:prSet presAssocID="{804F0DAE-83A1-8844-B1B8-DE5C2F0C2765}" presName="root" presStyleCnt="0"/>
      <dgm:spPr/>
    </dgm:pt>
    <dgm:pt modelId="{691A3DE4-F7B9-AB42-9D8A-BDEF8C1C2DF6}" type="pres">
      <dgm:prSet presAssocID="{804F0DAE-83A1-8844-B1B8-DE5C2F0C2765}" presName="rootComposite" presStyleCnt="0"/>
      <dgm:spPr/>
    </dgm:pt>
    <dgm:pt modelId="{158BB5C1-DC38-CE47-99E5-F288CBBB8189}" type="pres">
      <dgm:prSet presAssocID="{804F0DAE-83A1-8844-B1B8-DE5C2F0C2765}" presName="rootText" presStyleLbl="node1" presStyleIdx="0" presStyleCnt="2"/>
      <dgm:spPr/>
      <dgm:t>
        <a:bodyPr/>
        <a:lstStyle/>
        <a:p>
          <a:endParaRPr lang="en-US"/>
        </a:p>
      </dgm:t>
    </dgm:pt>
    <dgm:pt modelId="{AE38FA19-70D1-6443-9A17-19624A11B0F1}" type="pres">
      <dgm:prSet presAssocID="{804F0DAE-83A1-8844-B1B8-DE5C2F0C2765}" presName="rootConnector" presStyleLbl="node1" presStyleIdx="0" presStyleCnt="2"/>
      <dgm:spPr/>
      <dgm:t>
        <a:bodyPr/>
        <a:lstStyle/>
        <a:p>
          <a:endParaRPr lang="en-US"/>
        </a:p>
      </dgm:t>
    </dgm:pt>
    <dgm:pt modelId="{AECC6004-D2AD-2545-9F62-58BF9106341B}" type="pres">
      <dgm:prSet presAssocID="{804F0DAE-83A1-8844-B1B8-DE5C2F0C2765}" presName="childShape" presStyleCnt="0"/>
      <dgm:spPr/>
    </dgm:pt>
    <dgm:pt modelId="{0C85F303-28F9-BD44-B5ED-85F7BC6DE141}" type="pres">
      <dgm:prSet presAssocID="{E74B71E8-01FE-6D4A-A418-036C79F29E08}" presName="Name13" presStyleLbl="parChTrans1D2" presStyleIdx="0" presStyleCnt="4"/>
      <dgm:spPr/>
      <dgm:t>
        <a:bodyPr/>
        <a:lstStyle/>
        <a:p>
          <a:endParaRPr lang="en-US"/>
        </a:p>
      </dgm:t>
    </dgm:pt>
    <dgm:pt modelId="{82607C88-A571-A949-A771-7B6954620DD0}" type="pres">
      <dgm:prSet presAssocID="{881E0FDD-8BE7-AC4C-85E2-B527B5E2C5C7}" presName="childText" presStyleLbl="bgAcc1" presStyleIdx="0" presStyleCnt="4">
        <dgm:presLayoutVars>
          <dgm:bulletEnabled val="1"/>
        </dgm:presLayoutVars>
      </dgm:prSet>
      <dgm:spPr/>
      <dgm:t>
        <a:bodyPr/>
        <a:lstStyle/>
        <a:p>
          <a:endParaRPr lang="en-US"/>
        </a:p>
      </dgm:t>
    </dgm:pt>
    <dgm:pt modelId="{A178C8B3-3EEA-184F-A5FD-BC4687E298FA}" type="pres">
      <dgm:prSet presAssocID="{26723DC9-4285-9942-ACE3-6B8D24BA6603}" presName="Name13" presStyleLbl="parChTrans1D2" presStyleIdx="1" presStyleCnt="4"/>
      <dgm:spPr/>
      <dgm:t>
        <a:bodyPr/>
        <a:lstStyle/>
        <a:p>
          <a:endParaRPr lang="en-US"/>
        </a:p>
      </dgm:t>
    </dgm:pt>
    <dgm:pt modelId="{CC5A38C1-936F-EC4B-BC96-5220DDDCC349}" type="pres">
      <dgm:prSet presAssocID="{A33C84D2-10E6-5449-93AB-42220B55A891}" presName="childText" presStyleLbl="bgAcc1" presStyleIdx="1" presStyleCnt="4">
        <dgm:presLayoutVars>
          <dgm:bulletEnabled val="1"/>
        </dgm:presLayoutVars>
      </dgm:prSet>
      <dgm:spPr/>
      <dgm:t>
        <a:bodyPr/>
        <a:lstStyle/>
        <a:p>
          <a:endParaRPr lang="en-US"/>
        </a:p>
      </dgm:t>
    </dgm:pt>
    <dgm:pt modelId="{06DF62FE-6CD0-1D4E-B9DA-EC4BDC201824}" type="pres">
      <dgm:prSet presAssocID="{975736CF-6EDF-8D4F-8A6E-9BF3CA7DA0EA}" presName="root" presStyleCnt="0"/>
      <dgm:spPr/>
    </dgm:pt>
    <dgm:pt modelId="{6EE1D7A1-9D7B-BD49-858B-A09328E73AD1}" type="pres">
      <dgm:prSet presAssocID="{975736CF-6EDF-8D4F-8A6E-9BF3CA7DA0EA}" presName="rootComposite" presStyleCnt="0"/>
      <dgm:spPr/>
    </dgm:pt>
    <dgm:pt modelId="{48536C14-FABF-C94B-9332-5ACABD49B5C4}" type="pres">
      <dgm:prSet presAssocID="{975736CF-6EDF-8D4F-8A6E-9BF3CA7DA0EA}" presName="rootText" presStyleLbl="node1" presStyleIdx="1" presStyleCnt="2"/>
      <dgm:spPr/>
      <dgm:t>
        <a:bodyPr/>
        <a:lstStyle/>
        <a:p>
          <a:endParaRPr lang="en-US"/>
        </a:p>
      </dgm:t>
    </dgm:pt>
    <dgm:pt modelId="{2E5C51DB-4CEF-2F42-8171-C61DEF78B78B}" type="pres">
      <dgm:prSet presAssocID="{975736CF-6EDF-8D4F-8A6E-9BF3CA7DA0EA}" presName="rootConnector" presStyleLbl="node1" presStyleIdx="1" presStyleCnt="2"/>
      <dgm:spPr/>
      <dgm:t>
        <a:bodyPr/>
        <a:lstStyle/>
        <a:p>
          <a:endParaRPr lang="en-US"/>
        </a:p>
      </dgm:t>
    </dgm:pt>
    <dgm:pt modelId="{03C312F7-4B02-A046-B296-9727F31C987B}" type="pres">
      <dgm:prSet presAssocID="{975736CF-6EDF-8D4F-8A6E-9BF3CA7DA0EA}" presName="childShape" presStyleCnt="0"/>
      <dgm:spPr/>
    </dgm:pt>
    <dgm:pt modelId="{45E51AE6-A08F-6E49-B583-89643EB2299A}" type="pres">
      <dgm:prSet presAssocID="{25ED52BA-BB1A-DB4E-86BC-FA560B205F14}" presName="Name13" presStyleLbl="parChTrans1D2" presStyleIdx="2" presStyleCnt="4"/>
      <dgm:spPr/>
      <dgm:t>
        <a:bodyPr/>
        <a:lstStyle/>
        <a:p>
          <a:endParaRPr lang="en-US"/>
        </a:p>
      </dgm:t>
    </dgm:pt>
    <dgm:pt modelId="{DE4C6016-74CB-7646-B19D-C9276D143D59}" type="pres">
      <dgm:prSet presAssocID="{990D9229-82AB-B745-8EE6-60DBA451BBA6}" presName="childText" presStyleLbl="bgAcc1" presStyleIdx="2" presStyleCnt="4">
        <dgm:presLayoutVars>
          <dgm:bulletEnabled val="1"/>
        </dgm:presLayoutVars>
      </dgm:prSet>
      <dgm:spPr/>
      <dgm:t>
        <a:bodyPr/>
        <a:lstStyle/>
        <a:p>
          <a:endParaRPr lang="en-US"/>
        </a:p>
      </dgm:t>
    </dgm:pt>
    <dgm:pt modelId="{BB95157B-1A26-C54D-A43A-56A7BA2E4492}" type="pres">
      <dgm:prSet presAssocID="{6C02973C-AECC-404C-8902-C840E658063F}" presName="Name13" presStyleLbl="parChTrans1D2" presStyleIdx="3" presStyleCnt="4"/>
      <dgm:spPr/>
      <dgm:t>
        <a:bodyPr/>
        <a:lstStyle/>
        <a:p>
          <a:endParaRPr lang="en-US"/>
        </a:p>
      </dgm:t>
    </dgm:pt>
    <dgm:pt modelId="{B0197A89-348A-1B45-8CCD-E88BDD4D3CAE}" type="pres">
      <dgm:prSet presAssocID="{238C7F23-BD56-F640-AC80-87A29575B65C}" presName="childText" presStyleLbl="bgAcc1" presStyleIdx="3" presStyleCnt="4">
        <dgm:presLayoutVars>
          <dgm:bulletEnabled val="1"/>
        </dgm:presLayoutVars>
      </dgm:prSet>
      <dgm:spPr/>
      <dgm:t>
        <a:bodyPr/>
        <a:lstStyle/>
        <a:p>
          <a:endParaRPr lang="en-US"/>
        </a:p>
      </dgm:t>
    </dgm:pt>
  </dgm:ptLst>
  <dgm:cxnLst>
    <dgm:cxn modelId="{3B2A01B8-9CF7-AB46-A344-80C3281C2C4D}" srcId="{804F0DAE-83A1-8844-B1B8-DE5C2F0C2765}" destId="{A33C84D2-10E6-5449-93AB-42220B55A891}" srcOrd="1" destOrd="0" parTransId="{26723DC9-4285-9942-ACE3-6B8D24BA6603}" sibTransId="{5DFB1958-0F97-764C-9D20-8C10E6D52E88}"/>
    <dgm:cxn modelId="{1B925AD1-123D-CA42-BEA8-B3E6DD6540B7}" type="presOf" srcId="{804F0DAE-83A1-8844-B1B8-DE5C2F0C2765}" destId="{AE38FA19-70D1-6443-9A17-19624A11B0F1}" srcOrd="1" destOrd="0" presId="urn:microsoft.com/office/officeart/2005/8/layout/hierarchy3"/>
    <dgm:cxn modelId="{A27263EB-F22E-EC45-86D1-006467E7C3A2}" srcId="{9B58A692-EB42-9744-BD44-6B884CC4B8F2}" destId="{975736CF-6EDF-8D4F-8A6E-9BF3CA7DA0EA}" srcOrd="1" destOrd="0" parTransId="{D95DBA8B-2F80-EC46-AAAD-52D5502E6173}" sibTransId="{190779F2-0B7C-6E46-B138-370B40574A7A}"/>
    <dgm:cxn modelId="{B2BFE73D-8457-8E4B-82E3-11F44EBE71E9}" type="presOf" srcId="{E74B71E8-01FE-6D4A-A418-036C79F29E08}" destId="{0C85F303-28F9-BD44-B5ED-85F7BC6DE141}" srcOrd="0" destOrd="0" presId="urn:microsoft.com/office/officeart/2005/8/layout/hierarchy3"/>
    <dgm:cxn modelId="{A3BAC313-7B3D-154B-9A53-A04A66AF4D02}" type="presOf" srcId="{A33C84D2-10E6-5449-93AB-42220B55A891}" destId="{CC5A38C1-936F-EC4B-BC96-5220DDDCC349}" srcOrd="0" destOrd="0" presId="urn:microsoft.com/office/officeart/2005/8/layout/hierarchy3"/>
    <dgm:cxn modelId="{16B9331C-F1D4-6741-AE5A-8C3EF6A95EF3}" type="presOf" srcId="{975736CF-6EDF-8D4F-8A6E-9BF3CA7DA0EA}" destId="{48536C14-FABF-C94B-9332-5ACABD49B5C4}" srcOrd="0" destOrd="0" presId="urn:microsoft.com/office/officeart/2005/8/layout/hierarchy3"/>
    <dgm:cxn modelId="{7B93EF20-605F-8241-912B-AEFAD4016A1A}" type="presOf" srcId="{238C7F23-BD56-F640-AC80-87A29575B65C}" destId="{B0197A89-348A-1B45-8CCD-E88BDD4D3CAE}" srcOrd="0" destOrd="0" presId="urn:microsoft.com/office/officeart/2005/8/layout/hierarchy3"/>
    <dgm:cxn modelId="{2CC0F1D5-CF36-7B47-86C3-D3097A6B3168}" type="presOf" srcId="{6C02973C-AECC-404C-8902-C840E658063F}" destId="{BB95157B-1A26-C54D-A43A-56A7BA2E4492}" srcOrd="0" destOrd="0" presId="urn:microsoft.com/office/officeart/2005/8/layout/hierarchy3"/>
    <dgm:cxn modelId="{D9E95F72-7A00-3047-81D7-893495974376}" type="presOf" srcId="{990D9229-82AB-B745-8EE6-60DBA451BBA6}" destId="{DE4C6016-74CB-7646-B19D-C9276D143D59}" srcOrd="0" destOrd="0" presId="urn:microsoft.com/office/officeart/2005/8/layout/hierarchy3"/>
    <dgm:cxn modelId="{5CD8663F-32F9-1540-BBF3-3D0A97160D7D}" type="presOf" srcId="{975736CF-6EDF-8D4F-8A6E-9BF3CA7DA0EA}" destId="{2E5C51DB-4CEF-2F42-8171-C61DEF78B78B}" srcOrd="1" destOrd="0" presId="urn:microsoft.com/office/officeart/2005/8/layout/hierarchy3"/>
    <dgm:cxn modelId="{FA4BE4FC-DC08-8342-A6B8-21E8B1A9F6A5}" type="presOf" srcId="{25ED52BA-BB1A-DB4E-86BC-FA560B205F14}" destId="{45E51AE6-A08F-6E49-B583-89643EB2299A}" srcOrd="0" destOrd="0" presId="urn:microsoft.com/office/officeart/2005/8/layout/hierarchy3"/>
    <dgm:cxn modelId="{5827E1DA-F257-7942-8735-00D86A75DE7C}" srcId="{975736CF-6EDF-8D4F-8A6E-9BF3CA7DA0EA}" destId="{238C7F23-BD56-F640-AC80-87A29575B65C}" srcOrd="1" destOrd="0" parTransId="{6C02973C-AECC-404C-8902-C840E658063F}" sibTransId="{24256E94-AB41-494F-9778-C71D2DF303BD}"/>
    <dgm:cxn modelId="{EE2F6CCE-671B-2740-A158-E189716D5A1A}" type="presOf" srcId="{26723DC9-4285-9942-ACE3-6B8D24BA6603}" destId="{A178C8B3-3EEA-184F-A5FD-BC4687E298FA}" srcOrd="0" destOrd="0" presId="urn:microsoft.com/office/officeart/2005/8/layout/hierarchy3"/>
    <dgm:cxn modelId="{5BD9C170-5775-2D44-9ED1-2E59E0C0C571}" srcId="{9B58A692-EB42-9744-BD44-6B884CC4B8F2}" destId="{804F0DAE-83A1-8844-B1B8-DE5C2F0C2765}" srcOrd="0" destOrd="0" parTransId="{CCA4D557-FA75-E248-B70D-92B6FB85F8F0}" sibTransId="{63184EEC-EADB-394C-AEC1-93D6CC985C36}"/>
    <dgm:cxn modelId="{FE6642CB-3A41-1E48-9908-BC9FBFAE5B3A}" srcId="{804F0DAE-83A1-8844-B1B8-DE5C2F0C2765}" destId="{881E0FDD-8BE7-AC4C-85E2-B527B5E2C5C7}" srcOrd="0" destOrd="0" parTransId="{E74B71E8-01FE-6D4A-A418-036C79F29E08}" sibTransId="{28E26AC5-7341-2342-90A7-7B389E6D7FB7}"/>
    <dgm:cxn modelId="{7F922399-465D-BE4F-B655-B9D89FEFA129}" type="presOf" srcId="{881E0FDD-8BE7-AC4C-85E2-B527B5E2C5C7}" destId="{82607C88-A571-A949-A771-7B6954620DD0}" srcOrd="0" destOrd="0" presId="urn:microsoft.com/office/officeart/2005/8/layout/hierarchy3"/>
    <dgm:cxn modelId="{EA9E0B35-972E-3748-B39D-6506B3583BDC}" type="presOf" srcId="{804F0DAE-83A1-8844-B1B8-DE5C2F0C2765}" destId="{158BB5C1-DC38-CE47-99E5-F288CBBB8189}" srcOrd="0" destOrd="0" presId="urn:microsoft.com/office/officeart/2005/8/layout/hierarchy3"/>
    <dgm:cxn modelId="{B824C223-4E97-874A-96E8-BCB07ED16B96}" type="presOf" srcId="{9B58A692-EB42-9744-BD44-6B884CC4B8F2}" destId="{37EDFA57-1F99-B74B-895F-FE6D65525F65}" srcOrd="0" destOrd="0" presId="urn:microsoft.com/office/officeart/2005/8/layout/hierarchy3"/>
    <dgm:cxn modelId="{0E964880-D2DE-D342-894C-7195E3858767}" srcId="{975736CF-6EDF-8D4F-8A6E-9BF3CA7DA0EA}" destId="{990D9229-82AB-B745-8EE6-60DBA451BBA6}" srcOrd="0" destOrd="0" parTransId="{25ED52BA-BB1A-DB4E-86BC-FA560B205F14}" sibTransId="{107AFD7F-FFA8-F145-A178-FA8FB84478F7}"/>
    <dgm:cxn modelId="{E88874AD-63BA-E64A-B81A-1903A1C1BB68}" type="presParOf" srcId="{37EDFA57-1F99-B74B-895F-FE6D65525F65}" destId="{EB9E0CD2-2A36-5148-BFD4-C7BCDEAEF844}" srcOrd="0" destOrd="0" presId="urn:microsoft.com/office/officeart/2005/8/layout/hierarchy3"/>
    <dgm:cxn modelId="{A8A61179-079D-1245-9C18-97213158D030}" type="presParOf" srcId="{EB9E0CD2-2A36-5148-BFD4-C7BCDEAEF844}" destId="{691A3DE4-F7B9-AB42-9D8A-BDEF8C1C2DF6}" srcOrd="0" destOrd="0" presId="urn:microsoft.com/office/officeart/2005/8/layout/hierarchy3"/>
    <dgm:cxn modelId="{890E262A-911C-2942-9712-BB39D828C049}" type="presParOf" srcId="{691A3DE4-F7B9-AB42-9D8A-BDEF8C1C2DF6}" destId="{158BB5C1-DC38-CE47-99E5-F288CBBB8189}" srcOrd="0" destOrd="0" presId="urn:microsoft.com/office/officeart/2005/8/layout/hierarchy3"/>
    <dgm:cxn modelId="{976D02CF-39E5-BF44-8425-69676FE751FC}" type="presParOf" srcId="{691A3DE4-F7B9-AB42-9D8A-BDEF8C1C2DF6}" destId="{AE38FA19-70D1-6443-9A17-19624A11B0F1}" srcOrd="1" destOrd="0" presId="urn:microsoft.com/office/officeart/2005/8/layout/hierarchy3"/>
    <dgm:cxn modelId="{321E50B2-6774-B449-A985-2784B9ABDEAB}" type="presParOf" srcId="{EB9E0CD2-2A36-5148-BFD4-C7BCDEAEF844}" destId="{AECC6004-D2AD-2545-9F62-58BF9106341B}" srcOrd="1" destOrd="0" presId="urn:microsoft.com/office/officeart/2005/8/layout/hierarchy3"/>
    <dgm:cxn modelId="{700EAB7B-D35F-6D4D-B34E-5A500DCA0054}" type="presParOf" srcId="{AECC6004-D2AD-2545-9F62-58BF9106341B}" destId="{0C85F303-28F9-BD44-B5ED-85F7BC6DE141}" srcOrd="0" destOrd="0" presId="urn:microsoft.com/office/officeart/2005/8/layout/hierarchy3"/>
    <dgm:cxn modelId="{0499A5F0-B00F-BC4E-BA7B-8BE0B7F417B2}" type="presParOf" srcId="{AECC6004-D2AD-2545-9F62-58BF9106341B}" destId="{82607C88-A571-A949-A771-7B6954620DD0}" srcOrd="1" destOrd="0" presId="urn:microsoft.com/office/officeart/2005/8/layout/hierarchy3"/>
    <dgm:cxn modelId="{D56B2CCF-E62C-0940-9A9E-5CFDFCCF3F74}" type="presParOf" srcId="{AECC6004-D2AD-2545-9F62-58BF9106341B}" destId="{A178C8B3-3EEA-184F-A5FD-BC4687E298FA}" srcOrd="2" destOrd="0" presId="urn:microsoft.com/office/officeart/2005/8/layout/hierarchy3"/>
    <dgm:cxn modelId="{ADD9D102-8D67-6F45-AF7E-BCA032D68860}" type="presParOf" srcId="{AECC6004-D2AD-2545-9F62-58BF9106341B}" destId="{CC5A38C1-936F-EC4B-BC96-5220DDDCC349}" srcOrd="3" destOrd="0" presId="urn:microsoft.com/office/officeart/2005/8/layout/hierarchy3"/>
    <dgm:cxn modelId="{B2529749-15B5-484F-BF68-89E6F5D71D33}" type="presParOf" srcId="{37EDFA57-1F99-B74B-895F-FE6D65525F65}" destId="{06DF62FE-6CD0-1D4E-B9DA-EC4BDC201824}" srcOrd="1" destOrd="0" presId="urn:microsoft.com/office/officeart/2005/8/layout/hierarchy3"/>
    <dgm:cxn modelId="{444F6A23-4E2F-5D41-AFE9-3463DE54C0C3}" type="presParOf" srcId="{06DF62FE-6CD0-1D4E-B9DA-EC4BDC201824}" destId="{6EE1D7A1-9D7B-BD49-858B-A09328E73AD1}" srcOrd="0" destOrd="0" presId="urn:microsoft.com/office/officeart/2005/8/layout/hierarchy3"/>
    <dgm:cxn modelId="{DDC22044-7CE1-6749-81BA-D8656A597C1B}" type="presParOf" srcId="{6EE1D7A1-9D7B-BD49-858B-A09328E73AD1}" destId="{48536C14-FABF-C94B-9332-5ACABD49B5C4}" srcOrd="0" destOrd="0" presId="urn:microsoft.com/office/officeart/2005/8/layout/hierarchy3"/>
    <dgm:cxn modelId="{EB05998B-F876-CF4A-8070-77B61ABBAE72}" type="presParOf" srcId="{6EE1D7A1-9D7B-BD49-858B-A09328E73AD1}" destId="{2E5C51DB-4CEF-2F42-8171-C61DEF78B78B}" srcOrd="1" destOrd="0" presId="urn:microsoft.com/office/officeart/2005/8/layout/hierarchy3"/>
    <dgm:cxn modelId="{5F2CEB36-E619-0246-B756-62EC965EE1BE}" type="presParOf" srcId="{06DF62FE-6CD0-1D4E-B9DA-EC4BDC201824}" destId="{03C312F7-4B02-A046-B296-9727F31C987B}" srcOrd="1" destOrd="0" presId="urn:microsoft.com/office/officeart/2005/8/layout/hierarchy3"/>
    <dgm:cxn modelId="{D1BABDFD-3795-F544-B22D-6A657CBD3B2F}" type="presParOf" srcId="{03C312F7-4B02-A046-B296-9727F31C987B}" destId="{45E51AE6-A08F-6E49-B583-89643EB2299A}" srcOrd="0" destOrd="0" presId="urn:microsoft.com/office/officeart/2005/8/layout/hierarchy3"/>
    <dgm:cxn modelId="{CA698FB3-F8D1-2B4E-8617-82C8C5CB8587}" type="presParOf" srcId="{03C312F7-4B02-A046-B296-9727F31C987B}" destId="{DE4C6016-74CB-7646-B19D-C9276D143D59}" srcOrd="1" destOrd="0" presId="urn:microsoft.com/office/officeart/2005/8/layout/hierarchy3"/>
    <dgm:cxn modelId="{EFEE39F8-C460-AA46-ACB7-8DCA6F743E67}" type="presParOf" srcId="{03C312F7-4B02-A046-B296-9727F31C987B}" destId="{BB95157B-1A26-C54D-A43A-56A7BA2E4492}" srcOrd="2" destOrd="0" presId="urn:microsoft.com/office/officeart/2005/8/layout/hierarchy3"/>
    <dgm:cxn modelId="{D2281B55-7D0A-704F-B505-9F4312BFF15F}" type="presParOf" srcId="{03C312F7-4B02-A046-B296-9727F31C987B}" destId="{B0197A89-348A-1B45-8CCD-E88BDD4D3CAE}"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02CA033-1651-6849-B173-4AEA0443E79C}" type="doc">
      <dgm:prSet loTypeId="urn:microsoft.com/office/officeart/2005/8/layout/arrow6" loCatId="relationship" qsTypeId="urn:microsoft.com/office/officeart/2005/8/quickstyle/simple4" qsCatId="simple" csTypeId="urn:microsoft.com/office/officeart/2005/8/colors/accent1_2" csCatId="accent1" phldr="1"/>
      <dgm:spPr/>
      <dgm:t>
        <a:bodyPr/>
        <a:lstStyle/>
        <a:p>
          <a:endParaRPr lang="en-US"/>
        </a:p>
      </dgm:t>
    </dgm:pt>
    <dgm:pt modelId="{B510876D-F832-1842-90BB-6754548D4CFC}">
      <dgm:prSet/>
      <dgm:spPr/>
      <dgm:t>
        <a:bodyPr/>
        <a:lstStyle/>
        <a:p>
          <a:pPr rtl="0"/>
          <a:r>
            <a:rPr kumimoji="1" lang="en-GB" dirty="0" smtClean="0"/>
            <a:t>Used to manage </a:t>
          </a:r>
          <a:r>
            <a:rPr kumimoji="1" lang="en-US" dirty="0" smtClean="0"/>
            <a:t>communications between stations and </a:t>
          </a:r>
          <a:r>
            <a:rPr kumimoji="1" lang="en-US" dirty="0" err="1" smtClean="0"/>
            <a:t>APs</a:t>
          </a:r>
          <a:endParaRPr kumimoji="1" lang="en-GB" dirty="0"/>
        </a:p>
      </dgm:t>
    </dgm:pt>
    <dgm:pt modelId="{7AA2549B-2E28-EB47-8034-6E623DA6D126}" type="parTrans" cxnId="{D8922AEA-BB08-5C4D-91F3-CB8645A22CE6}">
      <dgm:prSet/>
      <dgm:spPr/>
      <dgm:t>
        <a:bodyPr/>
        <a:lstStyle/>
        <a:p>
          <a:endParaRPr lang="en-US"/>
        </a:p>
      </dgm:t>
    </dgm:pt>
    <dgm:pt modelId="{57C5588A-FEC4-F541-88C4-5E11DC438E4D}" type="sibTrans" cxnId="{D8922AEA-BB08-5C4D-91F3-CB8645A22CE6}">
      <dgm:prSet/>
      <dgm:spPr/>
      <dgm:t>
        <a:bodyPr/>
        <a:lstStyle/>
        <a:p>
          <a:endParaRPr lang="en-US"/>
        </a:p>
      </dgm:t>
    </dgm:pt>
    <dgm:pt modelId="{7E83D961-8787-204C-A97E-55F3B544864A}">
      <dgm:prSet/>
      <dgm:spPr/>
      <dgm:t>
        <a:bodyPr/>
        <a:lstStyle/>
        <a:p>
          <a:pPr rtl="0"/>
          <a:r>
            <a:rPr kumimoji="1" lang="en-US" dirty="0" smtClean="0"/>
            <a:t>Management of associations</a:t>
          </a:r>
          <a:endParaRPr kumimoji="1" lang="en-GB" dirty="0"/>
        </a:p>
      </dgm:t>
    </dgm:pt>
    <dgm:pt modelId="{937F17AB-F368-5746-9E26-CB5CBEBEC2A3}" type="parTrans" cxnId="{74116A7E-EE38-9646-A03E-3055ECC7F85C}">
      <dgm:prSet/>
      <dgm:spPr/>
      <dgm:t>
        <a:bodyPr/>
        <a:lstStyle/>
        <a:p>
          <a:endParaRPr lang="en-US"/>
        </a:p>
      </dgm:t>
    </dgm:pt>
    <dgm:pt modelId="{3AC34CA9-D1DE-3245-857A-9E53CAF32E2A}" type="sibTrans" cxnId="{74116A7E-EE38-9646-A03E-3055ECC7F85C}">
      <dgm:prSet/>
      <dgm:spPr/>
      <dgm:t>
        <a:bodyPr/>
        <a:lstStyle/>
        <a:p>
          <a:endParaRPr lang="en-US"/>
        </a:p>
      </dgm:t>
    </dgm:pt>
    <dgm:pt modelId="{78E9F31F-1899-8B47-AB39-4F1F59243EDB}">
      <dgm:prSet/>
      <dgm:spPr/>
      <dgm:t>
        <a:bodyPr/>
        <a:lstStyle/>
        <a:p>
          <a:pPr rtl="0"/>
          <a:r>
            <a:rPr kumimoji="1" lang="en-US" dirty="0" smtClean="0"/>
            <a:t>Request, response, reassociation, dissociation, and authentication</a:t>
          </a:r>
          <a:endParaRPr lang="en-US" dirty="0"/>
        </a:p>
      </dgm:t>
    </dgm:pt>
    <dgm:pt modelId="{A3EB5011-2D79-8A41-9A52-72F0FAFEBC61}" type="parTrans" cxnId="{953F53F8-96D9-CD4B-AE77-6E25D5DA7C7D}">
      <dgm:prSet/>
      <dgm:spPr/>
      <dgm:t>
        <a:bodyPr/>
        <a:lstStyle/>
        <a:p>
          <a:endParaRPr lang="en-US"/>
        </a:p>
      </dgm:t>
    </dgm:pt>
    <dgm:pt modelId="{0C6D7371-E4D2-F94B-A088-578AF0EDE593}" type="sibTrans" cxnId="{953F53F8-96D9-CD4B-AE77-6E25D5DA7C7D}">
      <dgm:prSet/>
      <dgm:spPr/>
      <dgm:t>
        <a:bodyPr/>
        <a:lstStyle/>
        <a:p>
          <a:endParaRPr lang="en-US"/>
        </a:p>
      </dgm:t>
    </dgm:pt>
    <dgm:pt modelId="{BACE0E25-DAEA-5742-A186-02E063C4AC5D}" type="pres">
      <dgm:prSet presAssocID="{502CA033-1651-6849-B173-4AEA0443E79C}" presName="compositeShape" presStyleCnt="0">
        <dgm:presLayoutVars>
          <dgm:chMax val="2"/>
          <dgm:dir/>
          <dgm:resizeHandles val="exact"/>
        </dgm:presLayoutVars>
      </dgm:prSet>
      <dgm:spPr/>
      <dgm:t>
        <a:bodyPr/>
        <a:lstStyle/>
        <a:p>
          <a:endParaRPr lang="en-US"/>
        </a:p>
      </dgm:t>
    </dgm:pt>
    <dgm:pt modelId="{2079E4CA-C3C0-D442-B00D-63CB562ABAE8}" type="pres">
      <dgm:prSet presAssocID="{502CA033-1651-6849-B173-4AEA0443E79C}" presName="ribbon" presStyleLbl="node1" presStyleIdx="0" presStyleCnt="1"/>
      <dgm:spPr/>
    </dgm:pt>
    <dgm:pt modelId="{C21A2EFF-15A2-F94A-9A14-362C773AD2BB}" type="pres">
      <dgm:prSet presAssocID="{502CA033-1651-6849-B173-4AEA0443E79C}" presName="leftArrowText" presStyleLbl="node1" presStyleIdx="0" presStyleCnt="1">
        <dgm:presLayoutVars>
          <dgm:chMax val="0"/>
          <dgm:bulletEnabled val="1"/>
        </dgm:presLayoutVars>
      </dgm:prSet>
      <dgm:spPr/>
      <dgm:t>
        <a:bodyPr/>
        <a:lstStyle/>
        <a:p>
          <a:endParaRPr lang="en-US"/>
        </a:p>
      </dgm:t>
    </dgm:pt>
    <dgm:pt modelId="{02E67EBE-0441-CB40-9090-ECA9383C6834}" type="pres">
      <dgm:prSet presAssocID="{502CA033-1651-6849-B173-4AEA0443E79C}" presName="rightArrowText" presStyleLbl="node1" presStyleIdx="0" presStyleCnt="1">
        <dgm:presLayoutVars>
          <dgm:chMax val="0"/>
          <dgm:bulletEnabled val="1"/>
        </dgm:presLayoutVars>
      </dgm:prSet>
      <dgm:spPr/>
      <dgm:t>
        <a:bodyPr/>
        <a:lstStyle/>
        <a:p>
          <a:endParaRPr lang="en-US"/>
        </a:p>
      </dgm:t>
    </dgm:pt>
  </dgm:ptLst>
  <dgm:cxnLst>
    <dgm:cxn modelId="{74116A7E-EE38-9646-A03E-3055ECC7F85C}" srcId="{502CA033-1651-6849-B173-4AEA0443E79C}" destId="{7E83D961-8787-204C-A97E-55F3B544864A}" srcOrd="1" destOrd="0" parTransId="{937F17AB-F368-5746-9E26-CB5CBEBEC2A3}" sibTransId="{3AC34CA9-D1DE-3245-857A-9E53CAF32E2A}"/>
    <dgm:cxn modelId="{D8922AEA-BB08-5C4D-91F3-CB8645A22CE6}" srcId="{502CA033-1651-6849-B173-4AEA0443E79C}" destId="{B510876D-F832-1842-90BB-6754548D4CFC}" srcOrd="0" destOrd="0" parTransId="{7AA2549B-2E28-EB47-8034-6E623DA6D126}" sibTransId="{57C5588A-FEC4-F541-88C4-5E11DC438E4D}"/>
    <dgm:cxn modelId="{953F53F8-96D9-CD4B-AE77-6E25D5DA7C7D}" srcId="{7E83D961-8787-204C-A97E-55F3B544864A}" destId="{78E9F31F-1899-8B47-AB39-4F1F59243EDB}" srcOrd="0" destOrd="0" parTransId="{A3EB5011-2D79-8A41-9A52-72F0FAFEBC61}" sibTransId="{0C6D7371-E4D2-F94B-A088-578AF0EDE593}"/>
    <dgm:cxn modelId="{A9BA46B0-A4D3-0A4D-BC2C-A0BF2B677072}" type="presOf" srcId="{B510876D-F832-1842-90BB-6754548D4CFC}" destId="{C21A2EFF-15A2-F94A-9A14-362C773AD2BB}" srcOrd="0" destOrd="0" presId="urn:microsoft.com/office/officeart/2005/8/layout/arrow6"/>
    <dgm:cxn modelId="{3D4233ED-C0A5-9F4B-9F19-058569A6F711}" type="presOf" srcId="{7E83D961-8787-204C-A97E-55F3B544864A}" destId="{02E67EBE-0441-CB40-9090-ECA9383C6834}" srcOrd="0" destOrd="0" presId="urn:microsoft.com/office/officeart/2005/8/layout/arrow6"/>
    <dgm:cxn modelId="{9728E776-B37F-E54B-AF06-1CEE92B760C5}" type="presOf" srcId="{502CA033-1651-6849-B173-4AEA0443E79C}" destId="{BACE0E25-DAEA-5742-A186-02E063C4AC5D}" srcOrd="0" destOrd="0" presId="urn:microsoft.com/office/officeart/2005/8/layout/arrow6"/>
    <dgm:cxn modelId="{202C4C17-4345-E347-8D5F-F6432CE36AB9}" type="presOf" srcId="{78E9F31F-1899-8B47-AB39-4F1F59243EDB}" destId="{02E67EBE-0441-CB40-9090-ECA9383C6834}" srcOrd="0" destOrd="1" presId="urn:microsoft.com/office/officeart/2005/8/layout/arrow6"/>
    <dgm:cxn modelId="{6D76EDF1-A3AE-964C-817B-8CB2B1AA0D1F}" type="presParOf" srcId="{BACE0E25-DAEA-5742-A186-02E063C4AC5D}" destId="{2079E4CA-C3C0-D442-B00D-63CB562ABAE8}" srcOrd="0" destOrd="0" presId="urn:microsoft.com/office/officeart/2005/8/layout/arrow6"/>
    <dgm:cxn modelId="{BF706E96-87F5-C542-95FC-B7D0A71DA3CE}" type="presParOf" srcId="{BACE0E25-DAEA-5742-A186-02E063C4AC5D}" destId="{C21A2EFF-15A2-F94A-9A14-362C773AD2BB}" srcOrd="1" destOrd="0" presId="urn:microsoft.com/office/officeart/2005/8/layout/arrow6"/>
    <dgm:cxn modelId="{D6BA05A4-BFC0-FE42-9BA5-83C5485914FE}" type="presParOf" srcId="{BACE0E25-DAEA-5742-A186-02E063C4AC5D}" destId="{02E67EBE-0441-CB40-9090-ECA9383C6834}"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B888C47-E074-5C4F-ACBA-3F53FB6EB221}" type="doc">
      <dgm:prSet loTypeId="urn:microsoft.com/office/officeart/2005/8/layout/hList1" loCatId="" qsTypeId="urn:microsoft.com/office/officeart/2005/8/quickstyle/simple2" qsCatId="simple" csTypeId="urn:microsoft.com/office/officeart/2005/8/colors/accent1_2" csCatId="accent1" phldr="1"/>
      <dgm:spPr/>
      <dgm:t>
        <a:bodyPr/>
        <a:lstStyle/>
        <a:p>
          <a:endParaRPr lang="en-US"/>
        </a:p>
      </dgm:t>
    </dgm:pt>
    <dgm:pt modelId="{81BD4923-EA09-3D40-B536-58667A6D2790}">
      <dgm:prSet phldrT="[Text]"/>
      <dgm:spPr/>
      <dgm:t>
        <a:bodyPr/>
        <a:lstStyle/>
        <a:p>
          <a:r>
            <a:rPr lang="en-US" dirty="0" smtClean="0"/>
            <a:t>Data field consists of four subfields:</a:t>
          </a:r>
          <a:endParaRPr lang="en-US" dirty="0"/>
        </a:p>
      </dgm:t>
    </dgm:pt>
    <dgm:pt modelId="{E8776C7F-796A-1A41-8C7B-4A8C31CA8F81}" type="parTrans" cxnId="{76D003F0-0553-6647-B15C-34D7CF4A8ED7}">
      <dgm:prSet/>
      <dgm:spPr/>
      <dgm:t>
        <a:bodyPr/>
        <a:lstStyle/>
        <a:p>
          <a:endParaRPr lang="en-US"/>
        </a:p>
      </dgm:t>
    </dgm:pt>
    <dgm:pt modelId="{8236E4A9-6B44-DC4C-AA57-2B12D48FD588}" type="sibTrans" cxnId="{76D003F0-0553-6647-B15C-34D7CF4A8ED7}">
      <dgm:prSet/>
      <dgm:spPr/>
      <dgm:t>
        <a:bodyPr/>
        <a:lstStyle/>
        <a:p>
          <a:endParaRPr lang="en-US"/>
        </a:p>
      </dgm:t>
    </dgm:pt>
    <dgm:pt modelId="{F496D68C-6BFD-D24D-B879-FE372ABEF609}">
      <dgm:prSet/>
      <dgm:spPr/>
      <dgm:t>
        <a:bodyPr/>
        <a:lstStyle/>
        <a:p>
          <a:r>
            <a:rPr lang="en-US" smtClean="0"/>
            <a:t>Service</a:t>
          </a:r>
          <a:endParaRPr lang="en-US" dirty="0" smtClean="0"/>
        </a:p>
      </dgm:t>
    </dgm:pt>
    <dgm:pt modelId="{0FA3E7F5-F632-3F4C-9E2D-A7A75EAC1331}" type="parTrans" cxnId="{96F3E109-0806-714C-90E0-D60B76C81494}">
      <dgm:prSet/>
      <dgm:spPr/>
      <dgm:t>
        <a:bodyPr/>
        <a:lstStyle/>
        <a:p>
          <a:endParaRPr lang="en-US"/>
        </a:p>
      </dgm:t>
    </dgm:pt>
    <dgm:pt modelId="{664A346E-D8B3-D046-8B87-CDB2E2C50128}" type="sibTrans" cxnId="{96F3E109-0806-714C-90E0-D60B76C81494}">
      <dgm:prSet/>
      <dgm:spPr/>
      <dgm:t>
        <a:bodyPr/>
        <a:lstStyle/>
        <a:p>
          <a:endParaRPr lang="en-US"/>
        </a:p>
      </dgm:t>
    </dgm:pt>
    <dgm:pt modelId="{5EECC234-2A8E-7944-B797-C836196B6B02}">
      <dgm:prSet/>
      <dgm:spPr/>
      <dgm:t>
        <a:bodyPr/>
        <a:lstStyle/>
        <a:p>
          <a:r>
            <a:rPr lang="en-US" smtClean="0"/>
            <a:t>MAC PDU</a:t>
          </a:r>
          <a:endParaRPr lang="en-US" dirty="0" smtClean="0"/>
        </a:p>
      </dgm:t>
    </dgm:pt>
    <dgm:pt modelId="{2B93B144-AB8D-1D40-ACE6-CC9F35AE99FA}" type="parTrans" cxnId="{5B7CDE2C-FB03-0542-932D-AE06299763FA}">
      <dgm:prSet/>
      <dgm:spPr/>
      <dgm:t>
        <a:bodyPr/>
        <a:lstStyle/>
        <a:p>
          <a:endParaRPr lang="en-US"/>
        </a:p>
      </dgm:t>
    </dgm:pt>
    <dgm:pt modelId="{BDECA3F1-C71D-1E44-B4C0-69B29070E7ED}" type="sibTrans" cxnId="{5B7CDE2C-FB03-0542-932D-AE06299763FA}">
      <dgm:prSet/>
      <dgm:spPr/>
      <dgm:t>
        <a:bodyPr/>
        <a:lstStyle/>
        <a:p>
          <a:endParaRPr lang="en-US"/>
        </a:p>
      </dgm:t>
    </dgm:pt>
    <dgm:pt modelId="{123036DD-3F8C-194B-9224-28649A0B7E0E}">
      <dgm:prSet/>
      <dgm:spPr/>
      <dgm:t>
        <a:bodyPr/>
        <a:lstStyle/>
        <a:p>
          <a:r>
            <a:rPr lang="en-US" smtClean="0"/>
            <a:t>Tail</a:t>
          </a:r>
          <a:endParaRPr lang="en-US" dirty="0" smtClean="0"/>
        </a:p>
      </dgm:t>
    </dgm:pt>
    <dgm:pt modelId="{DD4CD8B2-B5F6-1144-BBF0-DCE7B119E9BC}" type="parTrans" cxnId="{584E7510-4A19-3A47-A63A-898E0675111F}">
      <dgm:prSet/>
      <dgm:spPr/>
      <dgm:t>
        <a:bodyPr/>
        <a:lstStyle/>
        <a:p>
          <a:endParaRPr lang="en-US"/>
        </a:p>
      </dgm:t>
    </dgm:pt>
    <dgm:pt modelId="{C47B15B7-05B4-9A4E-B49C-19F81CF33E1C}" type="sibTrans" cxnId="{584E7510-4A19-3A47-A63A-898E0675111F}">
      <dgm:prSet/>
      <dgm:spPr/>
      <dgm:t>
        <a:bodyPr/>
        <a:lstStyle/>
        <a:p>
          <a:endParaRPr lang="en-US"/>
        </a:p>
      </dgm:t>
    </dgm:pt>
    <dgm:pt modelId="{F2CC457B-F7A1-214F-B25F-8E8B5DAE6FC6}">
      <dgm:prSet/>
      <dgm:spPr/>
      <dgm:t>
        <a:bodyPr/>
        <a:lstStyle/>
        <a:p>
          <a:r>
            <a:rPr lang="en-US" dirty="0" smtClean="0"/>
            <a:t>Pad</a:t>
          </a:r>
        </a:p>
      </dgm:t>
    </dgm:pt>
    <dgm:pt modelId="{6E86BBA0-9C27-8641-8D63-3895E591C1EA}" type="parTrans" cxnId="{3DEC0D8B-077B-C849-A72C-C65A75B8FD4A}">
      <dgm:prSet/>
      <dgm:spPr/>
      <dgm:t>
        <a:bodyPr/>
        <a:lstStyle/>
        <a:p>
          <a:endParaRPr lang="en-US"/>
        </a:p>
      </dgm:t>
    </dgm:pt>
    <dgm:pt modelId="{D964A911-14A0-5942-93B6-A35F59180C37}" type="sibTrans" cxnId="{3DEC0D8B-077B-C849-A72C-C65A75B8FD4A}">
      <dgm:prSet/>
      <dgm:spPr/>
      <dgm:t>
        <a:bodyPr/>
        <a:lstStyle/>
        <a:p>
          <a:endParaRPr lang="en-US"/>
        </a:p>
      </dgm:t>
    </dgm:pt>
    <dgm:pt modelId="{FAA57AE8-B03C-D248-A2DA-61171D43BE99}" type="pres">
      <dgm:prSet presAssocID="{8B888C47-E074-5C4F-ACBA-3F53FB6EB221}" presName="Name0" presStyleCnt="0">
        <dgm:presLayoutVars>
          <dgm:dir/>
          <dgm:animLvl val="lvl"/>
          <dgm:resizeHandles val="exact"/>
        </dgm:presLayoutVars>
      </dgm:prSet>
      <dgm:spPr/>
      <dgm:t>
        <a:bodyPr/>
        <a:lstStyle/>
        <a:p>
          <a:endParaRPr lang="en-US"/>
        </a:p>
      </dgm:t>
    </dgm:pt>
    <dgm:pt modelId="{3EC4D9E5-7258-3E44-8C6F-914D0AA5A996}" type="pres">
      <dgm:prSet presAssocID="{81BD4923-EA09-3D40-B536-58667A6D2790}" presName="composite" presStyleCnt="0"/>
      <dgm:spPr/>
    </dgm:pt>
    <dgm:pt modelId="{7585E3A0-99AD-9144-8E09-10A9D5076A8C}" type="pres">
      <dgm:prSet presAssocID="{81BD4923-EA09-3D40-B536-58667A6D2790}" presName="parTx" presStyleLbl="alignNode1" presStyleIdx="0" presStyleCnt="1">
        <dgm:presLayoutVars>
          <dgm:chMax val="0"/>
          <dgm:chPref val="0"/>
          <dgm:bulletEnabled val="1"/>
        </dgm:presLayoutVars>
      </dgm:prSet>
      <dgm:spPr/>
      <dgm:t>
        <a:bodyPr/>
        <a:lstStyle/>
        <a:p>
          <a:endParaRPr lang="en-US"/>
        </a:p>
      </dgm:t>
    </dgm:pt>
    <dgm:pt modelId="{9A8C0374-B198-3640-9E0D-4D0A04EC1157}" type="pres">
      <dgm:prSet presAssocID="{81BD4923-EA09-3D40-B536-58667A6D2790}" presName="desTx" presStyleLbl="alignAccFollowNode1" presStyleIdx="0" presStyleCnt="1">
        <dgm:presLayoutVars>
          <dgm:bulletEnabled val="1"/>
        </dgm:presLayoutVars>
      </dgm:prSet>
      <dgm:spPr/>
      <dgm:t>
        <a:bodyPr/>
        <a:lstStyle/>
        <a:p>
          <a:endParaRPr lang="en-US"/>
        </a:p>
      </dgm:t>
    </dgm:pt>
  </dgm:ptLst>
  <dgm:cxnLst>
    <dgm:cxn modelId="{0FC2FE06-4525-5748-BB5E-128A5D740AA6}" type="presOf" srcId="{5EECC234-2A8E-7944-B797-C836196B6B02}" destId="{9A8C0374-B198-3640-9E0D-4D0A04EC1157}" srcOrd="0" destOrd="1" presId="urn:microsoft.com/office/officeart/2005/8/layout/hList1"/>
    <dgm:cxn modelId="{3DEC0D8B-077B-C849-A72C-C65A75B8FD4A}" srcId="{81BD4923-EA09-3D40-B536-58667A6D2790}" destId="{F2CC457B-F7A1-214F-B25F-8E8B5DAE6FC6}" srcOrd="3" destOrd="0" parTransId="{6E86BBA0-9C27-8641-8D63-3895E591C1EA}" sibTransId="{D964A911-14A0-5942-93B6-A35F59180C37}"/>
    <dgm:cxn modelId="{A9D966EF-E8FA-8A46-8828-42E42D5ACE39}" type="presOf" srcId="{F2CC457B-F7A1-214F-B25F-8E8B5DAE6FC6}" destId="{9A8C0374-B198-3640-9E0D-4D0A04EC1157}" srcOrd="0" destOrd="3" presId="urn:microsoft.com/office/officeart/2005/8/layout/hList1"/>
    <dgm:cxn modelId="{EF05EBFB-AEF3-EA4D-B00F-78545AD22619}" type="presOf" srcId="{F496D68C-6BFD-D24D-B879-FE372ABEF609}" destId="{9A8C0374-B198-3640-9E0D-4D0A04EC1157}" srcOrd="0" destOrd="0" presId="urn:microsoft.com/office/officeart/2005/8/layout/hList1"/>
    <dgm:cxn modelId="{584E7510-4A19-3A47-A63A-898E0675111F}" srcId="{81BD4923-EA09-3D40-B536-58667A6D2790}" destId="{123036DD-3F8C-194B-9224-28649A0B7E0E}" srcOrd="2" destOrd="0" parTransId="{DD4CD8B2-B5F6-1144-BBF0-DCE7B119E9BC}" sibTransId="{C47B15B7-05B4-9A4E-B49C-19F81CF33E1C}"/>
    <dgm:cxn modelId="{76D003F0-0553-6647-B15C-34D7CF4A8ED7}" srcId="{8B888C47-E074-5C4F-ACBA-3F53FB6EB221}" destId="{81BD4923-EA09-3D40-B536-58667A6D2790}" srcOrd="0" destOrd="0" parTransId="{E8776C7F-796A-1A41-8C7B-4A8C31CA8F81}" sibTransId="{8236E4A9-6B44-DC4C-AA57-2B12D48FD588}"/>
    <dgm:cxn modelId="{96F3E109-0806-714C-90E0-D60B76C81494}" srcId="{81BD4923-EA09-3D40-B536-58667A6D2790}" destId="{F496D68C-6BFD-D24D-B879-FE372ABEF609}" srcOrd="0" destOrd="0" parTransId="{0FA3E7F5-F632-3F4C-9E2D-A7A75EAC1331}" sibTransId="{664A346E-D8B3-D046-8B87-CDB2E2C50128}"/>
    <dgm:cxn modelId="{CDC402A5-226E-6D4E-8BC1-3373C596036E}" type="presOf" srcId="{81BD4923-EA09-3D40-B536-58667A6D2790}" destId="{7585E3A0-99AD-9144-8E09-10A9D5076A8C}" srcOrd="0" destOrd="0" presId="urn:microsoft.com/office/officeart/2005/8/layout/hList1"/>
    <dgm:cxn modelId="{34567B55-7465-F640-AFDC-16222F32F125}" type="presOf" srcId="{8B888C47-E074-5C4F-ACBA-3F53FB6EB221}" destId="{FAA57AE8-B03C-D248-A2DA-61171D43BE99}" srcOrd="0" destOrd="0" presId="urn:microsoft.com/office/officeart/2005/8/layout/hList1"/>
    <dgm:cxn modelId="{5B7CDE2C-FB03-0542-932D-AE06299763FA}" srcId="{81BD4923-EA09-3D40-B536-58667A6D2790}" destId="{5EECC234-2A8E-7944-B797-C836196B6B02}" srcOrd="1" destOrd="0" parTransId="{2B93B144-AB8D-1D40-ACE6-CC9F35AE99FA}" sibTransId="{BDECA3F1-C71D-1E44-B4C0-69B29070E7ED}"/>
    <dgm:cxn modelId="{4FF978DA-0DC0-F740-A5B6-8206FC8AA4DE}" type="presOf" srcId="{123036DD-3F8C-194B-9224-28649A0B7E0E}" destId="{9A8C0374-B198-3640-9E0D-4D0A04EC1157}" srcOrd="0" destOrd="2" presId="urn:microsoft.com/office/officeart/2005/8/layout/hList1"/>
    <dgm:cxn modelId="{DFEBC817-10AC-F64A-911E-9C94FEE63D94}" type="presParOf" srcId="{FAA57AE8-B03C-D248-A2DA-61171D43BE99}" destId="{3EC4D9E5-7258-3E44-8C6F-914D0AA5A996}" srcOrd="0" destOrd="0" presId="urn:microsoft.com/office/officeart/2005/8/layout/hList1"/>
    <dgm:cxn modelId="{A48CEBEB-B1F4-D84F-88C9-E0EBF0A385BF}" type="presParOf" srcId="{3EC4D9E5-7258-3E44-8C6F-914D0AA5A996}" destId="{7585E3A0-99AD-9144-8E09-10A9D5076A8C}" srcOrd="0" destOrd="0" presId="urn:microsoft.com/office/officeart/2005/8/layout/hList1"/>
    <dgm:cxn modelId="{BA8E6360-7EA7-8E48-9E83-955158847E9F}" type="presParOf" srcId="{3EC4D9E5-7258-3E44-8C6F-914D0AA5A996}" destId="{9A8C0374-B198-3640-9E0D-4D0A04EC115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3DF4EB-DF2A-9F43-879E-F40BB667E1CE}" type="doc">
      <dgm:prSet loTypeId="urn:microsoft.com/office/officeart/2005/8/layout/chevron1" loCatId="" qsTypeId="urn:microsoft.com/office/officeart/2005/8/quickstyle/simple2" qsCatId="simple" csTypeId="urn:microsoft.com/office/officeart/2005/8/colors/accent1_2" csCatId="accent1" phldr="1"/>
      <dgm:spPr/>
    </dgm:pt>
    <dgm:pt modelId="{4FD77ACE-46D3-B348-BE22-C96A2E2C985E}">
      <dgm:prSet/>
      <dgm:spPr/>
      <dgm:t>
        <a:bodyPr/>
        <a:lstStyle/>
        <a:p>
          <a:r>
            <a:rPr kumimoji="1" lang="en-US" u="sng" dirty="0" smtClean="0"/>
            <a:t>No transition</a:t>
          </a:r>
          <a:r>
            <a:rPr kumimoji="1" lang="en-GB" u="sng" dirty="0" smtClean="0"/>
            <a:t> </a:t>
          </a:r>
          <a:r>
            <a:rPr kumimoji="1" lang="en-GB" dirty="0" smtClean="0"/>
            <a:t>stationary</a:t>
          </a:r>
          <a:r>
            <a:rPr kumimoji="1" lang="en-US" dirty="0" smtClean="0"/>
            <a:t> or in single BSS</a:t>
          </a:r>
          <a:endParaRPr kumimoji="1" lang="en-US" dirty="0"/>
        </a:p>
      </dgm:t>
    </dgm:pt>
    <dgm:pt modelId="{1E8F86A7-1AE2-1042-8AFB-372FE03F4D0C}" type="parTrans" cxnId="{1F4AB3B6-087D-024C-9479-3EC89A4B8BBA}">
      <dgm:prSet/>
      <dgm:spPr/>
      <dgm:t>
        <a:bodyPr/>
        <a:lstStyle/>
        <a:p>
          <a:endParaRPr lang="en-US"/>
        </a:p>
      </dgm:t>
    </dgm:pt>
    <dgm:pt modelId="{A8286937-4FD3-574B-8FDA-4395F1F93265}" type="sibTrans" cxnId="{1F4AB3B6-087D-024C-9479-3EC89A4B8BBA}">
      <dgm:prSet/>
      <dgm:spPr/>
      <dgm:t>
        <a:bodyPr/>
        <a:lstStyle/>
        <a:p>
          <a:endParaRPr lang="en-US"/>
        </a:p>
      </dgm:t>
    </dgm:pt>
    <dgm:pt modelId="{2F0E231D-5D25-954D-8EA5-F674142E5288}">
      <dgm:prSet/>
      <dgm:spPr/>
      <dgm:t>
        <a:bodyPr/>
        <a:lstStyle/>
        <a:p>
          <a:r>
            <a:rPr kumimoji="1" lang="en-US" u="sng" dirty="0" smtClean="0"/>
            <a:t>BSS transition </a:t>
          </a:r>
          <a:r>
            <a:rPr kumimoji="1" lang="en-GB" dirty="0" smtClean="0"/>
            <a:t>between</a:t>
          </a:r>
          <a:r>
            <a:rPr kumimoji="1" lang="en-US" dirty="0" smtClean="0"/>
            <a:t> BSS in same ESS</a:t>
          </a:r>
          <a:endParaRPr kumimoji="1" lang="en-GB" dirty="0"/>
        </a:p>
      </dgm:t>
    </dgm:pt>
    <dgm:pt modelId="{351D2023-23FC-384E-8958-AF6E12540080}" type="parTrans" cxnId="{43F583D5-842B-464E-9070-2D96487B9CDE}">
      <dgm:prSet/>
      <dgm:spPr/>
      <dgm:t>
        <a:bodyPr/>
        <a:lstStyle/>
        <a:p>
          <a:endParaRPr lang="en-US"/>
        </a:p>
      </dgm:t>
    </dgm:pt>
    <dgm:pt modelId="{3BB71C7B-302A-C345-BF8B-093AF9C83D9A}" type="sibTrans" cxnId="{43F583D5-842B-464E-9070-2D96487B9CDE}">
      <dgm:prSet/>
      <dgm:spPr/>
      <dgm:t>
        <a:bodyPr/>
        <a:lstStyle/>
        <a:p>
          <a:endParaRPr lang="en-US"/>
        </a:p>
      </dgm:t>
    </dgm:pt>
    <dgm:pt modelId="{DD80D96F-3FBF-EE4E-AD51-5CC34C682FA0}">
      <dgm:prSet/>
      <dgm:spPr/>
      <dgm:t>
        <a:bodyPr/>
        <a:lstStyle/>
        <a:p>
          <a:r>
            <a:rPr kumimoji="1" lang="en-US" u="sng" dirty="0" smtClean="0"/>
            <a:t>ESS transition </a:t>
          </a:r>
          <a:r>
            <a:rPr kumimoji="1" lang="en-GB" dirty="0" smtClean="0"/>
            <a:t>between</a:t>
          </a:r>
          <a:r>
            <a:rPr kumimoji="1" lang="en-US" dirty="0" smtClean="0"/>
            <a:t> BSS in different ESS</a:t>
          </a:r>
          <a:endParaRPr kumimoji="1" lang="en-US" dirty="0"/>
        </a:p>
      </dgm:t>
    </dgm:pt>
    <dgm:pt modelId="{2C775988-DCEB-0941-8B61-91B827D45F9A}" type="parTrans" cxnId="{3E56FA86-D9AC-8643-ADE5-EBD782FEFB2C}">
      <dgm:prSet/>
      <dgm:spPr/>
      <dgm:t>
        <a:bodyPr/>
        <a:lstStyle/>
        <a:p>
          <a:endParaRPr lang="en-US"/>
        </a:p>
      </dgm:t>
    </dgm:pt>
    <dgm:pt modelId="{397F06B1-9824-8441-B7C9-970C2235BAF5}" type="sibTrans" cxnId="{3E56FA86-D9AC-8643-ADE5-EBD782FEFB2C}">
      <dgm:prSet/>
      <dgm:spPr/>
      <dgm:t>
        <a:bodyPr/>
        <a:lstStyle/>
        <a:p>
          <a:endParaRPr lang="en-US"/>
        </a:p>
      </dgm:t>
    </dgm:pt>
    <dgm:pt modelId="{E95545ED-2A9F-D847-BBA8-45379C9971CD}" type="pres">
      <dgm:prSet presAssocID="{943DF4EB-DF2A-9F43-879E-F40BB667E1CE}" presName="Name0" presStyleCnt="0">
        <dgm:presLayoutVars>
          <dgm:dir/>
          <dgm:animLvl val="lvl"/>
          <dgm:resizeHandles val="exact"/>
        </dgm:presLayoutVars>
      </dgm:prSet>
      <dgm:spPr/>
    </dgm:pt>
    <dgm:pt modelId="{29BE72E7-48A9-0745-82EE-FF816027210C}" type="pres">
      <dgm:prSet presAssocID="{4FD77ACE-46D3-B348-BE22-C96A2E2C985E}" presName="parTxOnly" presStyleLbl="node1" presStyleIdx="0" presStyleCnt="3">
        <dgm:presLayoutVars>
          <dgm:chMax val="0"/>
          <dgm:chPref val="0"/>
          <dgm:bulletEnabled val="1"/>
        </dgm:presLayoutVars>
      </dgm:prSet>
      <dgm:spPr/>
      <dgm:t>
        <a:bodyPr/>
        <a:lstStyle/>
        <a:p>
          <a:endParaRPr lang="en-US"/>
        </a:p>
      </dgm:t>
    </dgm:pt>
    <dgm:pt modelId="{7D38AB8B-C627-344B-B13B-30F3E6947261}" type="pres">
      <dgm:prSet presAssocID="{A8286937-4FD3-574B-8FDA-4395F1F93265}" presName="parTxOnlySpace" presStyleCnt="0"/>
      <dgm:spPr/>
    </dgm:pt>
    <dgm:pt modelId="{7B88D93C-77B7-6E40-9BB7-2DC5F82A0D8C}" type="pres">
      <dgm:prSet presAssocID="{2F0E231D-5D25-954D-8EA5-F674142E5288}" presName="parTxOnly" presStyleLbl="node1" presStyleIdx="1" presStyleCnt="3">
        <dgm:presLayoutVars>
          <dgm:chMax val="0"/>
          <dgm:chPref val="0"/>
          <dgm:bulletEnabled val="1"/>
        </dgm:presLayoutVars>
      </dgm:prSet>
      <dgm:spPr/>
      <dgm:t>
        <a:bodyPr/>
        <a:lstStyle/>
        <a:p>
          <a:endParaRPr lang="en-US"/>
        </a:p>
      </dgm:t>
    </dgm:pt>
    <dgm:pt modelId="{14661F20-7EBE-284B-80CC-FACEB2CC1C5C}" type="pres">
      <dgm:prSet presAssocID="{3BB71C7B-302A-C345-BF8B-093AF9C83D9A}" presName="parTxOnlySpace" presStyleCnt="0"/>
      <dgm:spPr/>
    </dgm:pt>
    <dgm:pt modelId="{CCF6CEF2-7735-BE46-B8A6-041033A18F8A}" type="pres">
      <dgm:prSet presAssocID="{DD80D96F-3FBF-EE4E-AD51-5CC34C682FA0}" presName="parTxOnly" presStyleLbl="node1" presStyleIdx="2" presStyleCnt="3">
        <dgm:presLayoutVars>
          <dgm:chMax val="0"/>
          <dgm:chPref val="0"/>
          <dgm:bulletEnabled val="1"/>
        </dgm:presLayoutVars>
      </dgm:prSet>
      <dgm:spPr/>
      <dgm:t>
        <a:bodyPr/>
        <a:lstStyle/>
        <a:p>
          <a:endParaRPr lang="en-US"/>
        </a:p>
      </dgm:t>
    </dgm:pt>
  </dgm:ptLst>
  <dgm:cxnLst>
    <dgm:cxn modelId="{6D356772-D9BD-014D-BC7A-276EF9D12114}" type="presOf" srcId="{4FD77ACE-46D3-B348-BE22-C96A2E2C985E}" destId="{29BE72E7-48A9-0745-82EE-FF816027210C}" srcOrd="0" destOrd="0" presId="urn:microsoft.com/office/officeart/2005/8/layout/chevron1"/>
    <dgm:cxn modelId="{43F583D5-842B-464E-9070-2D96487B9CDE}" srcId="{943DF4EB-DF2A-9F43-879E-F40BB667E1CE}" destId="{2F0E231D-5D25-954D-8EA5-F674142E5288}" srcOrd="1" destOrd="0" parTransId="{351D2023-23FC-384E-8958-AF6E12540080}" sibTransId="{3BB71C7B-302A-C345-BF8B-093AF9C83D9A}"/>
    <dgm:cxn modelId="{C6D23E60-0512-4A43-9DC5-0FCE7C2E410B}" type="presOf" srcId="{943DF4EB-DF2A-9F43-879E-F40BB667E1CE}" destId="{E95545ED-2A9F-D847-BBA8-45379C9971CD}" srcOrd="0" destOrd="0" presId="urn:microsoft.com/office/officeart/2005/8/layout/chevron1"/>
    <dgm:cxn modelId="{2765BA48-BCDD-5240-9F48-6915B68A9E8E}" type="presOf" srcId="{DD80D96F-3FBF-EE4E-AD51-5CC34C682FA0}" destId="{CCF6CEF2-7735-BE46-B8A6-041033A18F8A}" srcOrd="0" destOrd="0" presId="urn:microsoft.com/office/officeart/2005/8/layout/chevron1"/>
    <dgm:cxn modelId="{3E56FA86-D9AC-8643-ADE5-EBD782FEFB2C}" srcId="{943DF4EB-DF2A-9F43-879E-F40BB667E1CE}" destId="{DD80D96F-3FBF-EE4E-AD51-5CC34C682FA0}" srcOrd="2" destOrd="0" parTransId="{2C775988-DCEB-0941-8B61-91B827D45F9A}" sibTransId="{397F06B1-9824-8441-B7C9-970C2235BAF5}"/>
    <dgm:cxn modelId="{1F4AB3B6-087D-024C-9479-3EC89A4B8BBA}" srcId="{943DF4EB-DF2A-9F43-879E-F40BB667E1CE}" destId="{4FD77ACE-46D3-B348-BE22-C96A2E2C985E}" srcOrd="0" destOrd="0" parTransId="{1E8F86A7-1AE2-1042-8AFB-372FE03F4D0C}" sibTransId="{A8286937-4FD3-574B-8FDA-4395F1F93265}"/>
    <dgm:cxn modelId="{9CAE637E-B375-F94E-ABDD-961408468EA2}" type="presOf" srcId="{2F0E231D-5D25-954D-8EA5-F674142E5288}" destId="{7B88D93C-77B7-6E40-9BB7-2DC5F82A0D8C}" srcOrd="0" destOrd="0" presId="urn:microsoft.com/office/officeart/2005/8/layout/chevron1"/>
    <dgm:cxn modelId="{8E4CDEF9-C8A5-2B4D-8E1E-712F9E8E2F50}" type="presParOf" srcId="{E95545ED-2A9F-D847-BBA8-45379C9971CD}" destId="{29BE72E7-48A9-0745-82EE-FF816027210C}" srcOrd="0" destOrd="0" presId="urn:microsoft.com/office/officeart/2005/8/layout/chevron1"/>
    <dgm:cxn modelId="{781E618F-C7CC-634E-AB2B-4064F82B018A}" type="presParOf" srcId="{E95545ED-2A9F-D847-BBA8-45379C9971CD}" destId="{7D38AB8B-C627-344B-B13B-30F3E6947261}" srcOrd="1" destOrd="0" presId="urn:microsoft.com/office/officeart/2005/8/layout/chevron1"/>
    <dgm:cxn modelId="{989B6291-E927-5A44-9B86-E96D603AA43E}" type="presParOf" srcId="{E95545ED-2A9F-D847-BBA8-45379C9971CD}" destId="{7B88D93C-77B7-6E40-9BB7-2DC5F82A0D8C}" srcOrd="2" destOrd="0" presId="urn:microsoft.com/office/officeart/2005/8/layout/chevron1"/>
    <dgm:cxn modelId="{454DC4BF-F6AE-C54D-8EFF-1F490C9F9096}" type="presParOf" srcId="{E95545ED-2A9F-D847-BBA8-45379C9971CD}" destId="{14661F20-7EBE-284B-80CC-FACEB2CC1C5C}" srcOrd="3" destOrd="0" presId="urn:microsoft.com/office/officeart/2005/8/layout/chevron1"/>
    <dgm:cxn modelId="{7C922951-298E-0841-A5C6-2A6A0F878CD5}" type="presParOf" srcId="{E95545ED-2A9F-D847-BBA8-45379C9971CD}" destId="{CCF6CEF2-7735-BE46-B8A6-041033A18F8A}"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592076-B9A8-42A8-913D-F6CF6573BE90}" type="doc">
      <dgm:prSet loTypeId="urn:microsoft.com/office/officeart/2005/8/layout/hList1" loCatId="list" qsTypeId="urn:microsoft.com/office/officeart/2005/8/quickstyle/3d6" qsCatId="3D" csTypeId="urn:microsoft.com/office/officeart/2005/8/colors/accent1_2" csCatId="accent1" phldr="1"/>
      <dgm:spPr/>
      <dgm:t>
        <a:bodyPr/>
        <a:lstStyle/>
        <a:p>
          <a:endParaRPr lang="en-US"/>
        </a:p>
      </dgm:t>
    </dgm:pt>
    <dgm:pt modelId="{93A3709D-FA7A-4A68-ACDE-F941F9EEA1DF}">
      <dgm:prSet phldrT="[Text]"/>
      <dgm:spPr/>
      <dgm:t>
        <a:bodyPr/>
        <a:lstStyle/>
        <a:p>
          <a:r>
            <a:rPr kumimoji="1" lang="en-US" b="1" i="0" dirty="0" smtClean="0"/>
            <a:t>3 services relate to this requirement: </a:t>
          </a:r>
          <a:endParaRPr lang="en-US" b="1" i="0" dirty="0"/>
        </a:p>
      </dgm:t>
    </dgm:pt>
    <dgm:pt modelId="{6BEA7D72-DE1F-4E00-8E44-374EA6721EBA}" type="parTrans" cxnId="{8EFF4B03-0B77-4C05-BF49-004E40D7F704}">
      <dgm:prSet/>
      <dgm:spPr/>
      <dgm:t>
        <a:bodyPr/>
        <a:lstStyle/>
        <a:p>
          <a:endParaRPr lang="en-US"/>
        </a:p>
      </dgm:t>
    </dgm:pt>
    <dgm:pt modelId="{A6905533-0E0B-4929-9ED3-260590D72F17}" type="sibTrans" cxnId="{8EFF4B03-0B77-4C05-BF49-004E40D7F704}">
      <dgm:prSet/>
      <dgm:spPr/>
      <dgm:t>
        <a:bodyPr/>
        <a:lstStyle/>
        <a:p>
          <a:endParaRPr lang="en-US"/>
        </a:p>
      </dgm:t>
    </dgm:pt>
    <dgm:pt modelId="{88F49E14-C504-40AD-8857-F46513F3560C}">
      <dgm:prSet phldrT="[Text]"/>
      <dgm:spPr/>
      <dgm:t>
        <a:bodyPr/>
        <a:lstStyle/>
        <a:p>
          <a:r>
            <a:rPr kumimoji="1" lang="en-US" b="1" i="0" dirty="0" smtClean="0"/>
            <a:t>Association - establishes initial association between station and AP</a:t>
          </a:r>
          <a:endParaRPr lang="en-US" b="1" i="0" dirty="0"/>
        </a:p>
      </dgm:t>
    </dgm:pt>
    <dgm:pt modelId="{144F8C86-BF3B-43A4-A9C7-C0AA748D3A5D}" type="parTrans" cxnId="{AB8C2547-D0AE-425B-ABA6-93C0E848FD4E}">
      <dgm:prSet/>
      <dgm:spPr/>
      <dgm:t>
        <a:bodyPr/>
        <a:lstStyle/>
        <a:p>
          <a:endParaRPr lang="en-US"/>
        </a:p>
      </dgm:t>
    </dgm:pt>
    <dgm:pt modelId="{6D9F063B-4E0F-4C2B-ABFA-CB76B15C831C}" type="sibTrans" cxnId="{AB8C2547-D0AE-425B-ABA6-93C0E848FD4E}">
      <dgm:prSet/>
      <dgm:spPr/>
      <dgm:t>
        <a:bodyPr/>
        <a:lstStyle/>
        <a:p>
          <a:endParaRPr lang="en-US"/>
        </a:p>
      </dgm:t>
    </dgm:pt>
    <dgm:pt modelId="{F37B2578-87A8-4CA1-B389-DE7BF0F16B77}">
      <dgm:prSet/>
      <dgm:spPr/>
      <dgm:t>
        <a:bodyPr/>
        <a:lstStyle/>
        <a:p>
          <a:r>
            <a:rPr kumimoji="1" lang="en-US" b="1" i="0" dirty="0" err="1" smtClean="0"/>
            <a:t>Reassociation</a:t>
          </a:r>
          <a:r>
            <a:rPr kumimoji="1" lang="en-US" b="1" i="0" dirty="0" smtClean="0"/>
            <a:t> – enables an established association to be transferred from one AP to another</a:t>
          </a:r>
          <a:endParaRPr kumimoji="1" lang="en-GB" b="1" i="0" dirty="0"/>
        </a:p>
      </dgm:t>
    </dgm:pt>
    <dgm:pt modelId="{75E7D81E-43DE-4623-B814-D1581201B52A}" type="parTrans" cxnId="{488C9BF8-2578-41D2-A924-90CA4BCC292F}">
      <dgm:prSet/>
      <dgm:spPr/>
      <dgm:t>
        <a:bodyPr/>
        <a:lstStyle/>
        <a:p>
          <a:endParaRPr lang="en-US"/>
        </a:p>
      </dgm:t>
    </dgm:pt>
    <dgm:pt modelId="{8D194E01-3B99-4EB7-BC6F-2A46B2AA9706}" type="sibTrans" cxnId="{488C9BF8-2578-41D2-A924-90CA4BCC292F}">
      <dgm:prSet/>
      <dgm:spPr/>
      <dgm:t>
        <a:bodyPr/>
        <a:lstStyle/>
        <a:p>
          <a:endParaRPr lang="en-US"/>
        </a:p>
      </dgm:t>
    </dgm:pt>
    <dgm:pt modelId="{8FA59FC4-D571-4F2C-9529-337D6B281B1A}">
      <dgm:prSet/>
      <dgm:spPr/>
      <dgm:t>
        <a:bodyPr/>
        <a:lstStyle/>
        <a:p>
          <a:r>
            <a:rPr kumimoji="1" lang="en-US" b="1" i="0" dirty="0" smtClean="0"/>
            <a:t>Disassociation – a notification from either a station or an AP that an existing association is terminated</a:t>
          </a:r>
          <a:endParaRPr kumimoji="1" lang="en-GB" b="1" i="0" dirty="0"/>
        </a:p>
      </dgm:t>
    </dgm:pt>
    <dgm:pt modelId="{5A9F3805-DFA0-4976-8059-997BCA4A1773}" type="parTrans" cxnId="{C77CC9C4-D983-4249-8914-6DB5324D1781}">
      <dgm:prSet/>
      <dgm:spPr/>
      <dgm:t>
        <a:bodyPr/>
        <a:lstStyle/>
        <a:p>
          <a:endParaRPr lang="en-US"/>
        </a:p>
      </dgm:t>
    </dgm:pt>
    <dgm:pt modelId="{A1F784AC-5C56-44E6-AEBE-995B3DC0640F}" type="sibTrans" cxnId="{C77CC9C4-D983-4249-8914-6DB5324D1781}">
      <dgm:prSet/>
      <dgm:spPr/>
      <dgm:t>
        <a:bodyPr/>
        <a:lstStyle/>
        <a:p>
          <a:endParaRPr lang="en-US"/>
        </a:p>
      </dgm:t>
    </dgm:pt>
    <dgm:pt modelId="{8575A4DA-D434-41F9-8945-5CF82301DCAF}" type="pres">
      <dgm:prSet presAssocID="{5C592076-B9A8-42A8-913D-F6CF6573BE90}" presName="Name0" presStyleCnt="0">
        <dgm:presLayoutVars>
          <dgm:dir/>
          <dgm:animLvl val="lvl"/>
          <dgm:resizeHandles val="exact"/>
        </dgm:presLayoutVars>
      </dgm:prSet>
      <dgm:spPr/>
      <dgm:t>
        <a:bodyPr/>
        <a:lstStyle/>
        <a:p>
          <a:endParaRPr lang="en-US"/>
        </a:p>
      </dgm:t>
    </dgm:pt>
    <dgm:pt modelId="{8779F030-DA8C-4FF2-A77F-711194416189}" type="pres">
      <dgm:prSet presAssocID="{93A3709D-FA7A-4A68-ACDE-F941F9EEA1DF}" presName="composite" presStyleCnt="0"/>
      <dgm:spPr/>
    </dgm:pt>
    <dgm:pt modelId="{5769FB87-6A1E-434B-B090-952AD0385F94}" type="pres">
      <dgm:prSet presAssocID="{93A3709D-FA7A-4A68-ACDE-F941F9EEA1DF}" presName="parTx" presStyleLbl="alignNode1" presStyleIdx="0" presStyleCnt="1">
        <dgm:presLayoutVars>
          <dgm:chMax val="0"/>
          <dgm:chPref val="0"/>
          <dgm:bulletEnabled val="1"/>
        </dgm:presLayoutVars>
      </dgm:prSet>
      <dgm:spPr/>
      <dgm:t>
        <a:bodyPr/>
        <a:lstStyle/>
        <a:p>
          <a:endParaRPr lang="en-US"/>
        </a:p>
      </dgm:t>
    </dgm:pt>
    <dgm:pt modelId="{50FA82FA-DC62-48D0-B5FB-133ABC325F1C}" type="pres">
      <dgm:prSet presAssocID="{93A3709D-FA7A-4A68-ACDE-F941F9EEA1DF}" presName="desTx" presStyleLbl="alignAccFollowNode1" presStyleIdx="0" presStyleCnt="1">
        <dgm:presLayoutVars>
          <dgm:bulletEnabled val="1"/>
        </dgm:presLayoutVars>
      </dgm:prSet>
      <dgm:spPr/>
      <dgm:t>
        <a:bodyPr/>
        <a:lstStyle/>
        <a:p>
          <a:endParaRPr lang="en-US"/>
        </a:p>
      </dgm:t>
    </dgm:pt>
  </dgm:ptLst>
  <dgm:cxnLst>
    <dgm:cxn modelId="{72BFA91C-024C-41F3-A78F-1332F8EE7ADF}" type="presOf" srcId="{93A3709D-FA7A-4A68-ACDE-F941F9EEA1DF}" destId="{5769FB87-6A1E-434B-B090-952AD0385F94}" srcOrd="0" destOrd="0" presId="urn:microsoft.com/office/officeart/2005/8/layout/hList1"/>
    <dgm:cxn modelId="{488C9BF8-2578-41D2-A924-90CA4BCC292F}" srcId="{93A3709D-FA7A-4A68-ACDE-F941F9EEA1DF}" destId="{F37B2578-87A8-4CA1-B389-DE7BF0F16B77}" srcOrd="1" destOrd="0" parTransId="{75E7D81E-43DE-4623-B814-D1581201B52A}" sibTransId="{8D194E01-3B99-4EB7-BC6F-2A46B2AA9706}"/>
    <dgm:cxn modelId="{C77CC9C4-D983-4249-8914-6DB5324D1781}" srcId="{93A3709D-FA7A-4A68-ACDE-F941F9EEA1DF}" destId="{8FA59FC4-D571-4F2C-9529-337D6B281B1A}" srcOrd="2" destOrd="0" parTransId="{5A9F3805-DFA0-4976-8059-997BCA4A1773}" sibTransId="{A1F784AC-5C56-44E6-AEBE-995B3DC0640F}"/>
    <dgm:cxn modelId="{F09013E7-76F9-41E8-A3A8-327E2024EE68}" type="presOf" srcId="{8FA59FC4-D571-4F2C-9529-337D6B281B1A}" destId="{50FA82FA-DC62-48D0-B5FB-133ABC325F1C}" srcOrd="0" destOrd="2" presId="urn:microsoft.com/office/officeart/2005/8/layout/hList1"/>
    <dgm:cxn modelId="{AB8C2547-D0AE-425B-ABA6-93C0E848FD4E}" srcId="{93A3709D-FA7A-4A68-ACDE-F941F9EEA1DF}" destId="{88F49E14-C504-40AD-8857-F46513F3560C}" srcOrd="0" destOrd="0" parTransId="{144F8C86-BF3B-43A4-A9C7-C0AA748D3A5D}" sibTransId="{6D9F063B-4E0F-4C2B-ABFA-CB76B15C831C}"/>
    <dgm:cxn modelId="{EC4DD7DF-F0ED-4104-9AEE-47A57CC23607}" type="presOf" srcId="{88F49E14-C504-40AD-8857-F46513F3560C}" destId="{50FA82FA-DC62-48D0-B5FB-133ABC325F1C}" srcOrd="0" destOrd="0" presId="urn:microsoft.com/office/officeart/2005/8/layout/hList1"/>
    <dgm:cxn modelId="{8EFF4B03-0B77-4C05-BF49-004E40D7F704}" srcId="{5C592076-B9A8-42A8-913D-F6CF6573BE90}" destId="{93A3709D-FA7A-4A68-ACDE-F941F9EEA1DF}" srcOrd="0" destOrd="0" parTransId="{6BEA7D72-DE1F-4E00-8E44-374EA6721EBA}" sibTransId="{A6905533-0E0B-4929-9ED3-260590D72F17}"/>
    <dgm:cxn modelId="{F1ACE590-E49B-44E8-984A-0F3103722581}" type="presOf" srcId="{5C592076-B9A8-42A8-913D-F6CF6573BE90}" destId="{8575A4DA-D434-41F9-8945-5CF82301DCAF}" srcOrd="0" destOrd="0" presId="urn:microsoft.com/office/officeart/2005/8/layout/hList1"/>
    <dgm:cxn modelId="{7430A1F2-F69C-4CA1-B699-344C0EC73215}" type="presOf" srcId="{F37B2578-87A8-4CA1-B389-DE7BF0F16B77}" destId="{50FA82FA-DC62-48D0-B5FB-133ABC325F1C}" srcOrd="0" destOrd="1" presId="urn:microsoft.com/office/officeart/2005/8/layout/hList1"/>
    <dgm:cxn modelId="{2D36D04B-B591-4B75-8426-55D4CAA79E7B}" type="presParOf" srcId="{8575A4DA-D434-41F9-8945-5CF82301DCAF}" destId="{8779F030-DA8C-4FF2-A77F-711194416189}" srcOrd="0" destOrd="0" presId="urn:microsoft.com/office/officeart/2005/8/layout/hList1"/>
    <dgm:cxn modelId="{89730B16-6D34-458C-A457-E75623085811}" type="presParOf" srcId="{8779F030-DA8C-4FF2-A77F-711194416189}" destId="{5769FB87-6A1E-434B-B090-952AD0385F94}" srcOrd="0" destOrd="0" presId="urn:microsoft.com/office/officeart/2005/8/layout/hList1"/>
    <dgm:cxn modelId="{F9B0C50B-0F44-4236-A5BE-0C9EB930D82F}" type="presParOf" srcId="{8779F030-DA8C-4FF2-A77F-711194416189}" destId="{50FA82FA-DC62-48D0-B5FB-133ABC325F1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C4635E-E4C0-264A-9FE2-A4480FD5A5D0}" type="doc">
      <dgm:prSet loTypeId="urn:microsoft.com/office/officeart/2005/8/layout/radial4" loCatId="relationship" qsTypeId="urn:microsoft.com/office/officeart/2005/8/quickstyle/simple2" qsCatId="simple" csTypeId="urn:microsoft.com/office/officeart/2005/8/colors/accent1_2" csCatId="accent1" phldr="1"/>
      <dgm:spPr/>
      <dgm:t>
        <a:bodyPr/>
        <a:lstStyle/>
        <a:p>
          <a:endParaRPr lang="en-US"/>
        </a:p>
      </dgm:t>
    </dgm:pt>
    <dgm:pt modelId="{67A1AC47-2641-AC43-89CF-19602072D317}">
      <dgm:prSet/>
      <dgm:spPr/>
      <dgm:t>
        <a:bodyPr/>
        <a:lstStyle/>
        <a:p>
          <a:pPr rtl="0"/>
          <a:r>
            <a:rPr kumimoji="1" lang="en-US" smtClean="0">
              <a:effectLst>
                <a:outerShdw blurRad="38100" dist="38100" dir="2700000" algn="tl">
                  <a:srgbClr val="000000">
                    <a:alpha val="43137"/>
                  </a:srgbClr>
                </a:outerShdw>
              </a:effectLst>
            </a:rPr>
            <a:t>MAC layer covers three functional areas:</a:t>
          </a:r>
          <a:endParaRPr kumimoji="1" lang="en-GB" dirty="0">
            <a:effectLst>
              <a:outerShdw blurRad="38100" dist="38100" dir="2700000" algn="tl">
                <a:srgbClr val="000000">
                  <a:alpha val="43137"/>
                </a:srgbClr>
              </a:outerShdw>
            </a:effectLst>
          </a:endParaRPr>
        </a:p>
      </dgm:t>
    </dgm:pt>
    <dgm:pt modelId="{251EDBCE-3950-AF47-9209-AEE321A39754}" type="parTrans" cxnId="{485AEFD5-6505-B24A-BE0F-2D70209A6BF4}">
      <dgm:prSet/>
      <dgm:spPr/>
      <dgm:t>
        <a:bodyPr/>
        <a:lstStyle/>
        <a:p>
          <a:endParaRPr lang="en-US"/>
        </a:p>
      </dgm:t>
    </dgm:pt>
    <dgm:pt modelId="{9CB13BEE-FD33-A748-AFB1-BB8E91A1B1ED}" type="sibTrans" cxnId="{485AEFD5-6505-B24A-BE0F-2D70209A6BF4}">
      <dgm:prSet/>
      <dgm:spPr/>
      <dgm:t>
        <a:bodyPr/>
        <a:lstStyle/>
        <a:p>
          <a:endParaRPr lang="en-US"/>
        </a:p>
      </dgm:t>
    </dgm:pt>
    <dgm:pt modelId="{BFB5A3C3-DA42-C84A-92F6-02FDD057A6A8}">
      <dgm:prSet/>
      <dgm:spPr/>
      <dgm:t>
        <a:bodyPr/>
        <a:lstStyle/>
        <a:p>
          <a:pPr rtl="0"/>
          <a:r>
            <a:rPr kumimoji="1" lang="en-GB" smtClean="0">
              <a:effectLst>
                <a:outerShdw blurRad="38100" dist="38100" dir="2700000" algn="tl">
                  <a:srgbClr val="000000">
                    <a:alpha val="43137"/>
                  </a:srgbClr>
                </a:outerShdw>
              </a:effectLst>
            </a:rPr>
            <a:t>Reliable</a:t>
          </a:r>
          <a:r>
            <a:rPr kumimoji="1" lang="en-US" smtClean="0">
              <a:effectLst>
                <a:outerShdw blurRad="38100" dist="38100" dir="2700000" algn="tl">
                  <a:srgbClr val="000000">
                    <a:alpha val="43137"/>
                  </a:srgbClr>
                </a:outerShdw>
              </a:effectLst>
            </a:rPr>
            <a:t> data delivery</a:t>
          </a:r>
          <a:endParaRPr kumimoji="1" lang="en-GB" dirty="0">
            <a:effectLst>
              <a:outerShdw blurRad="38100" dist="38100" dir="2700000" algn="tl">
                <a:srgbClr val="000000">
                  <a:alpha val="43137"/>
                </a:srgbClr>
              </a:outerShdw>
            </a:effectLst>
          </a:endParaRPr>
        </a:p>
      </dgm:t>
    </dgm:pt>
    <dgm:pt modelId="{107E205D-037A-114A-8EBD-5FEFF40658BE}" type="parTrans" cxnId="{40154CBA-3100-F649-9B5C-E8DEC164AA8A}">
      <dgm:prSet/>
      <dgm:spPr/>
      <dgm:t>
        <a:bodyPr/>
        <a:lstStyle/>
        <a:p>
          <a:endParaRPr lang="en-US"/>
        </a:p>
      </dgm:t>
    </dgm:pt>
    <dgm:pt modelId="{DB7329E6-3D69-9849-817B-EFC6EE3E2D30}" type="sibTrans" cxnId="{40154CBA-3100-F649-9B5C-E8DEC164AA8A}">
      <dgm:prSet/>
      <dgm:spPr/>
      <dgm:t>
        <a:bodyPr/>
        <a:lstStyle/>
        <a:p>
          <a:endParaRPr lang="en-US"/>
        </a:p>
      </dgm:t>
    </dgm:pt>
    <dgm:pt modelId="{7BFA8291-6A41-3640-ACE1-EFECFA8BDAB5}">
      <dgm:prSet/>
      <dgm:spPr/>
      <dgm:t>
        <a:bodyPr/>
        <a:lstStyle/>
        <a:p>
          <a:pPr rtl="0"/>
          <a:r>
            <a:rPr kumimoji="1" lang="en-GB" smtClean="0">
              <a:effectLst>
                <a:outerShdw blurRad="38100" dist="38100" dir="2700000" algn="tl">
                  <a:srgbClr val="000000">
                    <a:alpha val="43137"/>
                  </a:srgbClr>
                </a:outerShdw>
              </a:effectLst>
            </a:rPr>
            <a:t>Access </a:t>
          </a:r>
          <a:r>
            <a:rPr kumimoji="1" lang="en-US" smtClean="0">
              <a:effectLst>
                <a:outerShdw blurRad="38100" dist="38100" dir="2700000" algn="tl">
                  <a:srgbClr val="000000">
                    <a:alpha val="43137"/>
                  </a:srgbClr>
                </a:outerShdw>
              </a:effectLst>
            </a:rPr>
            <a:t>control</a:t>
          </a:r>
          <a:endParaRPr kumimoji="1" lang="en-GB" dirty="0">
            <a:effectLst>
              <a:outerShdw blurRad="38100" dist="38100" dir="2700000" algn="tl">
                <a:srgbClr val="000000">
                  <a:alpha val="43137"/>
                </a:srgbClr>
              </a:outerShdw>
            </a:effectLst>
          </a:endParaRPr>
        </a:p>
      </dgm:t>
    </dgm:pt>
    <dgm:pt modelId="{02D473AF-FA97-1149-B776-F012CE7E390C}" type="parTrans" cxnId="{2A8BDA20-C7CC-FF45-9BE4-240E6DF8127C}">
      <dgm:prSet/>
      <dgm:spPr/>
      <dgm:t>
        <a:bodyPr/>
        <a:lstStyle/>
        <a:p>
          <a:endParaRPr lang="en-US"/>
        </a:p>
      </dgm:t>
    </dgm:pt>
    <dgm:pt modelId="{186E5F01-87C2-A64F-9780-3B54CEACE2D9}" type="sibTrans" cxnId="{2A8BDA20-C7CC-FF45-9BE4-240E6DF8127C}">
      <dgm:prSet/>
      <dgm:spPr/>
      <dgm:t>
        <a:bodyPr/>
        <a:lstStyle/>
        <a:p>
          <a:endParaRPr lang="en-US"/>
        </a:p>
      </dgm:t>
    </dgm:pt>
    <dgm:pt modelId="{560AB80F-3760-9A46-B812-9EE31E1AC512}">
      <dgm:prSet/>
      <dgm:spPr/>
      <dgm:t>
        <a:bodyPr/>
        <a:lstStyle/>
        <a:p>
          <a:pPr rtl="0"/>
          <a:r>
            <a:rPr kumimoji="1" lang="en-US" smtClean="0">
              <a:effectLst>
                <a:outerShdw blurRad="38100" dist="38100" dir="2700000" algn="tl">
                  <a:srgbClr val="000000">
                    <a:alpha val="43137"/>
                  </a:srgbClr>
                </a:outerShdw>
              </a:effectLst>
            </a:rPr>
            <a:t>Security</a:t>
          </a:r>
          <a:endParaRPr lang="en-US" dirty="0">
            <a:effectLst>
              <a:outerShdw blurRad="38100" dist="38100" dir="2700000" algn="tl">
                <a:srgbClr val="000000">
                  <a:alpha val="43137"/>
                </a:srgbClr>
              </a:outerShdw>
            </a:effectLst>
          </a:endParaRPr>
        </a:p>
      </dgm:t>
    </dgm:pt>
    <dgm:pt modelId="{2D032D79-8B5C-064F-BC4F-BD18B3119AB1}" type="parTrans" cxnId="{B72B5FB1-0669-744F-825C-47D996B4A94B}">
      <dgm:prSet/>
      <dgm:spPr/>
      <dgm:t>
        <a:bodyPr/>
        <a:lstStyle/>
        <a:p>
          <a:endParaRPr lang="en-US"/>
        </a:p>
      </dgm:t>
    </dgm:pt>
    <dgm:pt modelId="{AA09195C-D576-2B4C-BE39-3C0FCD923959}" type="sibTrans" cxnId="{B72B5FB1-0669-744F-825C-47D996B4A94B}">
      <dgm:prSet/>
      <dgm:spPr/>
      <dgm:t>
        <a:bodyPr/>
        <a:lstStyle/>
        <a:p>
          <a:endParaRPr lang="en-US"/>
        </a:p>
      </dgm:t>
    </dgm:pt>
    <dgm:pt modelId="{C06E82A0-C861-E444-9329-0541F065B9CF}" type="pres">
      <dgm:prSet presAssocID="{AAC4635E-E4C0-264A-9FE2-A4480FD5A5D0}" presName="cycle" presStyleCnt="0">
        <dgm:presLayoutVars>
          <dgm:chMax val="1"/>
          <dgm:dir/>
          <dgm:animLvl val="ctr"/>
          <dgm:resizeHandles val="exact"/>
        </dgm:presLayoutVars>
      </dgm:prSet>
      <dgm:spPr/>
      <dgm:t>
        <a:bodyPr/>
        <a:lstStyle/>
        <a:p>
          <a:endParaRPr lang="en-US"/>
        </a:p>
      </dgm:t>
    </dgm:pt>
    <dgm:pt modelId="{379A3F5F-1400-5B40-AFCC-7BDA9941B8FE}" type="pres">
      <dgm:prSet presAssocID="{67A1AC47-2641-AC43-89CF-19602072D317}" presName="centerShape" presStyleLbl="node0" presStyleIdx="0" presStyleCnt="1" custScaleX="142415" custScaleY="143682"/>
      <dgm:spPr/>
      <dgm:t>
        <a:bodyPr/>
        <a:lstStyle/>
        <a:p>
          <a:endParaRPr lang="en-US"/>
        </a:p>
      </dgm:t>
    </dgm:pt>
    <dgm:pt modelId="{F56B9CCB-EF75-C14D-8C3F-32E248028AE6}" type="pres">
      <dgm:prSet presAssocID="{107E205D-037A-114A-8EBD-5FEFF40658BE}" presName="parTrans" presStyleLbl="bgSibTrans2D1" presStyleIdx="0" presStyleCnt="3" custAng="11869859" custScaleX="42398" custLinFactNeighborX="30839" custLinFactNeighborY="17794"/>
      <dgm:spPr/>
      <dgm:t>
        <a:bodyPr/>
        <a:lstStyle/>
        <a:p>
          <a:endParaRPr lang="en-US"/>
        </a:p>
      </dgm:t>
    </dgm:pt>
    <dgm:pt modelId="{F2CF900D-09D6-4442-9B27-E588CCA7C0F6}" type="pres">
      <dgm:prSet presAssocID="{BFB5A3C3-DA42-C84A-92F6-02FDD057A6A8}" presName="node" presStyleLbl="node1" presStyleIdx="0" presStyleCnt="3" custRadScaleRad="123784" custRadScaleInc="-17235">
        <dgm:presLayoutVars>
          <dgm:bulletEnabled val="1"/>
        </dgm:presLayoutVars>
      </dgm:prSet>
      <dgm:spPr/>
      <dgm:t>
        <a:bodyPr/>
        <a:lstStyle/>
        <a:p>
          <a:endParaRPr lang="en-US"/>
        </a:p>
      </dgm:t>
    </dgm:pt>
    <dgm:pt modelId="{5591601D-E828-B94B-B6C6-16B5809B7F1A}" type="pres">
      <dgm:prSet presAssocID="{02D473AF-FA97-1149-B776-F012CE7E390C}" presName="parTrans" presStyleLbl="bgSibTrans2D1" presStyleIdx="1" presStyleCnt="3" custAng="10832047" custScaleX="46797" custLinFactNeighborX="393" custLinFactNeighborY="52375"/>
      <dgm:spPr/>
      <dgm:t>
        <a:bodyPr/>
        <a:lstStyle/>
        <a:p>
          <a:endParaRPr lang="en-US"/>
        </a:p>
      </dgm:t>
    </dgm:pt>
    <dgm:pt modelId="{44756605-1F07-CE4A-A504-81C1B5297DA9}" type="pres">
      <dgm:prSet presAssocID="{7BFA8291-6A41-3640-ACE1-EFECFA8BDAB5}" presName="node" presStyleLbl="node1" presStyleIdx="1" presStyleCnt="3" custScaleX="89362" custScaleY="76577" custRadScaleRad="120303" custRadScaleInc="-740">
        <dgm:presLayoutVars>
          <dgm:bulletEnabled val="1"/>
        </dgm:presLayoutVars>
      </dgm:prSet>
      <dgm:spPr/>
      <dgm:t>
        <a:bodyPr/>
        <a:lstStyle/>
        <a:p>
          <a:endParaRPr lang="en-US"/>
        </a:p>
      </dgm:t>
    </dgm:pt>
    <dgm:pt modelId="{79F24F61-CF36-DB42-A487-CB93191201E2}" type="pres">
      <dgm:prSet presAssocID="{2D032D79-8B5C-064F-BC4F-BD18B3119AB1}" presName="parTrans" presStyleLbl="bgSibTrans2D1" presStyleIdx="2" presStyleCnt="3" custAng="10599300" custScaleX="43852" custLinFactNeighborX="-33553" custLinFactNeighborY="-6149"/>
      <dgm:spPr/>
      <dgm:t>
        <a:bodyPr/>
        <a:lstStyle/>
        <a:p>
          <a:endParaRPr lang="en-US"/>
        </a:p>
      </dgm:t>
    </dgm:pt>
    <dgm:pt modelId="{9EBBB46D-8B13-5946-80B1-89C8E4D177AA}" type="pres">
      <dgm:prSet presAssocID="{560AB80F-3760-9A46-B812-9EE31E1AC512}" presName="node" presStyleLbl="node1" presStyleIdx="2" presStyleCnt="3" custRadScaleRad="124691" custRadScaleInc="17554">
        <dgm:presLayoutVars>
          <dgm:bulletEnabled val="1"/>
        </dgm:presLayoutVars>
      </dgm:prSet>
      <dgm:spPr/>
      <dgm:t>
        <a:bodyPr/>
        <a:lstStyle/>
        <a:p>
          <a:endParaRPr lang="en-US"/>
        </a:p>
      </dgm:t>
    </dgm:pt>
  </dgm:ptLst>
  <dgm:cxnLst>
    <dgm:cxn modelId="{BB4C6D4F-FA8B-1242-9D65-E25D9B3218EB}" type="presOf" srcId="{02D473AF-FA97-1149-B776-F012CE7E390C}" destId="{5591601D-E828-B94B-B6C6-16B5809B7F1A}" srcOrd="0" destOrd="0" presId="urn:microsoft.com/office/officeart/2005/8/layout/radial4"/>
    <dgm:cxn modelId="{213D4575-B07B-704F-8245-2EB961ADC700}" type="presOf" srcId="{67A1AC47-2641-AC43-89CF-19602072D317}" destId="{379A3F5F-1400-5B40-AFCC-7BDA9941B8FE}" srcOrd="0" destOrd="0" presId="urn:microsoft.com/office/officeart/2005/8/layout/radial4"/>
    <dgm:cxn modelId="{9E3A7062-6BDC-824E-B1A6-CC6C9A20106C}" type="presOf" srcId="{560AB80F-3760-9A46-B812-9EE31E1AC512}" destId="{9EBBB46D-8B13-5946-80B1-89C8E4D177AA}" srcOrd="0" destOrd="0" presId="urn:microsoft.com/office/officeart/2005/8/layout/radial4"/>
    <dgm:cxn modelId="{965511FF-B343-AA48-BA04-6A51B809C9AD}" type="presOf" srcId="{7BFA8291-6A41-3640-ACE1-EFECFA8BDAB5}" destId="{44756605-1F07-CE4A-A504-81C1B5297DA9}" srcOrd="0" destOrd="0" presId="urn:microsoft.com/office/officeart/2005/8/layout/radial4"/>
    <dgm:cxn modelId="{CB8323EA-94FD-9F43-917F-4E98C6B87369}" type="presOf" srcId="{107E205D-037A-114A-8EBD-5FEFF40658BE}" destId="{F56B9CCB-EF75-C14D-8C3F-32E248028AE6}" srcOrd="0" destOrd="0" presId="urn:microsoft.com/office/officeart/2005/8/layout/radial4"/>
    <dgm:cxn modelId="{ACE167BB-BCB1-3B4A-AF0E-7D904210CCAA}" type="presOf" srcId="{BFB5A3C3-DA42-C84A-92F6-02FDD057A6A8}" destId="{F2CF900D-09D6-4442-9B27-E588CCA7C0F6}" srcOrd="0" destOrd="0" presId="urn:microsoft.com/office/officeart/2005/8/layout/radial4"/>
    <dgm:cxn modelId="{B72B5FB1-0669-744F-825C-47D996B4A94B}" srcId="{67A1AC47-2641-AC43-89CF-19602072D317}" destId="{560AB80F-3760-9A46-B812-9EE31E1AC512}" srcOrd="2" destOrd="0" parTransId="{2D032D79-8B5C-064F-BC4F-BD18B3119AB1}" sibTransId="{AA09195C-D576-2B4C-BE39-3C0FCD923959}"/>
    <dgm:cxn modelId="{2A8BDA20-C7CC-FF45-9BE4-240E6DF8127C}" srcId="{67A1AC47-2641-AC43-89CF-19602072D317}" destId="{7BFA8291-6A41-3640-ACE1-EFECFA8BDAB5}" srcOrd="1" destOrd="0" parTransId="{02D473AF-FA97-1149-B776-F012CE7E390C}" sibTransId="{186E5F01-87C2-A64F-9780-3B54CEACE2D9}"/>
    <dgm:cxn modelId="{485AEFD5-6505-B24A-BE0F-2D70209A6BF4}" srcId="{AAC4635E-E4C0-264A-9FE2-A4480FD5A5D0}" destId="{67A1AC47-2641-AC43-89CF-19602072D317}" srcOrd="0" destOrd="0" parTransId="{251EDBCE-3950-AF47-9209-AEE321A39754}" sibTransId="{9CB13BEE-FD33-A748-AFB1-BB8E91A1B1ED}"/>
    <dgm:cxn modelId="{40154CBA-3100-F649-9B5C-E8DEC164AA8A}" srcId="{67A1AC47-2641-AC43-89CF-19602072D317}" destId="{BFB5A3C3-DA42-C84A-92F6-02FDD057A6A8}" srcOrd="0" destOrd="0" parTransId="{107E205D-037A-114A-8EBD-5FEFF40658BE}" sibTransId="{DB7329E6-3D69-9849-817B-EFC6EE3E2D30}"/>
    <dgm:cxn modelId="{DAB54A56-D450-3A4F-B7AB-B72FCBEB7F19}" type="presOf" srcId="{2D032D79-8B5C-064F-BC4F-BD18B3119AB1}" destId="{79F24F61-CF36-DB42-A487-CB93191201E2}" srcOrd="0" destOrd="0" presId="urn:microsoft.com/office/officeart/2005/8/layout/radial4"/>
    <dgm:cxn modelId="{0CFCD5EF-8A21-A943-8065-8B33FA33B16E}" type="presOf" srcId="{AAC4635E-E4C0-264A-9FE2-A4480FD5A5D0}" destId="{C06E82A0-C861-E444-9329-0541F065B9CF}" srcOrd="0" destOrd="0" presId="urn:microsoft.com/office/officeart/2005/8/layout/radial4"/>
    <dgm:cxn modelId="{9C33FBF5-71D0-0140-A704-19078E7A4320}" type="presParOf" srcId="{C06E82A0-C861-E444-9329-0541F065B9CF}" destId="{379A3F5F-1400-5B40-AFCC-7BDA9941B8FE}" srcOrd="0" destOrd="0" presId="urn:microsoft.com/office/officeart/2005/8/layout/radial4"/>
    <dgm:cxn modelId="{A60DD745-400D-4746-9770-FEEE47948FCD}" type="presParOf" srcId="{C06E82A0-C861-E444-9329-0541F065B9CF}" destId="{F56B9CCB-EF75-C14D-8C3F-32E248028AE6}" srcOrd="1" destOrd="0" presId="urn:microsoft.com/office/officeart/2005/8/layout/radial4"/>
    <dgm:cxn modelId="{8089E750-BFB4-104F-ABE4-817A97F19F10}" type="presParOf" srcId="{C06E82A0-C861-E444-9329-0541F065B9CF}" destId="{F2CF900D-09D6-4442-9B27-E588CCA7C0F6}" srcOrd="2" destOrd="0" presId="urn:microsoft.com/office/officeart/2005/8/layout/radial4"/>
    <dgm:cxn modelId="{C89C9992-0617-5D4C-B84D-4108FB672A16}" type="presParOf" srcId="{C06E82A0-C861-E444-9329-0541F065B9CF}" destId="{5591601D-E828-B94B-B6C6-16B5809B7F1A}" srcOrd="3" destOrd="0" presId="urn:microsoft.com/office/officeart/2005/8/layout/radial4"/>
    <dgm:cxn modelId="{BA33C4AF-A2A2-B740-BF3D-62C73B8D93B3}" type="presParOf" srcId="{C06E82A0-C861-E444-9329-0541F065B9CF}" destId="{44756605-1F07-CE4A-A504-81C1B5297DA9}" srcOrd="4" destOrd="0" presId="urn:microsoft.com/office/officeart/2005/8/layout/radial4"/>
    <dgm:cxn modelId="{02B6BA09-B28D-374A-B3EC-4B00C7F2214F}" type="presParOf" srcId="{C06E82A0-C861-E444-9329-0541F065B9CF}" destId="{79F24F61-CF36-DB42-A487-CB93191201E2}" srcOrd="5" destOrd="0" presId="urn:microsoft.com/office/officeart/2005/8/layout/radial4"/>
    <dgm:cxn modelId="{C4190340-79AB-484E-9B0D-577015625E45}" type="presParOf" srcId="{C06E82A0-C861-E444-9329-0541F065B9CF}" destId="{9EBBB46D-8B13-5946-80B1-89C8E4D177AA}"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70B8BC-DE60-2547-B5EF-3AAB1A9A9271}" type="doc">
      <dgm:prSet loTypeId="urn:microsoft.com/office/officeart/2005/8/layout/process2" loCatId="" qsTypeId="urn:microsoft.com/office/officeart/2005/8/quickstyle/simple2" qsCatId="simple" csTypeId="urn:microsoft.com/office/officeart/2005/8/colors/accent1_2" csCatId="accent1" phldr="1"/>
      <dgm:spPr/>
      <dgm:t>
        <a:bodyPr/>
        <a:lstStyle/>
        <a:p>
          <a:endParaRPr lang="en-US"/>
        </a:p>
      </dgm:t>
    </dgm:pt>
    <dgm:pt modelId="{9A1E8A4B-F94C-404D-A745-F6BEE48727D8}">
      <dgm:prSet phldrT="[Text]"/>
      <dgm:spPr/>
      <dgm:t>
        <a:bodyPr/>
        <a:lstStyle/>
        <a:p>
          <a:r>
            <a:rPr kumimoji="1" lang="en-GB" smtClean="0"/>
            <a:t>Source</a:t>
          </a:r>
          <a:r>
            <a:rPr kumimoji="1" lang="en-US" smtClean="0"/>
            <a:t> issues a Request to Send (RTS) frame</a:t>
          </a:r>
          <a:endParaRPr lang="en-US"/>
        </a:p>
      </dgm:t>
    </dgm:pt>
    <dgm:pt modelId="{7EA55BF0-7B94-E146-8986-DDE50D73C171}" type="parTrans" cxnId="{50F56853-5348-B647-9E22-04A9E6079285}">
      <dgm:prSet/>
      <dgm:spPr/>
      <dgm:t>
        <a:bodyPr/>
        <a:lstStyle/>
        <a:p>
          <a:endParaRPr lang="en-US"/>
        </a:p>
      </dgm:t>
    </dgm:pt>
    <dgm:pt modelId="{1D22971D-411F-DF43-ADE7-1EA46843C8D3}" type="sibTrans" cxnId="{50F56853-5348-B647-9E22-04A9E6079285}">
      <dgm:prSet/>
      <dgm:spPr/>
      <dgm:t>
        <a:bodyPr/>
        <a:lstStyle/>
        <a:p>
          <a:endParaRPr lang="en-US"/>
        </a:p>
      </dgm:t>
    </dgm:pt>
    <dgm:pt modelId="{FE638F3B-303A-9E4F-9F6E-70FBA28D740B}">
      <dgm:prSet/>
      <dgm:spPr/>
      <dgm:t>
        <a:bodyPr/>
        <a:lstStyle/>
        <a:p>
          <a:r>
            <a:rPr kumimoji="1" lang="en-GB" smtClean="0"/>
            <a:t>Destination</a:t>
          </a:r>
          <a:r>
            <a:rPr kumimoji="1" lang="en-US" smtClean="0"/>
            <a:t> responds with Clear to Send (CTS)</a:t>
          </a:r>
          <a:endParaRPr kumimoji="1" lang="en-GB" dirty="0" smtClean="0"/>
        </a:p>
      </dgm:t>
    </dgm:pt>
    <dgm:pt modelId="{DDCE7FF6-82BE-E240-94CB-38E38F3736FE}" type="parTrans" cxnId="{8AB0669D-D519-BB4A-A4AC-F6C9339D1BF4}">
      <dgm:prSet/>
      <dgm:spPr/>
      <dgm:t>
        <a:bodyPr/>
        <a:lstStyle/>
        <a:p>
          <a:endParaRPr lang="en-US"/>
        </a:p>
      </dgm:t>
    </dgm:pt>
    <dgm:pt modelId="{482D05C1-7B0E-C94F-942F-BDCB17A60D7B}" type="sibTrans" cxnId="{8AB0669D-D519-BB4A-A4AC-F6C9339D1BF4}">
      <dgm:prSet/>
      <dgm:spPr/>
      <dgm:t>
        <a:bodyPr/>
        <a:lstStyle/>
        <a:p>
          <a:endParaRPr lang="en-US"/>
        </a:p>
      </dgm:t>
    </dgm:pt>
    <dgm:pt modelId="{FC4E6284-C068-FE48-9F26-DABCBEA4E15F}">
      <dgm:prSet/>
      <dgm:spPr/>
      <dgm:t>
        <a:bodyPr/>
        <a:lstStyle/>
        <a:p>
          <a:r>
            <a:rPr kumimoji="1" lang="en-US" smtClean="0"/>
            <a:t>After receiving CTS, source transmits data </a:t>
          </a:r>
          <a:endParaRPr kumimoji="1" lang="en-GB" dirty="0" smtClean="0"/>
        </a:p>
      </dgm:t>
    </dgm:pt>
    <dgm:pt modelId="{7BAA1EDF-140D-9148-AC53-750B26A74E07}" type="parTrans" cxnId="{51C5420C-DD65-F249-B0FA-2B0F86089DE4}">
      <dgm:prSet/>
      <dgm:spPr/>
      <dgm:t>
        <a:bodyPr/>
        <a:lstStyle/>
        <a:p>
          <a:endParaRPr lang="en-US"/>
        </a:p>
      </dgm:t>
    </dgm:pt>
    <dgm:pt modelId="{5267F81F-64D2-0844-8BF9-C2EA89288486}" type="sibTrans" cxnId="{51C5420C-DD65-F249-B0FA-2B0F86089DE4}">
      <dgm:prSet/>
      <dgm:spPr/>
      <dgm:t>
        <a:bodyPr/>
        <a:lstStyle/>
        <a:p>
          <a:endParaRPr lang="en-US"/>
        </a:p>
      </dgm:t>
    </dgm:pt>
    <dgm:pt modelId="{0FDA7F78-E8C3-4B45-8ECC-6590728AED9A}">
      <dgm:prSet/>
      <dgm:spPr/>
      <dgm:t>
        <a:bodyPr/>
        <a:lstStyle/>
        <a:p>
          <a:r>
            <a:rPr kumimoji="1" lang="en-GB" dirty="0" smtClean="0"/>
            <a:t>Destination</a:t>
          </a:r>
          <a:r>
            <a:rPr kumimoji="1" lang="en-US" dirty="0" smtClean="0"/>
            <a:t> responds with ACK</a:t>
          </a:r>
          <a:endParaRPr kumimoji="1" lang="en-GB" dirty="0"/>
        </a:p>
      </dgm:t>
    </dgm:pt>
    <dgm:pt modelId="{283325FA-63BD-F342-8BB7-FA82E3116C81}" type="parTrans" cxnId="{363DA439-A397-B24E-8A1A-2CE1A5EF0BE6}">
      <dgm:prSet/>
      <dgm:spPr/>
      <dgm:t>
        <a:bodyPr/>
        <a:lstStyle/>
        <a:p>
          <a:endParaRPr lang="en-US"/>
        </a:p>
      </dgm:t>
    </dgm:pt>
    <dgm:pt modelId="{60E5FF30-9172-4F46-A679-92082E08C380}" type="sibTrans" cxnId="{363DA439-A397-B24E-8A1A-2CE1A5EF0BE6}">
      <dgm:prSet/>
      <dgm:spPr/>
      <dgm:t>
        <a:bodyPr/>
        <a:lstStyle/>
        <a:p>
          <a:endParaRPr lang="en-US"/>
        </a:p>
      </dgm:t>
    </dgm:pt>
    <dgm:pt modelId="{9FF8A64E-8088-E541-B89A-4F921595DBCD}" type="pres">
      <dgm:prSet presAssocID="{4370B8BC-DE60-2547-B5EF-3AAB1A9A9271}" presName="linearFlow" presStyleCnt="0">
        <dgm:presLayoutVars>
          <dgm:resizeHandles val="exact"/>
        </dgm:presLayoutVars>
      </dgm:prSet>
      <dgm:spPr/>
      <dgm:t>
        <a:bodyPr/>
        <a:lstStyle/>
        <a:p>
          <a:endParaRPr lang="en-US"/>
        </a:p>
      </dgm:t>
    </dgm:pt>
    <dgm:pt modelId="{B2BCE80F-4639-564E-B30A-DBC9456E3538}" type="pres">
      <dgm:prSet presAssocID="{9A1E8A4B-F94C-404D-A745-F6BEE48727D8}" presName="node" presStyleLbl="node1" presStyleIdx="0" presStyleCnt="4">
        <dgm:presLayoutVars>
          <dgm:bulletEnabled val="1"/>
        </dgm:presLayoutVars>
      </dgm:prSet>
      <dgm:spPr/>
      <dgm:t>
        <a:bodyPr/>
        <a:lstStyle/>
        <a:p>
          <a:endParaRPr lang="en-US"/>
        </a:p>
      </dgm:t>
    </dgm:pt>
    <dgm:pt modelId="{D62EDBF3-FBD9-554F-9D2E-B10F8F03D1C8}" type="pres">
      <dgm:prSet presAssocID="{1D22971D-411F-DF43-ADE7-1EA46843C8D3}" presName="sibTrans" presStyleLbl="sibTrans2D1" presStyleIdx="0" presStyleCnt="3"/>
      <dgm:spPr/>
      <dgm:t>
        <a:bodyPr/>
        <a:lstStyle/>
        <a:p>
          <a:endParaRPr lang="en-US"/>
        </a:p>
      </dgm:t>
    </dgm:pt>
    <dgm:pt modelId="{B0AD1545-C08A-0D48-9118-65824AB567B0}" type="pres">
      <dgm:prSet presAssocID="{1D22971D-411F-DF43-ADE7-1EA46843C8D3}" presName="connectorText" presStyleLbl="sibTrans2D1" presStyleIdx="0" presStyleCnt="3"/>
      <dgm:spPr/>
      <dgm:t>
        <a:bodyPr/>
        <a:lstStyle/>
        <a:p>
          <a:endParaRPr lang="en-US"/>
        </a:p>
      </dgm:t>
    </dgm:pt>
    <dgm:pt modelId="{CD7C33E4-057D-1B49-A232-ACCF5681EA1F}" type="pres">
      <dgm:prSet presAssocID="{FE638F3B-303A-9E4F-9F6E-70FBA28D740B}" presName="node" presStyleLbl="node1" presStyleIdx="1" presStyleCnt="4">
        <dgm:presLayoutVars>
          <dgm:bulletEnabled val="1"/>
        </dgm:presLayoutVars>
      </dgm:prSet>
      <dgm:spPr/>
      <dgm:t>
        <a:bodyPr/>
        <a:lstStyle/>
        <a:p>
          <a:endParaRPr lang="en-US"/>
        </a:p>
      </dgm:t>
    </dgm:pt>
    <dgm:pt modelId="{777DC19A-A975-C04D-837B-8BFB266441D9}" type="pres">
      <dgm:prSet presAssocID="{482D05C1-7B0E-C94F-942F-BDCB17A60D7B}" presName="sibTrans" presStyleLbl="sibTrans2D1" presStyleIdx="1" presStyleCnt="3"/>
      <dgm:spPr/>
      <dgm:t>
        <a:bodyPr/>
        <a:lstStyle/>
        <a:p>
          <a:endParaRPr lang="en-US"/>
        </a:p>
      </dgm:t>
    </dgm:pt>
    <dgm:pt modelId="{EA74F961-2328-9844-A295-AC178B257778}" type="pres">
      <dgm:prSet presAssocID="{482D05C1-7B0E-C94F-942F-BDCB17A60D7B}" presName="connectorText" presStyleLbl="sibTrans2D1" presStyleIdx="1" presStyleCnt="3"/>
      <dgm:spPr/>
      <dgm:t>
        <a:bodyPr/>
        <a:lstStyle/>
        <a:p>
          <a:endParaRPr lang="en-US"/>
        </a:p>
      </dgm:t>
    </dgm:pt>
    <dgm:pt modelId="{D3367AF8-CBB0-EA4A-9A1F-B9CE23FAB8AF}" type="pres">
      <dgm:prSet presAssocID="{FC4E6284-C068-FE48-9F26-DABCBEA4E15F}" presName="node" presStyleLbl="node1" presStyleIdx="2" presStyleCnt="4">
        <dgm:presLayoutVars>
          <dgm:bulletEnabled val="1"/>
        </dgm:presLayoutVars>
      </dgm:prSet>
      <dgm:spPr/>
      <dgm:t>
        <a:bodyPr/>
        <a:lstStyle/>
        <a:p>
          <a:endParaRPr lang="en-US"/>
        </a:p>
      </dgm:t>
    </dgm:pt>
    <dgm:pt modelId="{D397C89B-A616-B44C-A513-46B1B7091549}" type="pres">
      <dgm:prSet presAssocID="{5267F81F-64D2-0844-8BF9-C2EA89288486}" presName="sibTrans" presStyleLbl="sibTrans2D1" presStyleIdx="2" presStyleCnt="3"/>
      <dgm:spPr/>
      <dgm:t>
        <a:bodyPr/>
        <a:lstStyle/>
        <a:p>
          <a:endParaRPr lang="en-US"/>
        </a:p>
      </dgm:t>
    </dgm:pt>
    <dgm:pt modelId="{51BE5203-E9AE-EB45-BCD6-DDFF730608AD}" type="pres">
      <dgm:prSet presAssocID="{5267F81F-64D2-0844-8BF9-C2EA89288486}" presName="connectorText" presStyleLbl="sibTrans2D1" presStyleIdx="2" presStyleCnt="3"/>
      <dgm:spPr/>
      <dgm:t>
        <a:bodyPr/>
        <a:lstStyle/>
        <a:p>
          <a:endParaRPr lang="en-US"/>
        </a:p>
      </dgm:t>
    </dgm:pt>
    <dgm:pt modelId="{8A57793F-D3B5-444F-9774-A6549428127B}" type="pres">
      <dgm:prSet presAssocID="{0FDA7F78-E8C3-4B45-8ECC-6590728AED9A}" presName="node" presStyleLbl="node1" presStyleIdx="3" presStyleCnt="4">
        <dgm:presLayoutVars>
          <dgm:bulletEnabled val="1"/>
        </dgm:presLayoutVars>
      </dgm:prSet>
      <dgm:spPr/>
      <dgm:t>
        <a:bodyPr/>
        <a:lstStyle/>
        <a:p>
          <a:endParaRPr lang="en-US"/>
        </a:p>
      </dgm:t>
    </dgm:pt>
  </dgm:ptLst>
  <dgm:cxnLst>
    <dgm:cxn modelId="{C2D7599D-CC92-C84E-BBB9-C9CA3FD6B215}" type="presOf" srcId="{5267F81F-64D2-0844-8BF9-C2EA89288486}" destId="{51BE5203-E9AE-EB45-BCD6-DDFF730608AD}" srcOrd="1" destOrd="0" presId="urn:microsoft.com/office/officeart/2005/8/layout/process2"/>
    <dgm:cxn modelId="{606D9131-8E0C-4044-9406-B3F8CBFA8C7B}" type="presOf" srcId="{9A1E8A4B-F94C-404D-A745-F6BEE48727D8}" destId="{B2BCE80F-4639-564E-B30A-DBC9456E3538}" srcOrd="0" destOrd="0" presId="urn:microsoft.com/office/officeart/2005/8/layout/process2"/>
    <dgm:cxn modelId="{8AB0669D-D519-BB4A-A4AC-F6C9339D1BF4}" srcId="{4370B8BC-DE60-2547-B5EF-3AAB1A9A9271}" destId="{FE638F3B-303A-9E4F-9F6E-70FBA28D740B}" srcOrd="1" destOrd="0" parTransId="{DDCE7FF6-82BE-E240-94CB-38E38F3736FE}" sibTransId="{482D05C1-7B0E-C94F-942F-BDCB17A60D7B}"/>
    <dgm:cxn modelId="{D5F73099-9E7A-E24B-8B8C-FE61134F59CF}" type="presOf" srcId="{482D05C1-7B0E-C94F-942F-BDCB17A60D7B}" destId="{EA74F961-2328-9844-A295-AC178B257778}" srcOrd="1" destOrd="0" presId="urn:microsoft.com/office/officeart/2005/8/layout/process2"/>
    <dgm:cxn modelId="{9D0CD6D3-B75A-D345-AF23-6C2B39764842}" type="presOf" srcId="{FC4E6284-C068-FE48-9F26-DABCBEA4E15F}" destId="{D3367AF8-CBB0-EA4A-9A1F-B9CE23FAB8AF}" srcOrd="0" destOrd="0" presId="urn:microsoft.com/office/officeart/2005/8/layout/process2"/>
    <dgm:cxn modelId="{10678952-B9B6-6F4D-9546-7E62E18B9D75}" type="presOf" srcId="{482D05C1-7B0E-C94F-942F-BDCB17A60D7B}" destId="{777DC19A-A975-C04D-837B-8BFB266441D9}" srcOrd="0" destOrd="0" presId="urn:microsoft.com/office/officeart/2005/8/layout/process2"/>
    <dgm:cxn modelId="{1C142D98-61B1-D248-B16A-106BDDA577F8}" type="presOf" srcId="{0FDA7F78-E8C3-4B45-8ECC-6590728AED9A}" destId="{8A57793F-D3B5-444F-9774-A6549428127B}" srcOrd="0" destOrd="0" presId="urn:microsoft.com/office/officeart/2005/8/layout/process2"/>
    <dgm:cxn modelId="{5123A685-45E6-D742-A1D8-B72B278DF9A1}" type="presOf" srcId="{FE638F3B-303A-9E4F-9F6E-70FBA28D740B}" destId="{CD7C33E4-057D-1B49-A232-ACCF5681EA1F}" srcOrd="0" destOrd="0" presId="urn:microsoft.com/office/officeart/2005/8/layout/process2"/>
    <dgm:cxn modelId="{363DA439-A397-B24E-8A1A-2CE1A5EF0BE6}" srcId="{4370B8BC-DE60-2547-B5EF-3AAB1A9A9271}" destId="{0FDA7F78-E8C3-4B45-8ECC-6590728AED9A}" srcOrd="3" destOrd="0" parTransId="{283325FA-63BD-F342-8BB7-FA82E3116C81}" sibTransId="{60E5FF30-9172-4F46-A679-92082E08C380}"/>
    <dgm:cxn modelId="{4971BBCD-5162-8B4D-855A-03897A542F7D}" type="presOf" srcId="{4370B8BC-DE60-2547-B5EF-3AAB1A9A9271}" destId="{9FF8A64E-8088-E541-B89A-4F921595DBCD}" srcOrd="0" destOrd="0" presId="urn:microsoft.com/office/officeart/2005/8/layout/process2"/>
    <dgm:cxn modelId="{FFD6ED48-71FC-C340-AC83-FF5325E97C30}" type="presOf" srcId="{5267F81F-64D2-0844-8BF9-C2EA89288486}" destId="{D397C89B-A616-B44C-A513-46B1B7091549}" srcOrd="0" destOrd="0" presId="urn:microsoft.com/office/officeart/2005/8/layout/process2"/>
    <dgm:cxn modelId="{5452CD91-126B-494E-AC18-C6837AD58F13}" type="presOf" srcId="{1D22971D-411F-DF43-ADE7-1EA46843C8D3}" destId="{D62EDBF3-FBD9-554F-9D2E-B10F8F03D1C8}" srcOrd="0" destOrd="0" presId="urn:microsoft.com/office/officeart/2005/8/layout/process2"/>
    <dgm:cxn modelId="{C5C3641C-FED3-0847-8803-C5BA61E609BB}" type="presOf" srcId="{1D22971D-411F-DF43-ADE7-1EA46843C8D3}" destId="{B0AD1545-C08A-0D48-9118-65824AB567B0}" srcOrd="1" destOrd="0" presId="urn:microsoft.com/office/officeart/2005/8/layout/process2"/>
    <dgm:cxn modelId="{50F56853-5348-B647-9E22-04A9E6079285}" srcId="{4370B8BC-DE60-2547-B5EF-3AAB1A9A9271}" destId="{9A1E8A4B-F94C-404D-A745-F6BEE48727D8}" srcOrd="0" destOrd="0" parTransId="{7EA55BF0-7B94-E146-8986-DDE50D73C171}" sibTransId="{1D22971D-411F-DF43-ADE7-1EA46843C8D3}"/>
    <dgm:cxn modelId="{51C5420C-DD65-F249-B0FA-2B0F86089DE4}" srcId="{4370B8BC-DE60-2547-B5EF-3AAB1A9A9271}" destId="{FC4E6284-C068-FE48-9F26-DABCBEA4E15F}" srcOrd="2" destOrd="0" parTransId="{7BAA1EDF-140D-9148-AC53-750B26A74E07}" sibTransId="{5267F81F-64D2-0844-8BF9-C2EA89288486}"/>
    <dgm:cxn modelId="{BA48AE27-00F3-B44C-9D33-C73519320D73}" type="presParOf" srcId="{9FF8A64E-8088-E541-B89A-4F921595DBCD}" destId="{B2BCE80F-4639-564E-B30A-DBC9456E3538}" srcOrd="0" destOrd="0" presId="urn:microsoft.com/office/officeart/2005/8/layout/process2"/>
    <dgm:cxn modelId="{9AB8F9D6-83F0-4849-AB70-919C7AC39808}" type="presParOf" srcId="{9FF8A64E-8088-E541-B89A-4F921595DBCD}" destId="{D62EDBF3-FBD9-554F-9D2E-B10F8F03D1C8}" srcOrd="1" destOrd="0" presId="urn:microsoft.com/office/officeart/2005/8/layout/process2"/>
    <dgm:cxn modelId="{490B2575-05D1-6F4E-A767-5C839403EA5F}" type="presParOf" srcId="{D62EDBF3-FBD9-554F-9D2E-B10F8F03D1C8}" destId="{B0AD1545-C08A-0D48-9118-65824AB567B0}" srcOrd="0" destOrd="0" presId="urn:microsoft.com/office/officeart/2005/8/layout/process2"/>
    <dgm:cxn modelId="{34E2703E-FC48-4D4D-B107-E595002C7DC0}" type="presParOf" srcId="{9FF8A64E-8088-E541-B89A-4F921595DBCD}" destId="{CD7C33E4-057D-1B49-A232-ACCF5681EA1F}" srcOrd="2" destOrd="0" presId="urn:microsoft.com/office/officeart/2005/8/layout/process2"/>
    <dgm:cxn modelId="{4B677BBE-FA72-814E-9DF5-A228ADDB196F}" type="presParOf" srcId="{9FF8A64E-8088-E541-B89A-4F921595DBCD}" destId="{777DC19A-A975-C04D-837B-8BFB266441D9}" srcOrd="3" destOrd="0" presId="urn:microsoft.com/office/officeart/2005/8/layout/process2"/>
    <dgm:cxn modelId="{750658ED-2181-164E-9396-4F41DD3485BD}" type="presParOf" srcId="{777DC19A-A975-C04D-837B-8BFB266441D9}" destId="{EA74F961-2328-9844-A295-AC178B257778}" srcOrd="0" destOrd="0" presId="urn:microsoft.com/office/officeart/2005/8/layout/process2"/>
    <dgm:cxn modelId="{A9DC0682-8032-2F40-9695-309206628EAB}" type="presParOf" srcId="{9FF8A64E-8088-E541-B89A-4F921595DBCD}" destId="{D3367AF8-CBB0-EA4A-9A1F-B9CE23FAB8AF}" srcOrd="4" destOrd="0" presId="urn:microsoft.com/office/officeart/2005/8/layout/process2"/>
    <dgm:cxn modelId="{DC5E9257-330C-7242-B5CF-8C0795CA81DF}" type="presParOf" srcId="{9FF8A64E-8088-E541-B89A-4F921595DBCD}" destId="{D397C89B-A616-B44C-A513-46B1B7091549}" srcOrd="5" destOrd="0" presId="urn:microsoft.com/office/officeart/2005/8/layout/process2"/>
    <dgm:cxn modelId="{8ED7E917-A6A8-1C48-B3C8-155F5F7B30E6}" type="presParOf" srcId="{D397C89B-A616-B44C-A513-46B1B7091549}" destId="{51BE5203-E9AE-EB45-BCD6-DDFF730608AD}" srcOrd="0" destOrd="0" presId="urn:microsoft.com/office/officeart/2005/8/layout/process2"/>
    <dgm:cxn modelId="{1DF4D1A3-1709-F14C-85AA-07CF45AD95A3}" type="presParOf" srcId="{9FF8A64E-8088-E541-B89A-4F921595DBCD}" destId="{8A57793F-D3B5-444F-9774-A6549428127B}"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AF9D96-096F-4396-A70E-7C345435FB88}" type="doc">
      <dgm:prSet loTypeId="urn:microsoft.com/office/officeart/2009/3/layout/DescendingProcess" loCatId="" qsTypeId="urn:microsoft.com/office/officeart/2005/8/quickstyle/simple1" qsCatId="simple" csTypeId="urn:microsoft.com/office/officeart/2005/8/colors/accent1_2" csCatId="accent1" phldr="1"/>
      <dgm:spPr/>
    </dgm:pt>
    <dgm:pt modelId="{42D06C48-DC45-4208-8F1A-68AA40FAE13B}">
      <dgm:prSet phldrT="[Text]"/>
      <dgm:spPr/>
      <dgm:t>
        <a:bodyPr/>
        <a:lstStyle/>
        <a:p>
          <a:r>
            <a:rPr kumimoji="1" lang="en-US" dirty="0" smtClean="0"/>
            <a:t>If station has frame to send it listens to medium</a:t>
          </a:r>
          <a:endParaRPr lang="en-US" dirty="0"/>
        </a:p>
      </dgm:t>
    </dgm:pt>
    <dgm:pt modelId="{E0240EE3-E158-43A0-AEEA-8CFDEEB494BD}" type="parTrans" cxnId="{8C7DACA5-FAF9-4271-A575-BDBE4A365F0A}">
      <dgm:prSet/>
      <dgm:spPr/>
      <dgm:t>
        <a:bodyPr/>
        <a:lstStyle/>
        <a:p>
          <a:endParaRPr lang="en-US"/>
        </a:p>
      </dgm:t>
    </dgm:pt>
    <dgm:pt modelId="{94CE6807-50C5-4CFB-A774-F5FE9B571FD1}" type="sibTrans" cxnId="{8C7DACA5-FAF9-4271-A575-BDBE4A365F0A}">
      <dgm:prSet/>
      <dgm:spPr/>
      <dgm:t>
        <a:bodyPr/>
        <a:lstStyle/>
        <a:p>
          <a:endParaRPr lang="en-US"/>
        </a:p>
      </dgm:t>
    </dgm:pt>
    <dgm:pt modelId="{23FAF772-3EA6-4602-B52B-0A1CCF24E819}">
      <dgm:prSet phldrT="[Text]"/>
      <dgm:spPr/>
      <dgm:t>
        <a:bodyPr/>
        <a:lstStyle/>
        <a:p>
          <a:r>
            <a:rPr kumimoji="1" lang="en-US" dirty="0" smtClean="0"/>
            <a:t>If medium is idle, station may transmit</a:t>
          </a:r>
          <a:endParaRPr lang="en-US" dirty="0"/>
        </a:p>
      </dgm:t>
    </dgm:pt>
    <dgm:pt modelId="{AE7325AC-591F-4FBC-A8E8-5B7436C192D2}" type="parTrans" cxnId="{6EEE9FBC-ADFB-457A-931C-FE4C740C43EE}">
      <dgm:prSet/>
      <dgm:spPr/>
      <dgm:t>
        <a:bodyPr/>
        <a:lstStyle/>
        <a:p>
          <a:endParaRPr lang="en-US"/>
        </a:p>
      </dgm:t>
    </dgm:pt>
    <dgm:pt modelId="{0EF5D06D-B63D-4FBE-8A9B-FC5108466CA4}" type="sibTrans" cxnId="{6EEE9FBC-ADFB-457A-931C-FE4C740C43EE}">
      <dgm:prSet/>
      <dgm:spPr/>
      <dgm:t>
        <a:bodyPr/>
        <a:lstStyle/>
        <a:p>
          <a:endParaRPr lang="en-US"/>
        </a:p>
      </dgm:t>
    </dgm:pt>
    <dgm:pt modelId="{0108E430-2DBE-41A6-B285-B54E09F02558}">
      <dgm:prSet phldrT="[Text]"/>
      <dgm:spPr/>
      <dgm:t>
        <a:bodyPr/>
        <a:lstStyle/>
        <a:p>
          <a:r>
            <a:rPr kumimoji="1" lang="en-GB" dirty="0" smtClean="0"/>
            <a:t>Else </a:t>
          </a:r>
          <a:r>
            <a:rPr kumimoji="1" lang="en-US" dirty="0" smtClean="0"/>
            <a:t>waits until current transmission is complete</a:t>
          </a:r>
          <a:endParaRPr lang="en-US" dirty="0"/>
        </a:p>
      </dgm:t>
    </dgm:pt>
    <dgm:pt modelId="{36BB91AF-B2D8-48D8-AF66-CC28CEA74A64}" type="parTrans" cxnId="{375E336B-2105-4FD9-A194-74A8223A3164}">
      <dgm:prSet/>
      <dgm:spPr/>
      <dgm:t>
        <a:bodyPr/>
        <a:lstStyle/>
        <a:p>
          <a:endParaRPr lang="en-US"/>
        </a:p>
      </dgm:t>
    </dgm:pt>
    <dgm:pt modelId="{98D21F80-7B3F-4B41-B510-000E8970E376}" type="sibTrans" cxnId="{375E336B-2105-4FD9-A194-74A8223A3164}">
      <dgm:prSet/>
      <dgm:spPr/>
      <dgm:t>
        <a:bodyPr/>
        <a:lstStyle/>
        <a:p>
          <a:endParaRPr lang="en-US"/>
        </a:p>
      </dgm:t>
    </dgm:pt>
    <dgm:pt modelId="{C3D28DA3-0538-4141-BD08-23EE7B3146C0}" type="pres">
      <dgm:prSet presAssocID="{92AF9D96-096F-4396-A70E-7C345435FB88}" presName="Name0" presStyleCnt="0">
        <dgm:presLayoutVars>
          <dgm:chMax val="7"/>
          <dgm:chPref val="5"/>
        </dgm:presLayoutVars>
      </dgm:prSet>
      <dgm:spPr/>
    </dgm:pt>
    <dgm:pt modelId="{E0A42F61-62FF-6042-92CC-D0225578B9CC}" type="pres">
      <dgm:prSet presAssocID="{92AF9D96-096F-4396-A70E-7C345435FB88}" presName="arrowNode" presStyleLbl="node1" presStyleIdx="0" presStyleCnt="1"/>
      <dgm:spPr/>
    </dgm:pt>
    <dgm:pt modelId="{4B41CBBC-D885-B147-B444-93CBDE6263E4}" type="pres">
      <dgm:prSet presAssocID="{42D06C48-DC45-4208-8F1A-68AA40FAE13B}" presName="txNode1" presStyleLbl="revTx" presStyleIdx="0" presStyleCnt="3" custLinFactNeighborX="51975" custLinFactNeighborY="48077">
        <dgm:presLayoutVars>
          <dgm:bulletEnabled val="1"/>
        </dgm:presLayoutVars>
      </dgm:prSet>
      <dgm:spPr/>
      <dgm:t>
        <a:bodyPr/>
        <a:lstStyle/>
        <a:p>
          <a:endParaRPr lang="en-US"/>
        </a:p>
      </dgm:t>
    </dgm:pt>
    <dgm:pt modelId="{95331A41-E26C-AE45-ABF9-037E58AD18F3}" type="pres">
      <dgm:prSet presAssocID="{23FAF772-3EA6-4602-B52B-0A1CCF24E819}" presName="txNode2" presStyleLbl="revTx" presStyleIdx="1" presStyleCnt="3">
        <dgm:presLayoutVars>
          <dgm:bulletEnabled val="1"/>
        </dgm:presLayoutVars>
      </dgm:prSet>
      <dgm:spPr/>
      <dgm:t>
        <a:bodyPr/>
        <a:lstStyle/>
        <a:p>
          <a:endParaRPr lang="en-US"/>
        </a:p>
      </dgm:t>
    </dgm:pt>
    <dgm:pt modelId="{91CBB76A-DA9C-5A40-86E7-320E3788E200}" type="pres">
      <dgm:prSet presAssocID="{0EF5D06D-B63D-4FBE-8A9B-FC5108466CA4}" presName="dotNode2" presStyleCnt="0"/>
      <dgm:spPr/>
    </dgm:pt>
    <dgm:pt modelId="{732C3611-3CD5-6148-8A3E-E1FEF69F551B}" type="pres">
      <dgm:prSet presAssocID="{0EF5D06D-B63D-4FBE-8A9B-FC5108466CA4}" presName="dotRepeatNode" presStyleLbl="fgShp" presStyleIdx="0" presStyleCnt="1"/>
      <dgm:spPr/>
      <dgm:t>
        <a:bodyPr/>
        <a:lstStyle/>
        <a:p>
          <a:endParaRPr lang="en-US"/>
        </a:p>
      </dgm:t>
    </dgm:pt>
    <dgm:pt modelId="{46A46AFB-4DE4-0443-B402-030ADFBD1A02}" type="pres">
      <dgm:prSet presAssocID="{0108E430-2DBE-41A6-B285-B54E09F02558}" presName="txNode3" presStyleLbl="revTx" presStyleIdx="2" presStyleCnt="3">
        <dgm:presLayoutVars>
          <dgm:bulletEnabled val="1"/>
        </dgm:presLayoutVars>
      </dgm:prSet>
      <dgm:spPr/>
      <dgm:t>
        <a:bodyPr/>
        <a:lstStyle/>
        <a:p>
          <a:endParaRPr lang="en-US"/>
        </a:p>
      </dgm:t>
    </dgm:pt>
  </dgm:ptLst>
  <dgm:cxnLst>
    <dgm:cxn modelId="{2868D088-64C3-A64A-9E9A-E94624F95047}" type="presOf" srcId="{92AF9D96-096F-4396-A70E-7C345435FB88}" destId="{C3D28DA3-0538-4141-BD08-23EE7B3146C0}" srcOrd="0" destOrd="0" presId="urn:microsoft.com/office/officeart/2009/3/layout/DescendingProcess"/>
    <dgm:cxn modelId="{6EEE9FBC-ADFB-457A-931C-FE4C740C43EE}" srcId="{92AF9D96-096F-4396-A70E-7C345435FB88}" destId="{23FAF772-3EA6-4602-B52B-0A1CCF24E819}" srcOrd="1" destOrd="0" parTransId="{AE7325AC-591F-4FBC-A8E8-5B7436C192D2}" sibTransId="{0EF5D06D-B63D-4FBE-8A9B-FC5108466CA4}"/>
    <dgm:cxn modelId="{8FA69F39-B0F9-E14C-BD6A-7880D98EDB09}" type="presOf" srcId="{0108E430-2DBE-41A6-B285-B54E09F02558}" destId="{46A46AFB-4DE4-0443-B402-030ADFBD1A02}" srcOrd="0" destOrd="0" presId="urn:microsoft.com/office/officeart/2009/3/layout/DescendingProcess"/>
    <dgm:cxn modelId="{467E043C-3626-974D-B996-F9A40D542443}" type="presOf" srcId="{23FAF772-3EA6-4602-B52B-0A1CCF24E819}" destId="{95331A41-E26C-AE45-ABF9-037E58AD18F3}" srcOrd="0" destOrd="0" presId="urn:microsoft.com/office/officeart/2009/3/layout/DescendingProcess"/>
    <dgm:cxn modelId="{8C7DACA5-FAF9-4271-A575-BDBE4A365F0A}" srcId="{92AF9D96-096F-4396-A70E-7C345435FB88}" destId="{42D06C48-DC45-4208-8F1A-68AA40FAE13B}" srcOrd="0" destOrd="0" parTransId="{E0240EE3-E158-43A0-AEEA-8CFDEEB494BD}" sibTransId="{94CE6807-50C5-4CFB-A774-F5FE9B571FD1}"/>
    <dgm:cxn modelId="{6667FC57-4432-0A42-9CAC-F209113B879A}" type="presOf" srcId="{0EF5D06D-B63D-4FBE-8A9B-FC5108466CA4}" destId="{732C3611-3CD5-6148-8A3E-E1FEF69F551B}" srcOrd="0" destOrd="0" presId="urn:microsoft.com/office/officeart/2009/3/layout/DescendingProcess"/>
    <dgm:cxn modelId="{375E336B-2105-4FD9-A194-74A8223A3164}" srcId="{92AF9D96-096F-4396-A70E-7C345435FB88}" destId="{0108E430-2DBE-41A6-B285-B54E09F02558}" srcOrd="2" destOrd="0" parTransId="{36BB91AF-B2D8-48D8-AF66-CC28CEA74A64}" sibTransId="{98D21F80-7B3F-4B41-B510-000E8970E376}"/>
    <dgm:cxn modelId="{299A887F-DFF4-274C-B351-F7CD84E37C9F}" type="presOf" srcId="{42D06C48-DC45-4208-8F1A-68AA40FAE13B}" destId="{4B41CBBC-D885-B147-B444-93CBDE6263E4}" srcOrd="0" destOrd="0" presId="urn:microsoft.com/office/officeart/2009/3/layout/DescendingProcess"/>
    <dgm:cxn modelId="{4BB58E09-3062-B545-A0E7-B62DC5BCED65}" type="presParOf" srcId="{C3D28DA3-0538-4141-BD08-23EE7B3146C0}" destId="{E0A42F61-62FF-6042-92CC-D0225578B9CC}" srcOrd="0" destOrd="0" presId="urn:microsoft.com/office/officeart/2009/3/layout/DescendingProcess"/>
    <dgm:cxn modelId="{608DE1E7-C006-BB41-83CC-D256B8304C74}" type="presParOf" srcId="{C3D28DA3-0538-4141-BD08-23EE7B3146C0}" destId="{4B41CBBC-D885-B147-B444-93CBDE6263E4}" srcOrd="1" destOrd="0" presId="urn:microsoft.com/office/officeart/2009/3/layout/DescendingProcess"/>
    <dgm:cxn modelId="{40DB11D0-CA6C-514D-81E0-A9CBA0503FDC}" type="presParOf" srcId="{C3D28DA3-0538-4141-BD08-23EE7B3146C0}" destId="{95331A41-E26C-AE45-ABF9-037E58AD18F3}" srcOrd="2" destOrd="0" presId="urn:microsoft.com/office/officeart/2009/3/layout/DescendingProcess"/>
    <dgm:cxn modelId="{E5BB391F-A7F4-EA4D-BE42-86BD1F0CBA41}" type="presParOf" srcId="{C3D28DA3-0538-4141-BD08-23EE7B3146C0}" destId="{91CBB76A-DA9C-5A40-86E7-320E3788E200}" srcOrd="3" destOrd="0" presId="urn:microsoft.com/office/officeart/2009/3/layout/DescendingProcess"/>
    <dgm:cxn modelId="{94158376-F925-0840-8E92-CDFF3A595806}" type="presParOf" srcId="{91CBB76A-DA9C-5A40-86E7-320E3788E200}" destId="{732C3611-3CD5-6148-8A3E-E1FEF69F551B}" srcOrd="0" destOrd="0" presId="urn:microsoft.com/office/officeart/2009/3/layout/DescendingProcess"/>
    <dgm:cxn modelId="{46E57C82-76DB-E049-8084-EE388D181ED4}" type="presParOf" srcId="{C3D28DA3-0538-4141-BD08-23EE7B3146C0}" destId="{46A46AFB-4DE4-0443-B402-030ADFBD1A02}" srcOrd="4"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AAAAE8-0E28-41FA-B9EE-C07910AD4F14}" type="doc">
      <dgm:prSet loTypeId="urn:microsoft.com/office/officeart/2005/8/layout/lProcess2" loCatId="" qsTypeId="urn:microsoft.com/office/officeart/2005/8/quickstyle/simple1" qsCatId="simple" csTypeId="urn:microsoft.com/office/officeart/2005/8/colors/accent1_2" csCatId="accent1" phldr="1"/>
      <dgm:spPr/>
      <dgm:t>
        <a:bodyPr/>
        <a:lstStyle/>
        <a:p>
          <a:endParaRPr lang="en-US"/>
        </a:p>
      </dgm:t>
    </dgm:pt>
    <dgm:pt modelId="{8FDCF17E-775F-46F5-941A-D61C7F0C692F}">
      <dgm:prSet phldrT="[Text]"/>
      <dgm:spPr/>
      <dgm:t>
        <a:bodyPr/>
        <a:lstStyle/>
        <a:p>
          <a:r>
            <a:rPr kumimoji="1" lang="en-US" dirty="0" smtClean="0"/>
            <a:t>SIFS </a:t>
          </a:r>
        </a:p>
        <a:p>
          <a:r>
            <a:rPr kumimoji="1" lang="en-US" dirty="0" smtClean="0"/>
            <a:t>(short IFS) </a:t>
          </a:r>
          <a:endParaRPr lang="en-US" dirty="0"/>
        </a:p>
      </dgm:t>
    </dgm:pt>
    <dgm:pt modelId="{B3CD3550-0414-465E-B9AD-B7FB07AC29EE}" type="parTrans" cxnId="{76D3A49D-17F0-475A-AD9C-595671E4B7B9}">
      <dgm:prSet/>
      <dgm:spPr/>
      <dgm:t>
        <a:bodyPr/>
        <a:lstStyle/>
        <a:p>
          <a:endParaRPr lang="en-US"/>
        </a:p>
      </dgm:t>
    </dgm:pt>
    <dgm:pt modelId="{27CF940D-DAC2-490B-B83E-C1A0306F7262}" type="sibTrans" cxnId="{76D3A49D-17F0-475A-AD9C-595671E4B7B9}">
      <dgm:prSet/>
      <dgm:spPr/>
      <dgm:t>
        <a:bodyPr/>
        <a:lstStyle/>
        <a:p>
          <a:endParaRPr lang="en-US"/>
        </a:p>
      </dgm:t>
    </dgm:pt>
    <dgm:pt modelId="{40573047-B056-43E3-8F0E-A2C3EB415F04}">
      <dgm:prSet phldrT="[Text]"/>
      <dgm:spPr/>
      <dgm:t>
        <a:bodyPr/>
        <a:lstStyle/>
        <a:p>
          <a:r>
            <a:rPr kumimoji="1" lang="en-GB" dirty="0" smtClean="0"/>
            <a:t>For</a:t>
          </a:r>
          <a:r>
            <a:rPr kumimoji="1" lang="en-US" dirty="0" smtClean="0"/>
            <a:t> all immediate response actions</a:t>
          </a:r>
          <a:endParaRPr lang="en-US" dirty="0"/>
        </a:p>
      </dgm:t>
    </dgm:pt>
    <dgm:pt modelId="{622A378F-AFFD-4CE8-A88A-B787A90A6669}" type="parTrans" cxnId="{4A42B0CF-F10B-42C9-9110-D88285F87D3E}">
      <dgm:prSet/>
      <dgm:spPr/>
      <dgm:t>
        <a:bodyPr/>
        <a:lstStyle/>
        <a:p>
          <a:endParaRPr lang="en-US"/>
        </a:p>
      </dgm:t>
    </dgm:pt>
    <dgm:pt modelId="{541C0579-1770-46D6-B211-D2613187A5A3}" type="sibTrans" cxnId="{4A42B0CF-F10B-42C9-9110-D88285F87D3E}">
      <dgm:prSet/>
      <dgm:spPr/>
      <dgm:t>
        <a:bodyPr/>
        <a:lstStyle/>
        <a:p>
          <a:endParaRPr lang="en-US"/>
        </a:p>
      </dgm:t>
    </dgm:pt>
    <dgm:pt modelId="{FE322967-66FF-4E8F-ACBC-B06DC7CD39CB}">
      <dgm:prSet phldrT="[Text]"/>
      <dgm:spPr/>
      <dgm:t>
        <a:bodyPr/>
        <a:lstStyle/>
        <a:p>
          <a:r>
            <a:rPr kumimoji="1" lang="en-US" dirty="0" smtClean="0"/>
            <a:t>PIFS </a:t>
          </a:r>
        </a:p>
        <a:p>
          <a:r>
            <a:rPr kumimoji="1" lang="en-US" dirty="0" smtClean="0"/>
            <a:t>(point coordination function IFS)</a:t>
          </a:r>
          <a:endParaRPr lang="en-US" dirty="0"/>
        </a:p>
      </dgm:t>
    </dgm:pt>
    <dgm:pt modelId="{00AC9DF1-D2E1-42F6-8631-F2F810BE9C3A}" type="parTrans" cxnId="{C0C86880-3547-4089-B608-8AA3FDD299D2}">
      <dgm:prSet/>
      <dgm:spPr/>
      <dgm:t>
        <a:bodyPr/>
        <a:lstStyle/>
        <a:p>
          <a:endParaRPr lang="en-US"/>
        </a:p>
      </dgm:t>
    </dgm:pt>
    <dgm:pt modelId="{9012F180-94C5-4EC4-826F-539E294AD492}" type="sibTrans" cxnId="{C0C86880-3547-4089-B608-8AA3FDD299D2}">
      <dgm:prSet/>
      <dgm:spPr/>
      <dgm:t>
        <a:bodyPr/>
        <a:lstStyle/>
        <a:p>
          <a:endParaRPr lang="en-US"/>
        </a:p>
      </dgm:t>
    </dgm:pt>
    <dgm:pt modelId="{05EAD264-C6A3-444E-8D01-480E2E7D5771}">
      <dgm:prSet phldrT="[Text]"/>
      <dgm:spPr/>
      <dgm:t>
        <a:bodyPr/>
        <a:lstStyle/>
        <a:p>
          <a:r>
            <a:rPr kumimoji="1" lang="en-GB" dirty="0" smtClean="0"/>
            <a:t>Used</a:t>
          </a:r>
          <a:r>
            <a:rPr kumimoji="1" lang="en-US" dirty="0" smtClean="0"/>
            <a:t> by the centralized controller in PCF scheme when issuing polls</a:t>
          </a:r>
          <a:endParaRPr lang="en-US" dirty="0"/>
        </a:p>
      </dgm:t>
    </dgm:pt>
    <dgm:pt modelId="{26CABDE3-3DC7-42D3-BFC6-664883F71265}" type="parTrans" cxnId="{0AA120BD-F5F3-44D0-A669-FECFB04CBAF4}">
      <dgm:prSet/>
      <dgm:spPr/>
      <dgm:t>
        <a:bodyPr/>
        <a:lstStyle/>
        <a:p>
          <a:endParaRPr lang="en-US"/>
        </a:p>
      </dgm:t>
    </dgm:pt>
    <dgm:pt modelId="{489DAC0D-631D-4F25-90C6-A9EC8DEE5BCF}" type="sibTrans" cxnId="{0AA120BD-F5F3-44D0-A669-FECFB04CBAF4}">
      <dgm:prSet/>
      <dgm:spPr/>
      <dgm:t>
        <a:bodyPr/>
        <a:lstStyle/>
        <a:p>
          <a:endParaRPr lang="en-US"/>
        </a:p>
      </dgm:t>
    </dgm:pt>
    <dgm:pt modelId="{66CE36F5-79FD-4C10-9802-D8FDAC4F4756}">
      <dgm:prSet phldrT="[Text]"/>
      <dgm:spPr/>
      <dgm:t>
        <a:bodyPr/>
        <a:lstStyle/>
        <a:p>
          <a:r>
            <a:rPr kumimoji="1" lang="en-US" dirty="0" smtClean="0"/>
            <a:t>DIFS </a:t>
          </a:r>
        </a:p>
        <a:p>
          <a:r>
            <a:rPr kumimoji="1" lang="en-US" dirty="0" smtClean="0"/>
            <a:t>(distributed coordination function IFS)</a:t>
          </a:r>
          <a:endParaRPr lang="en-US" dirty="0"/>
        </a:p>
      </dgm:t>
    </dgm:pt>
    <dgm:pt modelId="{5985B551-3912-4914-A534-0DBB716E0D6E}" type="parTrans" cxnId="{BA2CBA69-05C0-4372-8BF7-8E8F79594D6E}">
      <dgm:prSet/>
      <dgm:spPr/>
      <dgm:t>
        <a:bodyPr/>
        <a:lstStyle/>
        <a:p>
          <a:endParaRPr lang="en-US"/>
        </a:p>
      </dgm:t>
    </dgm:pt>
    <dgm:pt modelId="{785BEA2F-5CA3-44B1-8D09-BA70571499F8}" type="sibTrans" cxnId="{BA2CBA69-05C0-4372-8BF7-8E8F79594D6E}">
      <dgm:prSet/>
      <dgm:spPr/>
      <dgm:t>
        <a:bodyPr/>
        <a:lstStyle/>
        <a:p>
          <a:endParaRPr lang="en-US"/>
        </a:p>
      </dgm:t>
    </dgm:pt>
    <dgm:pt modelId="{C199CF47-8F56-4850-9B32-5D91482269F9}">
      <dgm:prSet phldrT="[Text]"/>
      <dgm:spPr/>
      <dgm:t>
        <a:bodyPr/>
        <a:lstStyle/>
        <a:p>
          <a:r>
            <a:rPr kumimoji="1" lang="en-GB" dirty="0" smtClean="0"/>
            <a:t>Used </a:t>
          </a:r>
          <a:r>
            <a:rPr kumimoji="1" lang="en-US" dirty="0" smtClean="0"/>
            <a:t>as minimum delay for asynchronous frames contending for access</a:t>
          </a:r>
          <a:endParaRPr lang="en-US" dirty="0"/>
        </a:p>
      </dgm:t>
    </dgm:pt>
    <dgm:pt modelId="{2C601932-86DF-47F9-8E6E-AE0C90CA864A}" type="parTrans" cxnId="{B5FE3B4B-392E-4594-9C34-2B6139143ACA}">
      <dgm:prSet/>
      <dgm:spPr/>
      <dgm:t>
        <a:bodyPr/>
        <a:lstStyle/>
        <a:p>
          <a:endParaRPr lang="en-US"/>
        </a:p>
      </dgm:t>
    </dgm:pt>
    <dgm:pt modelId="{9C5860DA-9BB2-422B-B8E2-E720F75101C2}" type="sibTrans" cxnId="{B5FE3B4B-392E-4594-9C34-2B6139143ACA}">
      <dgm:prSet/>
      <dgm:spPr/>
      <dgm:t>
        <a:bodyPr/>
        <a:lstStyle/>
        <a:p>
          <a:endParaRPr lang="en-US"/>
        </a:p>
      </dgm:t>
    </dgm:pt>
    <dgm:pt modelId="{A74B4EE6-847B-904E-BA21-3E5636D33D0E}" type="pres">
      <dgm:prSet presAssocID="{75AAAAE8-0E28-41FA-B9EE-C07910AD4F14}" presName="theList" presStyleCnt="0">
        <dgm:presLayoutVars>
          <dgm:dir/>
          <dgm:animLvl val="lvl"/>
          <dgm:resizeHandles val="exact"/>
        </dgm:presLayoutVars>
      </dgm:prSet>
      <dgm:spPr/>
      <dgm:t>
        <a:bodyPr/>
        <a:lstStyle/>
        <a:p>
          <a:endParaRPr lang="en-US"/>
        </a:p>
      </dgm:t>
    </dgm:pt>
    <dgm:pt modelId="{5F9781DA-565F-6142-A01F-CAF71EB263D6}" type="pres">
      <dgm:prSet presAssocID="{8FDCF17E-775F-46F5-941A-D61C7F0C692F}" presName="compNode" presStyleCnt="0"/>
      <dgm:spPr/>
      <dgm:t>
        <a:bodyPr/>
        <a:lstStyle/>
        <a:p>
          <a:endParaRPr lang="en-US"/>
        </a:p>
      </dgm:t>
    </dgm:pt>
    <dgm:pt modelId="{A833D0D8-059F-0B4E-B700-150E5378D758}" type="pres">
      <dgm:prSet presAssocID="{8FDCF17E-775F-46F5-941A-D61C7F0C692F}" presName="aNode" presStyleLbl="bgShp" presStyleIdx="0" presStyleCnt="3"/>
      <dgm:spPr/>
      <dgm:t>
        <a:bodyPr/>
        <a:lstStyle/>
        <a:p>
          <a:endParaRPr lang="en-US"/>
        </a:p>
      </dgm:t>
    </dgm:pt>
    <dgm:pt modelId="{4479C9E2-EC2A-B440-89D4-812EFDF0999F}" type="pres">
      <dgm:prSet presAssocID="{8FDCF17E-775F-46F5-941A-D61C7F0C692F}" presName="textNode" presStyleLbl="bgShp" presStyleIdx="0" presStyleCnt="3"/>
      <dgm:spPr/>
      <dgm:t>
        <a:bodyPr/>
        <a:lstStyle/>
        <a:p>
          <a:endParaRPr lang="en-US"/>
        </a:p>
      </dgm:t>
    </dgm:pt>
    <dgm:pt modelId="{FFC0039F-434D-8C4A-99FA-C8A6FA5F5A72}" type="pres">
      <dgm:prSet presAssocID="{8FDCF17E-775F-46F5-941A-D61C7F0C692F}" presName="compChildNode" presStyleCnt="0"/>
      <dgm:spPr/>
      <dgm:t>
        <a:bodyPr/>
        <a:lstStyle/>
        <a:p>
          <a:endParaRPr lang="en-US"/>
        </a:p>
      </dgm:t>
    </dgm:pt>
    <dgm:pt modelId="{B8313287-9FCF-AC4F-8F01-59040FDB5897}" type="pres">
      <dgm:prSet presAssocID="{8FDCF17E-775F-46F5-941A-D61C7F0C692F}" presName="theInnerList" presStyleCnt="0"/>
      <dgm:spPr/>
      <dgm:t>
        <a:bodyPr/>
        <a:lstStyle/>
        <a:p>
          <a:endParaRPr lang="en-US"/>
        </a:p>
      </dgm:t>
    </dgm:pt>
    <dgm:pt modelId="{6EADDD21-1030-BE48-ADD4-7620E3CF0FAE}" type="pres">
      <dgm:prSet presAssocID="{40573047-B056-43E3-8F0E-A2C3EB415F04}" presName="childNode" presStyleLbl="node1" presStyleIdx="0" presStyleCnt="3">
        <dgm:presLayoutVars>
          <dgm:bulletEnabled val="1"/>
        </dgm:presLayoutVars>
      </dgm:prSet>
      <dgm:spPr/>
      <dgm:t>
        <a:bodyPr/>
        <a:lstStyle/>
        <a:p>
          <a:endParaRPr lang="en-US"/>
        </a:p>
      </dgm:t>
    </dgm:pt>
    <dgm:pt modelId="{7A759E1B-3267-3740-B414-3831D02C6336}" type="pres">
      <dgm:prSet presAssocID="{8FDCF17E-775F-46F5-941A-D61C7F0C692F}" presName="aSpace" presStyleCnt="0"/>
      <dgm:spPr/>
      <dgm:t>
        <a:bodyPr/>
        <a:lstStyle/>
        <a:p>
          <a:endParaRPr lang="en-US"/>
        </a:p>
      </dgm:t>
    </dgm:pt>
    <dgm:pt modelId="{6F7F9591-E7D0-304A-AA04-0323A1FF1930}" type="pres">
      <dgm:prSet presAssocID="{FE322967-66FF-4E8F-ACBC-B06DC7CD39CB}" presName="compNode" presStyleCnt="0"/>
      <dgm:spPr/>
      <dgm:t>
        <a:bodyPr/>
        <a:lstStyle/>
        <a:p>
          <a:endParaRPr lang="en-US"/>
        </a:p>
      </dgm:t>
    </dgm:pt>
    <dgm:pt modelId="{EF9CE70A-A081-9942-80A6-6043796FE6ED}" type="pres">
      <dgm:prSet presAssocID="{FE322967-66FF-4E8F-ACBC-B06DC7CD39CB}" presName="aNode" presStyleLbl="bgShp" presStyleIdx="1" presStyleCnt="3"/>
      <dgm:spPr/>
      <dgm:t>
        <a:bodyPr/>
        <a:lstStyle/>
        <a:p>
          <a:endParaRPr lang="en-US"/>
        </a:p>
      </dgm:t>
    </dgm:pt>
    <dgm:pt modelId="{C7663F59-AB78-AE41-B7C7-30F067B0FCFC}" type="pres">
      <dgm:prSet presAssocID="{FE322967-66FF-4E8F-ACBC-B06DC7CD39CB}" presName="textNode" presStyleLbl="bgShp" presStyleIdx="1" presStyleCnt="3"/>
      <dgm:spPr/>
      <dgm:t>
        <a:bodyPr/>
        <a:lstStyle/>
        <a:p>
          <a:endParaRPr lang="en-US"/>
        </a:p>
      </dgm:t>
    </dgm:pt>
    <dgm:pt modelId="{A155CB25-93B3-DD4B-8136-E4B6566120EB}" type="pres">
      <dgm:prSet presAssocID="{FE322967-66FF-4E8F-ACBC-B06DC7CD39CB}" presName="compChildNode" presStyleCnt="0"/>
      <dgm:spPr/>
      <dgm:t>
        <a:bodyPr/>
        <a:lstStyle/>
        <a:p>
          <a:endParaRPr lang="en-US"/>
        </a:p>
      </dgm:t>
    </dgm:pt>
    <dgm:pt modelId="{CB4F732B-9726-7D4E-95D1-7B0D2A41EE47}" type="pres">
      <dgm:prSet presAssocID="{FE322967-66FF-4E8F-ACBC-B06DC7CD39CB}" presName="theInnerList" presStyleCnt="0"/>
      <dgm:spPr/>
      <dgm:t>
        <a:bodyPr/>
        <a:lstStyle/>
        <a:p>
          <a:endParaRPr lang="en-US"/>
        </a:p>
      </dgm:t>
    </dgm:pt>
    <dgm:pt modelId="{03470888-E92F-734B-99BC-ED3D8D659F8D}" type="pres">
      <dgm:prSet presAssocID="{05EAD264-C6A3-444E-8D01-480E2E7D5771}" presName="childNode" presStyleLbl="node1" presStyleIdx="1" presStyleCnt="3">
        <dgm:presLayoutVars>
          <dgm:bulletEnabled val="1"/>
        </dgm:presLayoutVars>
      </dgm:prSet>
      <dgm:spPr/>
      <dgm:t>
        <a:bodyPr/>
        <a:lstStyle/>
        <a:p>
          <a:endParaRPr lang="en-US"/>
        </a:p>
      </dgm:t>
    </dgm:pt>
    <dgm:pt modelId="{E537B13D-6B11-0643-8CA6-679D364358A1}" type="pres">
      <dgm:prSet presAssocID="{FE322967-66FF-4E8F-ACBC-B06DC7CD39CB}" presName="aSpace" presStyleCnt="0"/>
      <dgm:spPr/>
      <dgm:t>
        <a:bodyPr/>
        <a:lstStyle/>
        <a:p>
          <a:endParaRPr lang="en-US"/>
        </a:p>
      </dgm:t>
    </dgm:pt>
    <dgm:pt modelId="{669DA442-87BB-0B44-BE6A-3AB81618A059}" type="pres">
      <dgm:prSet presAssocID="{66CE36F5-79FD-4C10-9802-D8FDAC4F4756}" presName="compNode" presStyleCnt="0"/>
      <dgm:spPr/>
      <dgm:t>
        <a:bodyPr/>
        <a:lstStyle/>
        <a:p>
          <a:endParaRPr lang="en-US"/>
        </a:p>
      </dgm:t>
    </dgm:pt>
    <dgm:pt modelId="{F237E535-6E4E-054E-91B3-23C38F73CBAA}" type="pres">
      <dgm:prSet presAssocID="{66CE36F5-79FD-4C10-9802-D8FDAC4F4756}" presName="aNode" presStyleLbl="bgShp" presStyleIdx="2" presStyleCnt="3"/>
      <dgm:spPr/>
      <dgm:t>
        <a:bodyPr/>
        <a:lstStyle/>
        <a:p>
          <a:endParaRPr lang="en-US"/>
        </a:p>
      </dgm:t>
    </dgm:pt>
    <dgm:pt modelId="{15221A87-822A-CA40-B338-E9006CF5CF4B}" type="pres">
      <dgm:prSet presAssocID="{66CE36F5-79FD-4C10-9802-D8FDAC4F4756}" presName="textNode" presStyleLbl="bgShp" presStyleIdx="2" presStyleCnt="3"/>
      <dgm:spPr/>
      <dgm:t>
        <a:bodyPr/>
        <a:lstStyle/>
        <a:p>
          <a:endParaRPr lang="en-US"/>
        </a:p>
      </dgm:t>
    </dgm:pt>
    <dgm:pt modelId="{409C3E98-AA63-DB4A-8A04-557FB392D029}" type="pres">
      <dgm:prSet presAssocID="{66CE36F5-79FD-4C10-9802-D8FDAC4F4756}" presName="compChildNode" presStyleCnt="0"/>
      <dgm:spPr/>
      <dgm:t>
        <a:bodyPr/>
        <a:lstStyle/>
        <a:p>
          <a:endParaRPr lang="en-US"/>
        </a:p>
      </dgm:t>
    </dgm:pt>
    <dgm:pt modelId="{8CB29442-A17D-8945-A9DB-5B72407E09F8}" type="pres">
      <dgm:prSet presAssocID="{66CE36F5-79FD-4C10-9802-D8FDAC4F4756}" presName="theInnerList" presStyleCnt="0"/>
      <dgm:spPr/>
      <dgm:t>
        <a:bodyPr/>
        <a:lstStyle/>
        <a:p>
          <a:endParaRPr lang="en-US"/>
        </a:p>
      </dgm:t>
    </dgm:pt>
    <dgm:pt modelId="{A459D9E5-A10A-9741-A4C2-B5018D404974}" type="pres">
      <dgm:prSet presAssocID="{C199CF47-8F56-4850-9B32-5D91482269F9}" presName="childNode" presStyleLbl="node1" presStyleIdx="2" presStyleCnt="3">
        <dgm:presLayoutVars>
          <dgm:bulletEnabled val="1"/>
        </dgm:presLayoutVars>
      </dgm:prSet>
      <dgm:spPr/>
      <dgm:t>
        <a:bodyPr/>
        <a:lstStyle/>
        <a:p>
          <a:endParaRPr lang="en-US"/>
        </a:p>
      </dgm:t>
    </dgm:pt>
  </dgm:ptLst>
  <dgm:cxnLst>
    <dgm:cxn modelId="{4A42B0CF-F10B-42C9-9110-D88285F87D3E}" srcId="{8FDCF17E-775F-46F5-941A-D61C7F0C692F}" destId="{40573047-B056-43E3-8F0E-A2C3EB415F04}" srcOrd="0" destOrd="0" parTransId="{622A378F-AFFD-4CE8-A88A-B787A90A6669}" sibTransId="{541C0579-1770-46D6-B211-D2613187A5A3}"/>
    <dgm:cxn modelId="{C0C86880-3547-4089-B608-8AA3FDD299D2}" srcId="{75AAAAE8-0E28-41FA-B9EE-C07910AD4F14}" destId="{FE322967-66FF-4E8F-ACBC-B06DC7CD39CB}" srcOrd="1" destOrd="0" parTransId="{00AC9DF1-D2E1-42F6-8631-F2F810BE9C3A}" sibTransId="{9012F180-94C5-4EC4-826F-539E294AD492}"/>
    <dgm:cxn modelId="{0AA120BD-F5F3-44D0-A669-FECFB04CBAF4}" srcId="{FE322967-66FF-4E8F-ACBC-B06DC7CD39CB}" destId="{05EAD264-C6A3-444E-8D01-480E2E7D5771}" srcOrd="0" destOrd="0" parTransId="{26CABDE3-3DC7-42D3-BFC6-664883F71265}" sibTransId="{489DAC0D-631D-4F25-90C6-A9EC8DEE5BCF}"/>
    <dgm:cxn modelId="{992EB39C-A80A-164A-B270-64CDA8E650FD}" type="presOf" srcId="{FE322967-66FF-4E8F-ACBC-B06DC7CD39CB}" destId="{C7663F59-AB78-AE41-B7C7-30F067B0FCFC}" srcOrd="1" destOrd="0" presId="urn:microsoft.com/office/officeart/2005/8/layout/lProcess2"/>
    <dgm:cxn modelId="{BA2CBA69-05C0-4372-8BF7-8E8F79594D6E}" srcId="{75AAAAE8-0E28-41FA-B9EE-C07910AD4F14}" destId="{66CE36F5-79FD-4C10-9802-D8FDAC4F4756}" srcOrd="2" destOrd="0" parTransId="{5985B551-3912-4914-A534-0DBB716E0D6E}" sibTransId="{785BEA2F-5CA3-44B1-8D09-BA70571499F8}"/>
    <dgm:cxn modelId="{6B8BC8F1-B4B1-EB4E-89E7-0576B86B3B69}" type="presOf" srcId="{8FDCF17E-775F-46F5-941A-D61C7F0C692F}" destId="{A833D0D8-059F-0B4E-B700-150E5378D758}" srcOrd="0" destOrd="0" presId="urn:microsoft.com/office/officeart/2005/8/layout/lProcess2"/>
    <dgm:cxn modelId="{63C50196-C815-8249-802F-EBC3AF9E5685}" type="presOf" srcId="{05EAD264-C6A3-444E-8D01-480E2E7D5771}" destId="{03470888-E92F-734B-99BC-ED3D8D659F8D}" srcOrd="0" destOrd="0" presId="urn:microsoft.com/office/officeart/2005/8/layout/lProcess2"/>
    <dgm:cxn modelId="{ECB03E23-BC0E-6649-9C98-324B1AEAA3AB}" type="presOf" srcId="{C199CF47-8F56-4850-9B32-5D91482269F9}" destId="{A459D9E5-A10A-9741-A4C2-B5018D404974}" srcOrd="0" destOrd="0" presId="urn:microsoft.com/office/officeart/2005/8/layout/lProcess2"/>
    <dgm:cxn modelId="{291D9A15-49AF-4F4A-82F5-822AC79F7C0C}" type="presOf" srcId="{40573047-B056-43E3-8F0E-A2C3EB415F04}" destId="{6EADDD21-1030-BE48-ADD4-7620E3CF0FAE}" srcOrd="0" destOrd="0" presId="urn:microsoft.com/office/officeart/2005/8/layout/lProcess2"/>
    <dgm:cxn modelId="{76D3A49D-17F0-475A-AD9C-595671E4B7B9}" srcId="{75AAAAE8-0E28-41FA-B9EE-C07910AD4F14}" destId="{8FDCF17E-775F-46F5-941A-D61C7F0C692F}" srcOrd="0" destOrd="0" parTransId="{B3CD3550-0414-465E-B9AD-B7FB07AC29EE}" sibTransId="{27CF940D-DAC2-490B-B83E-C1A0306F7262}"/>
    <dgm:cxn modelId="{8D01E6C6-E1D9-634A-BAD1-E52A65C00716}" type="presOf" srcId="{66CE36F5-79FD-4C10-9802-D8FDAC4F4756}" destId="{15221A87-822A-CA40-B338-E9006CF5CF4B}" srcOrd="1" destOrd="0" presId="urn:microsoft.com/office/officeart/2005/8/layout/lProcess2"/>
    <dgm:cxn modelId="{C35A22B7-7643-F949-83B9-4AC8E49C19EB}" type="presOf" srcId="{FE322967-66FF-4E8F-ACBC-B06DC7CD39CB}" destId="{EF9CE70A-A081-9942-80A6-6043796FE6ED}" srcOrd="0" destOrd="0" presId="urn:microsoft.com/office/officeart/2005/8/layout/lProcess2"/>
    <dgm:cxn modelId="{2C48EB37-DA04-8D48-914F-5170DD833416}" type="presOf" srcId="{66CE36F5-79FD-4C10-9802-D8FDAC4F4756}" destId="{F237E535-6E4E-054E-91B3-23C38F73CBAA}" srcOrd="0" destOrd="0" presId="urn:microsoft.com/office/officeart/2005/8/layout/lProcess2"/>
    <dgm:cxn modelId="{0CB360D4-8A69-DF48-A96B-DABB95296C9A}" type="presOf" srcId="{8FDCF17E-775F-46F5-941A-D61C7F0C692F}" destId="{4479C9E2-EC2A-B440-89D4-812EFDF0999F}" srcOrd="1" destOrd="0" presId="urn:microsoft.com/office/officeart/2005/8/layout/lProcess2"/>
    <dgm:cxn modelId="{B5FE3B4B-392E-4594-9C34-2B6139143ACA}" srcId="{66CE36F5-79FD-4C10-9802-D8FDAC4F4756}" destId="{C199CF47-8F56-4850-9B32-5D91482269F9}" srcOrd="0" destOrd="0" parTransId="{2C601932-86DF-47F9-8E6E-AE0C90CA864A}" sibTransId="{9C5860DA-9BB2-422B-B8E2-E720F75101C2}"/>
    <dgm:cxn modelId="{C3D4EC97-8342-E949-A1B3-E0D49B127345}" type="presOf" srcId="{75AAAAE8-0E28-41FA-B9EE-C07910AD4F14}" destId="{A74B4EE6-847B-904E-BA21-3E5636D33D0E}" srcOrd="0" destOrd="0" presId="urn:microsoft.com/office/officeart/2005/8/layout/lProcess2"/>
    <dgm:cxn modelId="{27BC2B1D-64EB-A94B-BC47-B4CD6787030A}" type="presParOf" srcId="{A74B4EE6-847B-904E-BA21-3E5636D33D0E}" destId="{5F9781DA-565F-6142-A01F-CAF71EB263D6}" srcOrd="0" destOrd="0" presId="urn:microsoft.com/office/officeart/2005/8/layout/lProcess2"/>
    <dgm:cxn modelId="{99B797A4-4965-0845-85BA-7CF66A596D19}" type="presParOf" srcId="{5F9781DA-565F-6142-A01F-CAF71EB263D6}" destId="{A833D0D8-059F-0B4E-B700-150E5378D758}" srcOrd="0" destOrd="0" presId="urn:microsoft.com/office/officeart/2005/8/layout/lProcess2"/>
    <dgm:cxn modelId="{84E8B2BE-CB4C-2148-BE9E-ED4F02EB331E}" type="presParOf" srcId="{5F9781DA-565F-6142-A01F-CAF71EB263D6}" destId="{4479C9E2-EC2A-B440-89D4-812EFDF0999F}" srcOrd="1" destOrd="0" presId="urn:microsoft.com/office/officeart/2005/8/layout/lProcess2"/>
    <dgm:cxn modelId="{BD9565B3-6E84-BF41-BA6E-7BB98F58C6A4}" type="presParOf" srcId="{5F9781DA-565F-6142-A01F-CAF71EB263D6}" destId="{FFC0039F-434D-8C4A-99FA-C8A6FA5F5A72}" srcOrd="2" destOrd="0" presId="urn:microsoft.com/office/officeart/2005/8/layout/lProcess2"/>
    <dgm:cxn modelId="{C8CA2F97-B507-2846-A86E-FB8F719B14F7}" type="presParOf" srcId="{FFC0039F-434D-8C4A-99FA-C8A6FA5F5A72}" destId="{B8313287-9FCF-AC4F-8F01-59040FDB5897}" srcOrd="0" destOrd="0" presId="urn:microsoft.com/office/officeart/2005/8/layout/lProcess2"/>
    <dgm:cxn modelId="{E70A8E18-C9A1-5B47-835A-8C86C93F8266}" type="presParOf" srcId="{B8313287-9FCF-AC4F-8F01-59040FDB5897}" destId="{6EADDD21-1030-BE48-ADD4-7620E3CF0FAE}" srcOrd="0" destOrd="0" presId="urn:microsoft.com/office/officeart/2005/8/layout/lProcess2"/>
    <dgm:cxn modelId="{AA77CDEA-7D63-9242-A41B-1665E857EDDA}" type="presParOf" srcId="{A74B4EE6-847B-904E-BA21-3E5636D33D0E}" destId="{7A759E1B-3267-3740-B414-3831D02C6336}" srcOrd="1" destOrd="0" presId="urn:microsoft.com/office/officeart/2005/8/layout/lProcess2"/>
    <dgm:cxn modelId="{A0D945E0-3E52-4544-AFCC-A37747DA4A93}" type="presParOf" srcId="{A74B4EE6-847B-904E-BA21-3E5636D33D0E}" destId="{6F7F9591-E7D0-304A-AA04-0323A1FF1930}" srcOrd="2" destOrd="0" presId="urn:microsoft.com/office/officeart/2005/8/layout/lProcess2"/>
    <dgm:cxn modelId="{82F93E95-94F3-7644-9DF4-FDE5FC25C07F}" type="presParOf" srcId="{6F7F9591-E7D0-304A-AA04-0323A1FF1930}" destId="{EF9CE70A-A081-9942-80A6-6043796FE6ED}" srcOrd="0" destOrd="0" presId="urn:microsoft.com/office/officeart/2005/8/layout/lProcess2"/>
    <dgm:cxn modelId="{CBF7CAB9-EAE6-4B4C-9BDF-037448E8C376}" type="presParOf" srcId="{6F7F9591-E7D0-304A-AA04-0323A1FF1930}" destId="{C7663F59-AB78-AE41-B7C7-30F067B0FCFC}" srcOrd="1" destOrd="0" presId="urn:microsoft.com/office/officeart/2005/8/layout/lProcess2"/>
    <dgm:cxn modelId="{5B486FA4-688A-2F40-9709-659EB45F4C97}" type="presParOf" srcId="{6F7F9591-E7D0-304A-AA04-0323A1FF1930}" destId="{A155CB25-93B3-DD4B-8136-E4B6566120EB}" srcOrd="2" destOrd="0" presId="urn:microsoft.com/office/officeart/2005/8/layout/lProcess2"/>
    <dgm:cxn modelId="{4DEFED6F-33DB-6D43-948C-2FE2F5BE06CB}" type="presParOf" srcId="{A155CB25-93B3-DD4B-8136-E4B6566120EB}" destId="{CB4F732B-9726-7D4E-95D1-7B0D2A41EE47}" srcOrd="0" destOrd="0" presId="urn:microsoft.com/office/officeart/2005/8/layout/lProcess2"/>
    <dgm:cxn modelId="{2666A0F7-F0C6-0043-B93C-91E83440318A}" type="presParOf" srcId="{CB4F732B-9726-7D4E-95D1-7B0D2A41EE47}" destId="{03470888-E92F-734B-99BC-ED3D8D659F8D}" srcOrd="0" destOrd="0" presId="urn:microsoft.com/office/officeart/2005/8/layout/lProcess2"/>
    <dgm:cxn modelId="{19DD5FE4-93C7-0A49-8448-4FA0A00356D1}" type="presParOf" srcId="{A74B4EE6-847B-904E-BA21-3E5636D33D0E}" destId="{E537B13D-6B11-0643-8CA6-679D364358A1}" srcOrd="3" destOrd="0" presId="urn:microsoft.com/office/officeart/2005/8/layout/lProcess2"/>
    <dgm:cxn modelId="{D7B22D6C-DACC-474A-B09F-4B109FBA1213}" type="presParOf" srcId="{A74B4EE6-847B-904E-BA21-3E5636D33D0E}" destId="{669DA442-87BB-0B44-BE6A-3AB81618A059}" srcOrd="4" destOrd="0" presId="urn:microsoft.com/office/officeart/2005/8/layout/lProcess2"/>
    <dgm:cxn modelId="{2B6D18C5-0F5C-0647-90F1-00D0AEC7EE73}" type="presParOf" srcId="{669DA442-87BB-0B44-BE6A-3AB81618A059}" destId="{F237E535-6E4E-054E-91B3-23C38F73CBAA}" srcOrd="0" destOrd="0" presId="urn:microsoft.com/office/officeart/2005/8/layout/lProcess2"/>
    <dgm:cxn modelId="{2944D92F-3582-DD41-BD33-F9AC5C635A09}" type="presParOf" srcId="{669DA442-87BB-0B44-BE6A-3AB81618A059}" destId="{15221A87-822A-CA40-B338-E9006CF5CF4B}" srcOrd="1" destOrd="0" presId="urn:microsoft.com/office/officeart/2005/8/layout/lProcess2"/>
    <dgm:cxn modelId="{B19886B1-2EDC-9A46-8FD6-403709853A67}" type="presParOf" srcId="{669DA442-87BB-0B44-BE6A-3AB81618A059}" destId="{409C3E98-AA63-DB4A-8A04-557FB392D029}" srcOrd="2" destOrd="0" presId="urn:microsoft.com/office/officeart/2005/8/layout/lProcess2"/>
    <dgm:cxn modelId="{53DBA40B-70D9-9740-B2A9-BA49AD582D51}" type="presParOf" srcId="{409C3E98-AA63-DB4A-8A04-557FB392D029}" destId="{8CB29442-A17D-8945-A9DB-5B72407E09F8}" srcOrd="0" destOrd="0" presId="urn:microsoft.com/office/officeart/2005/8/layout/lProcess2"/>
    <dgm:cxn modelId="{66612BBB-3E07-A34F-B662-04BA999BDA0D}" type="presParOf" srcId="{8CB29442-A17D-8945-A9DB-5B72407E09F8}" destId="{A459D9E5-A10A-9741-A4C2-B5018D404974}"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9B70EF-12C5-9A45-8E0C-A60CCAD05CDE}" type="doc">
      <dgm:prSet loTypeId="urn:microsoft.com/office/officeart/2008/layout/LinedList" loCatId="" qsTypeId="urn:microsoft.com/office/officeart/2005/8/quickstyle/simple2" qsCatId="simple" csTypeId="urn:microsoft.com/office/officeart/2005/8/colors/accent1_2" csCatId="accent1" phldr="1"/>
      <dgm:spPr/>
      <dgm:t>
        <a:bodyPr/>
        <a:lstStyle/>
        <a:p>
          <a:endParaRPr lang="en-US"/>
        </a:p>
      </dgm:t>
    </dgm:pt>
    <dgm:pt modelId="{7B030BBA-FD61-4C4C-A9AE-EFE6451ED753}">
      <dgm:prSet/>
      <dgm:spPr/>
      <dgm:t>
        <a:bodyPr/>
        <a:lstStyle/>
        <a:p>
          <a:pPr rtl="0"/>
          <a:r>
            <a:rPr kumimoji="1" lang="en-GB" b="1" i="0" smtClean="0">
              <a:effectLst>
                <a:outerShdw blurRad="38100" dist="38100" dir="2700000" algn="tl">
                  <a:srgbClr val="000000">
                    <a:alpha val="43137"/>
                  </a:srgbClr>
                </a:outerShdw>
              </a:effectLst>
            </a:rPr>
            <a:t>Alternative</a:t>
          </a:r>
          <a:r>
            <a:rPr kumimoji="1" lang="en-US" b="1" i="0" smtClean="0">
              <a:effectLst>
                <a:outerShdw blurRad="38100" dist="38100" dir="2700000" algn="tl">
                  <a:srgbClr val="000000">
                    <a:alpha val="43137"/>
                  </a:srgbClr>
                </a:outerShdw>
              </a:effectLst>
            </a:rPr>
            <a:t> access method implemented on top of DCF</a:t>
          </a:r>
          <a:endParaRPr kumimoji="1" lang="en-GB" b="1" i="0" dirty="0">
            <a:effectLst>
              <a:outerShdw blurRad="38100" dist="38100" dir="2700000" algn="tl">
                <a:srgbClr val="000000">
                  <a:alpha val="43137"/>
                </a:srgbClr>
              </a:outerShdw>
            </a:effectLst>
          </a:endParaRPr>
        </a:p>
      </dgm:t>
    </dgm:pt>
    <dgm:pt modelId="{DE41D4CC-738B-A340-A343-E854F4A25077}" type="parTrans" cxnId="{58E46420-BA42-AF4B-AF88-35DB66644D5F}">
      <dgm:prSet/>
      <dgm:spPr/>
      <dgm:t>
        <a:bodyPr/>
        <a:lstStyle/>
        <a:p>
          <a:endParaRPr lang="en-US"/>
        </a:p>
      </dgm:t>
    </dgm:pt>
    <dgm:pt modelId="{53BFA2FF-2BBF-574F-AFE8-4118197D31C9}" type="sibTrans" cxnId="{58E46420-BA42-AF4B-AF88-35DB66644D5F}">
      <dgm:prSet/>
      <dgm:spPr/>
      <dgm:t>
        <a:bodyPr/>
        <a:lstStyle/>
        <a:p>
          <a:endParaRPr lang="en-US"/>
        </a:p>
      </dgm:t>
    </dgm:pt>
    <dgm:pt modelId="{A75BA2BF-1F3A-5540-958C-E1A299A0375E}">
      <dgm:prSet/>
      <dgm:spPr/>
      <dgm:t>
        <a:bodyPr/>
        <a:lstStyle/>
        <a:p>
          <a:pPr rtl="0"/>
          <a:r>
            <a:rPr kumimoji="1" lang="en-GB" b="1" i="0" smtClean="0">
              <a:effectLst>
                <a:outerShdw blurRad="38100" dist="38100" dir="2700000" algn="tl">
                  <a:srgbClr val="000000">
                    <a:alpha val="43137"/>
                  </a:srgbClr>
                </a:outerShdw>
              </a:effectLst>
            </a:rPr>
            <a:t>Polling</a:t>
          </a:r>
          <a:r>
            <a:rPr kumimoji="1" lang="en-US" b="1" i="0" smtClean="0">
              <a:effectLst>
                <a:outerShdw blurRad="38100" dist="38100" dir="2700000" algn="tl">
                  <a:srgbClr val="000000">
                    <a:alpha val="43137"/>
                  </a:srgbClr>
                </a:outerShdw>
              </a:effectLst>
            </a:rPr>
            <a:t> by centralized polling master (point coordinator)</a:t>
          </a:r>
          <a:endParaRPr kumimoji="1" lang="en-GB" b="1" i="0" dirty="0">
            <a:effectLst>
              <a:outerShdw blurRad="38100" dist="38100" dir="2700000" algn="tl">
                <a:srgbClr val="000000">
                  <a:alpha val="43137"/>
                </a:srgbClr>
              </a:outerShdw>
            </a:effectLst>
          </a:endParaRPr>
        </a:p>
      </dgm:t>
    </dgm:pt>
    <dgm:pt modelId="{381044B3-59CA-F34F-9AAE-9CDDF3D17E4D}" type="parTrans" cxnId="{49C5C3D5-1E65-0445-A3F9-273085F45CF0}">
      <dgm:prSet/>
      <dgm:spPr/>
      <dgm:t>
        <a:bodyPr/>
        <a:lstStyle/>
        <a:p>
          <a:endParaRPr lang="en-US"/>
        </a:p>
      </dgm:t>
    </dgm:pt>
    <dgm:pt modelId="{67AAAF79-4180-394A-BBA4-01BB419298F6}" type="sibTrans" cxnId="{49C5C3D5-1E65-0445-A3F9-273085F45CF0}">
      <dgm:prSet/>
      <dgm:spPr/>
      <dgm:t>
        <a:bodyPr/>
        <a:lstStyle/>
        <a:p>
          <a:endParaRPr lang="en-US"/>
        </a:p>
      </dgm:t>
    </dgm:pt>
    <dgm:pt modelId="{8EA0DA00-BE37-0E47-8189-C6810D0CDECB}">
      <dgm:prSet/>
      <dgm:spPr/>
      <dgm:t>
        <a:bodyPr/>
        <a:lstStyle/>
        <a:p>
          <a:pPr rtl="0"/>
          <a:r>
            <a:rPr kumimoji="1" lang="en-GB" b="1" i="0" smtClean="0">
              <a:effectLst>
                <a:outerShdw blurRad="38100" dist="38100" dir="2700000" algn="tl">
                  <a:srgbClr val="000000">
                    <a:alpha val="43137"/>
                  </a:srgbClr>
                </a:outerShdw>
              </a:effectLst>
            </a:rPr>
            <a:t>Uses </a:t>
          </a:r>
          <a:r>
            <a:rPr kumimoji="1" lang="en-US" b="1" i="0" smtClean="0">
              <a:effectLst>
                <a:outerShdw blurRad="38100" dist="38100" dir="2700000" algn="tl">
                  <a:srgbClr val="000000">
                    <a:alpha val="43137"/>
                  </a:srgbClr>
                </a:outerShdw>
              </a:effectLst>
            </a:rPr>
            <a:t>PIFS when issuing polls</a:t>
          </a:r>
          <a:endParaRPr kumimoji="1" lang="en-GB" b="1" i="0" dirty="0">
            <a:effectLst>
              <a:outerShdw blurRad="38100" dist="38100" dir="2700000" algn="tl">
                <a:srgbClr val="000000">
                  <a:alpha val="43137"/>
                </a:srgbClr>
              </a:outerShdw>
            </a:effectLst>
          </a:endParaRPr>
        </a:p>
      </dgm:t>
    </dgm:pt>
    <dgm:pt modelId="{7C4A43BF-2485-B34B-82DA-C27A783BC785}" type="parTrans" cxnId="{84A1E9CD-2CAB-C149-A63C-D6D24CFCB126}">
      <dgm:prSet/>
      <dgm:spPr/>
      <dgm:t>
        <a:bodyPr/>
        <a:lstStyle/>
        <a:p>
          <a:endParaRPr lang="en-US"/>
        </a:p>
      </dgm:t>
    </dgm:pt>
    <dgm:pt modelId="{E99BBF50-6336-2146-8FC0-65D89A8930B9}" type="sibTrans" cxnId="{84A1E9CD-2CAB-C149-A63C-D6D24CFCB126}">
      <dgm:prSet/>
      <dgm:spPr/>
      <dgm:t>
        <a:bodyPr/>
        <a:lstStyle/>
        <a:p>
          <a:endParaRPr lang="en-US"/>
        </a:p>
      </dgm:t>
    </dgm:pt>
    <dgm:pt modelId="{B0C71419-BAFE-5D47-97C1-ED8552AD4749}">
      <dgm:prSet/>
      <dgm:spPr/>
      <dgm:t>
        <a:bodyPr/>
        <a:lstStyle/>
        <a:p>
          <a:pPr rtl="0"/>
          <a:r>
            <a:rPr kumimoji="1" lang="en-GB" b="1" i="0" smtClean="0">
              <a:effectLst>
                <a:outerShdw blurRad="38100" dist="38100" dir="2700000" algn="tl">
                  <a:srgbClr val="000000">
                    <a:alpha val="43137"/>
                  </a:srgbClr>
                </a:outerShdw>
              </a:effectLst>
            </a:rPr>
            <a:t>Point</a:t>
          </a:r>
          <a:r>
            <a:rPr kumimoji="1" lang="en-US" b="1" i="0" smtClean="0">
              <a:effectLst>
                <a:outerShdw blurRad="38100" dist="38100" dir="2700000" algn="tl">
                  <a:srgbClr val="000000">
                    <a:alpha val="43137"/>
                  </a:srgbClr>
                </a:outerShdw>
              </a:effectLst>
            </a:rPr>
            <a:t> coordinator polls in round-robin to stations configured for polling</a:t>
          </a:r>
          <a:endParaRPr kumimoji="1" lang="en-GB" b="1" i="0" dirty="0">
            <a:effectLst>
              <a:outerShdw blurRad="38100" dist="38100" dir="2700000" algn="tl">
                <a:srgbClr val="000000">
                  <a:alpha val="43137"/>
                </a:srgbClr>
              </a:outerShdw>
            </a:effectLst>
          </a:endParaRPr>
        </a:p>
      </dgm:t>
    </dgm:pt>
    <dgm:pt modelId="{62EA20C9-B845-FF46-B29E-BBE27930DB6D}" type="parTrans" cxnId="{09CC96B3-AF7E-3D44-B04D-05720E6CEAD6}">
      <dgm:prSet/>
      <dgm:spPr/>
      <dgm:t>
        <a:bodyPr/>
        <a:lstStyle/>
        <a:p>
          <a:endParaRPr lang="en-US"/>
        </a:p>
      </dgm:t>
    </dgm:pt>
    <dgm:pt modelId="{6BB8B686-4066-874C-A95D-43F03835AC7C}" type="sibTrans" cxnId="{09CC96B3-AF7E-3D44-B04D-05720E6CEAD6}">
      <dgm:prSet/>
      <dgm:spPr/>
      <dgm:t>
        <a:bodyPr/>
        <a:lstStyle/>
        <a:p>
          <a:endParaRPr lang="en-US"/>
        </a:p>
      </dgm:t>
    </dgm:pt>
    <dgm:pt modelId="{4140C72B-FDF4-474D-AF0E-CCE70FA71ED3}">
      <dgm:prSet/>
      <dgm:spPr/>
      <dgm:t>
        <a:bodyPr/>
        <a:lstStyle/>
        <a:p>
          <a:pPr rtl="0"/>
          <a:r>
            <a:rPr kumimoji="1" lang="en-US" b="1" i="0" smtClean="0">
              <a:effectLst>
                <a:outerShdw blurRad="38100" dist="38100" dir="2700000" algn="tl">
                  <a:srgbClr val="000000">
                    <a:alpha val="43137"/>
                  </a:srgbClr>
                </a:outerShdw>
              </a:effectLst>
            </a:rPr>
            <a:t>When poll issued, polled station may respond using SIFS</a:t>
          </a:r>
          <a:endParaRPr kumimoji="1" lang="en-GB" b="1" i="0" dirty="0">
            <a:effectLst>
              <a:outerShdw blurRad="38100" dist="38100" dir="2700000" algn="tl">
                <a:srgbClr val="000000">
                  <a:alpha val="43137"/>
                </a:srgbClr>
              </a:outerShdw>
            </a:effectLst>
          </a:endParaRPr>
        </a:p>
      </dgm:t>
    </dgm:pt>
    <dgm:pt modelId="{9F651F1B-78CB-D24E-9188-8BCCFFD0102F}" type="parTrans" cxnId="{2FFB03AA-7417-4A47-935C-9B1DB149FECF}">
      <dgm:prSet/>
      <dgm:spPr/>
      <dgm:t>
        <a:bodyPr/>
        <a:lstStyle/>
        <a:p>
          <a:endParaRPr lang="en-US"/>
        </a:p>
      </dgm:t>
    </dgm:pt>
    <dgm:pt modelId="{6DFB9C89-609A-C34D-A044-498DA32DFC54}" type="sibTrans" cxnId="{2FFB03AA-7417-4A47-935C-9B1DB149FECF}">
      <dgm:prSet/>
      <dgm:spPr/>
      <dgm:t>
        <a:bodyPr/>
        <a:lstStyle/>
        <a:p>
          <a:endParaRPr lang="en-US"/>
        </a:p>
      </dgm:t>
    </dgm:pt>
    <dgm:pt modelId="{118297FF-33A9-C843-8584-6C95122BFAAF}">
      <dgm:prSet/>
      <dgm:spPr/>
      <dgm:t>
        <a:bodyPr/>
        <a:lstStyle/>
        <a:p>
          <a:pPr rtl="0"/>
          <a:r>
            <a:rPr kumimoji="1" lang="en-US" b="1" i="0" dirty="0" smtClean="0">
              <a:effectLst>
                <a:outerShdw blurRad="38100" dist="38100" dir="2700000" algn="tl">
                  <a:srgbClr val="000000">
                    <a:alpha val="43137"/>
                  </a:srgbClr>
                </a:outerShdw>
              </a:effectLst>
            </a:rPr>
            <a:t>If point coordinator receives response, it issues another poll using PIFS</a:t>
          </a:r>
          <a:endParaRPr kumimoji="1" lang="en-GB" b="1" i="0" dirty="0">
            <a:effectLst>
              <a:outerShdw blurRad="38100" dist="38100" dir="2700000" algn="tl">
                <a:srgbClr val="000000">
                  <a:alpha val="43137"/>
                </a:srgbClr>
              </a:outerShdw>
            </a:effectLst>
          </a:endParaRPr>
        </a:p>
      </dgm:t>
    </dgm:pt>
    <dgm:pt modelId="{1599B6F8-D9AC-3649-9D82-772514B3CC5F}" type="parTrans" cxnId="{7D6A5D6C-71DB-7241-B07D-4820ED6BF7D6}">
      <dgm:prSet/>
      <dgm:spPr/>
      <dgm:t>
        <a:bodyPr/>
        <a:lstStyle/>
        <a:p>
          <a:endParaRPr lang="en-US"/>
        </a:p>
      </dgm:t>
    </dgm:pt>
    <dgm:pt modelId="{EB5CFD8A-0188-B74D-AA77-159CC8742F7C}" type="sibTrans" cxnId="{7D6A5D6C-71DB-7241-B07D-4820ED6BF7D6}">
      <dgm:prSet/>
      <dgm:spPr/>
      <dgm:t>
        <a:bodyPr/>
        <a:lstStyle/>
        <a:p>
          <a:endParaRPr lang="en-US"/>
        </a:p>
      </dgm:t>
    </dgm:pt>
    <dgm:pt modelId="{579E208F-AD46-5042-82EF-CD143D992FC5}">
      <dgm:prSet/>
      <dgm:spPr/>
      <dgm:t>
        <a:bodyPr/>
        <a:lstStyle/>
        <a:p>
          <a:pPr rtl="0"/>
          <a:r>
            <a:rPr kumimoji="1" lang="en-US" b="1" i="0" smtClean="0">
              <a:effectLst>
                <a:outerShdw blurRad="38100" dist="38100" dir="2700000" algn="tl">
                  <a:srgbClr val="000000">
                    <a:alpha val="43137"/>
                  </a:srgbClr>
                </a:outerShdw>
              </a:effectLst>
            </a:rPr>
            <a:t>If no response during expected turnaround time, coordinator issues poll</a:t>
          </a:r>
          <a:endParaRPr lang="en-US" b="1" i="0" dirty="0">
            <a:effectLst>
              <a:outerShdw blurRad="38100" dist="38100" dir="2700000" algn="tl">
                <a:srgbClr val="000000">
                  <a:alpha val="43137"/>
                </a:srgbClr>
              </a:outerShdw>
            </a:effectLst>
          </a:endParaRPr>
        </a:p>
      </dgm:t>
    </dgm:pt>
    <dgm:pt modelId="{8A9D2E26-6AFB-E144-9B27-CBA7B2405E6D}" type="parTrans" cxnId="{446917D1-CEDA-5B46-81EF-146487919A39}">
      <dgm:prSet/>
      <dgm:spPr/>
      <dgm:t>
        <a:bodyPr/>
        <a:lstStyle/>
        <a:p>
          <a:endParaRPr lang="en-US"/>
        </a:p>
      </dgm:t>
    </dgm:pt>
    <dgm:pt modelId="{099F9820-A748-8B4C-B2B6-FDFB9B4F149A}" type="sibTrans" cxnId="{446917D1-CEDA-5B46-81EF-146487919A39}">
      <dgm:prSet/>
      <dgm:spPr/>
      <dgm:t>
        <a:bodyPr/>
        <a:lstStyle/>
        <a:p>
          <a:endParaRPr lang="en-US"/>
        </a:p>
      </dgm:t>
    </dgm:pt>
    <dgm:pt modelId="{6FF33013-FE3F-C040-92E5-32089929E698}">
      <dgm:prSet/>
      <dgm:spPr/>
      <dgm:t>
        <a:bodyPr/>
        <a:lstStyle/>
        <a:p>
          <a:pPr rtl="0"/>
          <a:r>
            <a:rPr kumimoji="1" lang="en-US" b="1" i="0" smtClean="0">
              <a:effectLst>
                <a:outerShdw blurRad="38100" dist="38100" dir="2700000" algn="tl">
                  <a:srgbClr val="000000">
                    <a:alpha val="43137"/>
                  </a:srgbClr>
                </a:outerShdw>
              </a:effectLst>
            </a:rPr>
            <a:t>Coordinator could lock out asynchronous traffic by issuing polls</a:t>
          </a:r>
          <a:endParaRPr kumimoji="1" lang="en-GB" b="1" i="0" dirty="0">
            <a:effectLst>
              <a:outerShdw blurRad="38100" dist="38100" dir="2700000" algn="tl">
                <a:srgbClr val="000000">
                  <a:alpha val="43137"/>
                </a:srgbClr>
              </a:outerShdw>
            </a:effectLst>
          </a:endParaRPr>
        </a:p>
      </dgm:t>
    </dgm:pt>
    <dgm:pt modelId="{065D42FC-5177-0E4D-9327-62DA286E5418}" type="parTrans" cxnId="{2A32CBEF-D1A8-3D49-ACA4-F3DB6AEDE7DB}">
      <dgm:prSet/>
      <dgm:spPr/>
      <dgm:t>
        <a:bodyPr/>
        <a:lstStyle/>
        <a:p>
          <a:endParaRPr lang="en-US"/>
        </a:p>
      </dgm:t>
    </dgm:pt>
    <dgm:pt modelId="{C9DE7F77-7DFC-3447-AE6E-DCD5CBBB1A88}" type="sibTrans" cxnId="{2A32CBEF-D1A8-3D49-ACA4-F3DB6AEDE7DB}">
      <dgm:prSet/>
      <dgm:spPr/>
      <dgm:t>
        <a:bodyPr/>
        <a:lstStyle/>
        <a:p>
          <a:endParaRPr lang="en-US"/>
        </a:p>
      </dgm:t>
    </dgm:pt>
    <dgm:pt modelId="{4AE9CB77-E643-C248-A557-B25B8A4F5CCB}">
      <dgm:prSet/>
      <dgm:spPr/>
      <dgm:t>
        <a:bodyPr/>
        <a:lstStyle/>
        <a:p>
          <a:pPr rtl="0"/>
          <a:r>
            <a:rPr kumimoji="1" lang="en-GB" b="1" i="0" smtClean="0">
              <a:effectLst>
                <a:outerShdw blurRad="38100" dist="38100" dir="2700000" algn="tl">
                  <a:srgbClr val="000000">
                    <a:alpha val="43137"/>
                  </a:srgbClr>
                </a:outerShdw>
              </a:effectLst>
            </a:rPr>
            <a:t>Have a superframe interval</a:t>
          </a:r>
          <a:r>
            <a:rPr kumimoji="1" lang="en-US" b="1" i="0" smtClean="0">
              <a:effectLst>
                <a:outerShdw blurRad="38100" dist="38100" dir="2700000" algn="tl">
                  <a:srgbClr val="000000">
                    <a:alpha val="43137"/>
                  </a:srgbClr>
                </a:outerShdw>
              </a:effectLst>
            </a:rPr>
            <a:t> defined</a:t>
          </a:r>
          <a:endParaRPr kumimoji="1" lang="en-GB" b="1" i="0" dirty="0">
            <a:effectLst>
              <a:outerShdw blurRad="38100" dist="38100" dir="2700000" algn="tl">
                <a:srgbClr val="000000">
                  <a:alpha val="43137"/>
                </a:srgbClr>
              </a:outerShdw>
            </a:effectLst>
          </a:endParaRPr>
        </a:p>
      </dgm:t>
    </dgm:pt>
    <dgm:pt modelId="{87D7DA4A-39F8-6C4F-BE46-6191E194F8E9}" type="parTrans" cxnId="{D8D9DE1C-1E5B-FF48-8E62-713219ACB314}">
      <dgm:prSet/>
      <dgm:spPr/>
      <dgm:t>
        <a:bodyPr/>
        <a:lstStyle/>
        <a:p>
          <a:endParaRPr lang="en-US"/>
        </a:p>
      </dgm:t>
    </dgm:pt>
    <dgm:pt modelId="{DCC49326-BF7E-C04A-81D9-8A0323504808}" type="sibTrans" cxnId="{D8D9DE1C-1E5B-FF48-8E62-713219ACB314}">
      <dgm:prSet/>
      <dgm:spPr/>
      <dgm:t>
        <a:bodyPr/>
        <a:lstStyle/>
        <a:p>
          <a:endParaRPr lang="en-US"/>
        </a:p>
      </dgm:t>
    </dgm:pt>
    <dgm:pt modelId="{8EC6BF10-1A99-9A4E-AB2D-F5E97E4CBA53}" type="pres">
      <dgm:prSet presAssocID="{559B70EF-12C5-9A45-8E0C-A60CCAD05CDE}" presName="vert0" presStyleCnt="0">
        <dgm:presLayoutVars>
          <dgm:dir/>
          <dgm:animOne val="branch"/>
          <dgm:animLvl val="lvl"/>
        </dgm:presLayoutVars>
      </dgm:prSet>
      <dgm:spPr/>
      <dgm:t>
        <a:bodyPr/>
        <a:lstStyle/>
        <a:p>
          <a:endParaRPr lang="en-US"/>
        </a:p>
      </dgm:t>
    </dgm:pt>
    <dgm:pt modelId="{1F1C86EE-AED3-DB47-A65A-E2B40E29A98C}" type="pres">
      <dgm:prSet presAssocID="{7B030BBA-FD61-4C4C-A9AE-EFE6451ED753}" presName="thickLine" presStyleLbl="alignNode1" presStyleIdx="0" presStyleCnt="9"/>
      <dgm:spPr/>
    </dgm:pt>
    <dgm:pt modelId="{3D0DEFF0-22F3-E149-9048-8571F2F5CEEF}" type="pres">
      <dgm:prSet presAssocID="{7B030BBA-FD61-4C4C-A9AE-EFE6451ED753}" presName="horz1" presStyleCnt="0"/>
      <dgm:spPr/>
    </dgm:pt>
    <dgm:pt modelId="{1FF4A9B2-C818-E146-A3C6-197E79EC0F82}" type="pres">
      <dgm:prSet presAssocID="{7B030BBA-FD61-4C4C-A9AE-EFE6451ED753}" presName="tx1" presStyleLbl="revTx" presStyleIdx="0" presStyleCnt="9"/>
      <dgm:spPr/>
      <dgm:t>
        <a:bodyPr/>
        <a:lstStyle/>
        <a:p>
          <a:endParaRPr lang="en-US"/>
        </a:p>
      </dgm:t>
    </dgm:pt>
    <dgm:pt modelId="{DBDE35C2-9504-D442-A39A-D1CF5F55C55B}" type="pres">
      <dgm:prSet presAssocID="{7B030BBA-FD61-4C4C-A9AE-EFE6451ED753}" presName="vert1" presStyleCnt="0"/>
      <dgm:spPr/>
    </dgm:pt>
    <dgm:pt modelId="{E29203E5-B094-744D-9BA3-81D14921B0CB}" type="pres">
      <dgm:prSet presAssocID="{A75BA2BF-1F3A-5540-958C-E1A299A0375E}" presName="thickLine" presStyleLbl="alignNode1" presStyleIdx="1" presStyleCnt="9"/>
      <dgm:spPr/>
    </dgm:pt>
    <dgm:pt modelId="{21A49BDE-D8BF-4F48-838A-8636E6CAFD3F}" type="pres">
      <dgm:prSet presAssocID="{A75BA2BF-1F3A-5540-958C-E1A299A0375E}" presName="horz1" presStyleCnt="0"/>
      <dgm:spPr/>
    </dgm:pt>
    <dgm:pt modelId="{C23715C0-0B33-3448-8D92-20DE5C398190}" type="pres">
      <dgm:prSet presAssocID="{A75BA2BF-1F3A-5540-958C-E1A299A0375E}" presName="tx1" presStyleLbl="revTx" presStyleIdx="1" presStyleCnt="9"/>
      <dgm:spPr/>
      <dgm:t>
        <a:bodyPr/>
        <a:lstStyle/>
        <a:p>
          <a:endParaRPr lang="en-US"/>
        </a:p>
      </dgm:t>
    </dgm:pt>
    <dgm:pt modelId="{5CC658AC-810D-EF48-9301-F67A7C32722F}" type="pres">
      <dgm:prSet presAssocID="{A75BA2BF-1F3A-5540-958C-E1A299A0375E}" presName="vert1" presStyleCnt="0"/>
      <dgm:spPr/>
    </dgm:pt>
    <dgm:pt modelId="{458774DB-2DE3-6F49-8663-53E30B440F62}" type="pres">
      <dgm:prSet presAssocID="{8EA0DA00-BE37-0E47-8189-C6810D0CDECB}" presName="thickLine" presStyleLbl="alignNode1" presStyleIdx="2" presStyleCnt="9"/>
      <dgm:spPr/>
    </dgm:pt>
    <dgm:pt modelId="{FE4ED578-8EAC-E149-ABCC-9CCF02980274}" type="pres">
      <dgm:prSet presAssocID="{8EA0DA00-BE37-0E47-8189-C6810D0CDECB}" presName="horz1" presStyleCnt="0"/>
      <dgm:spPr/>
    </dgm:pt>
    <dgm:pt modelId="{C3CE7645-BD43-EC46-B46F-344AA570C4DE}" type="pres">
      <dgm:prSet presAssocID="{8EA0DA00-BE37-0E47-8189-C6810D0CDECB}" presName="tx1" presStyleLbl="revTx" presStyleIdx="2" presStyleCnt="9"/>
      <dgm:spPr/>
      <dgm:t>
        <a:bodyPr/>
        <a:lstStyle/>
        <a:p>
          <a:endParaRPr lang="en-US"/>
        </a:p>
      </dgm:t>
    </dgm:pt>
    <dgm:pt modelId="{C6C3996B-F7C4-CA40-806F-92E8659FCDF1}" type="pres">
      <dgm:prSet presAssocID="{8EA0DA00-BE37-0E47-8189-C6810D0CDECB}" presName="vert1" presStyleCnt="0"/>
      <dgm:spPr/>
    </dgm:pt>
    <dgm:pt modelId="{86CABCC1-74C4-BF44-AFC9-DECB7E901040}" type="pres">
      <dgm:prSet presAssocID="{B0C71419-BAFE-5D47-97C1-ED8552AD4749}" presName="thickLine" presStyleLbl="alignNode1" presStyleIdx="3" presStyleCnt="9"/>
      <dgm:spPr/>
    </dgm:pt>
    <dgm:pt modelId="{CB697577-710E-664C-9CA7-5B9C4A0C4E62}" type="pres">
      <dgm:prSet presAssocID="{B0C71419-BAFE-5D47-97C1-ED8552AD4749}" presName="horz1" presStyleCnt="0"/>
      <dgm:spPr/>
    </dgm:pt>
    <dgm:pt modelId="{C1C66BC3-53F0-9949-BB06-07E7C24E6DEB}" type="pres">
      <dgm:prSet presAssocID="{B0C71419-BAFE-5D47-97C1-ED8552AD4749}" presName="tx1" presStyleLbl="revTx" presStyleIdx="3" presStyleCnt="9"/>
      <dgm:spPr/>
      <dgm:t>
        <a:bodyPr/>
        <a:lstStyle/>
        <a:p>
          <a:endParaRPr lang="en-US"/>
        </a:p>
      </dgm:t>
    </dgm:pt>
    <dgm:pt modelId="{7687EBED-0113-994F-AA73-891ECCF73552}" type="pres">
      <dgm:prSet presAssocID="{B0C71419-BAFE-5D47-97C1-ED8552AD4749}" presName="vert1" presStyleCnt="0"/>
      <dgm:spPr/>
    </dgm:pt>
    <dgm:pt modelId="{8A0B053D-6521-A744-9144-EBE60EFE1A82}" type="pres">
      <dgm:prSet presAssocID="{4140C72B-FDF4-474D-AF0E-CCE70FA71ED3}" presName="thickLine" presStyleLbl="alignNode1" presStyleIdx="4" presStyleCnt="9"/>
      <dgm:spPr/>
    </dgm:pt>
    <dgm:pt modelId="{41273615-EA38-B642-8FAA-E3C45BA724A2}" type="pres">
      <dgm:prSet presAssocID="{4140C72B-FDF4-474D-AF0E-CCE70FA71ED3}" presName="horz1" presStyleCnt="0"/>
      <dgm:spPr/>
    </dgm:pt>
    <dgm:pt modelId="{315D8C8D-2212-2849-A9DB-0CDC5CB06371}" type="pres">
      <dgm:prSet presAssocID="{4140C72B-FDF4-474D-AF0E-CCE70FA71ED3}" presName="tx1" presStyleLbl="revTx" presStyleIdx="4" presStyleCnt="9"/>
      <dgm:spPr/>
      <dgm:t>
        <a:bodyPr/>
        <a:lstStyle/>
        <a:p>
          <a:endParaRPr lang="en-US"/>
        </a:p>
      </dgm:t>
    </dgm:pt>
    <dgm:pt modelId="{29033026-5073-8A46-8951-BB5698DEBA99}" type="pres">
      <dgm:prSet presAssocID="{4140C72B-FDF4-474D-AF0E-CCE70FA71ED3}" presName="vert1" presStyleCnt="0"/>
      <dgm:spPr/>
    </dgm:pt>
    <dgm:pt modelId="{1995A9F8-32D4-D74A-B5D6-94BB982BD247}" type="pres">
      <dgm:prSet presAssocID="{118297FF-33A9-C843-8584-6C95122BFAAF}" presName="thickLine" presStyleLbl="alignNode1" presStyleIdx="5" presStyleCnt="9"/>
      <dgm:spPr/>
    </dgm:pt>
    <dgm:pt modelId="{1AA9975C-81C5-DF40-B51B-CE93BA656964}" type="pres">
      <dgm:prSet presAssocID="{118297FF-33A9-C843-8584-6C95122BFAAF}" presName="horz1" presStyleCnt="0"/>
      <dgm:spPr/>
    </dgm:pt>
    <dgm:pt modelId="{842F011C-9A34-BC4C-BE34-FC950E9AECE4}" type="pres">
      <dgm:prSet presAssocID="{118297FF-33A9-C843-8584-6C95122BFAAF}" presName="tx1" presStyleLbl="revTx" presStyleIdx="5" presStyleCnt="9"/>
      <dgm:spPr/>
      <dgm:t>
        <a:bodyPr/>
        <a:lstStyle/>
        <a:p>
          <a:endParaRPr lang="en-US"/>
        </a:p>
      </dgm:t>
    </dgm:pt>
    <dgm:pt modelId="{D3CEE13D-A25F-BA45-9562-37FE2E8D44C5}" type="pres">
      <dgm:prSet presAssocID="{118297FF-33A9-C843-8584-6C95122BFAAF}" presName="vert1" presStyleCnt="0"/>
      <dgm:spPr/>
    </dgm:pt>
    <dgm:pt modelId="{37308C5E-8E08-4A4E-BB2E-4FCE4059F623}" type="pres">
      <dgm:prSet presAssocID="{579E208F-AD46-5042-82EF-CD143D992FC5}" presName="thickLine" presStyleLbl="alignNode1" presStyleIdx="6" presStyleCnt="9"/>
      <dgm:spPr/>
    </dgm:pt>
    <dgm:pt modelId="{03CE0120-EAB6-084F-9842-E195D2F38011}" type="pres">
      <dgm:prSet presAssocID="{579E208F-AD46-5042-82EF-CD143D992FC5}" presName="horz1" presStyleCnt="0"/>
      <dgm:spPr/>
    </dgm:pt>
    <dgm:pt modelId="{4AE675C8-225E-9740-95FE-24EFCE4FEBCC}" type="pres">
      <dgm:prSet presAssocID="{579E208F-AD46-5042-82EF-CD143D992FC5}" presName="tx1" presStyleLbl="revTx" presStyleIdx="6" presStyleCnt="9"/>
      <dgm:spPr/>
      <dgm:t>
        <a:bodyPr/>
        <a:lstStyle/>
        <a:p>
          <a:endParaRPr lang="en-US"/>
        </a:p>
      </dgm:t>
    </dgm:pt>
    <dgm:pt modelId="{B6111CC7-F444-7844-A094-FA0E6FB1A09F}" type="pres">
      <dgm:prSet presAssocID="{579E208F-AD46-5042-82EF-CD143D992FC5}" presName="vert1" presStyleCnt="0"/>
      <dgm:spPr/>
    </dgm:pt>
    <dgm:pt modelId="{05B3DD14-E934-5748-8399-5F067EA71119}" type="pres">
      <dgm:prSet presAssocID="{6FF33013-FE3F-C040-92E5-32089929E698}" presName="thickLine" presStyleLbl="alignNode1" presStyleIdx="7" presStyleCnt="9"/>
      <dgm:spPr/>
    </dgm:pt>
    <dgm:pt modelId="{9A73D805-6C38-4F4B-B5C5-76E51F570FBD}" type="pres">
      <dgm:prSet presAssocID="{6FF33013-FE3F-C040-92E5-32089929E698}" presName="horz1" presStyleCnt="0"/>
      <dgm:spPr/>
    </dgm:pt>
    <dgm:pt modelId="{DE3512BF-B146-4E4B-8D31-E1A77D7F9E86}" type="pres">
      <dgm:prSet presAssocID="{6FF33013-FE3F-C040-92E5-32089929E698}" presName="tx1" presStyleLbl="revTx" presStyleIdx="7" presStyleCnt="9"/>
      <dgm:spPr/>
      <dgm:t>
        <a:bodyPr/>
        <a:lstStyle/>
        <a:p>
          <a:endParaRPr lang="en-US"/>
        </a:p>
      </dgm:t>
    </dgm:pt>
    <dgm:pt modelId="{60C87F63-EA9D-FD44-B4E9-FEBA7432F1A6}" type="pres">
      <dgm:prSet presAssocID="{6FF33013-FE3F-C040-92E5-32089929E698}" presName="vert1" presStyleCnt="0"/>
      <dgm:spPr/>
    </dgm:pt>
    <dgm:pt modelId="{DC5B52F1-7146-5E4E-AC6B-BC9DA34D3A90}" type="pres">
      <dgm:prSet presAssocID="{4AE9CB77-E643-C248-A557-B25B8A4F5CCB}" presName="thickLine" presStyleLbl="alignNode1" presStyleIdx="8" presStyleCnt="9"/>
      <dgm:spPr/>
    </dgm:pt>
    <dgm:pt modelId="{6E7F391A-075E-4949-B5D2-2F4E7817248F}" type="pres">
      <dgm:prSet presAssocID="{4AE9CB77-E643-C248-A557-B25B8A4F5CCB}" presName="horz1" presStyleCnt="0"/>
      <dgm:spPr/>
    </dgm:pt>
    <dgm:pt modelId="{E19B85E9-425D-6E41-8681-EDB762FEE5AA}" type="pres">
      <dgm:prSet presAssocID="{4AE9CB77-E643-C248-A557-B25B8A4F5CCB}" presName="tx1" presStyleLbl="revTx" presStyleIdx="8" presStyleCnt="9"/>
      <dgm:spPr/>
      <dgm:t>
        <a:bodyPr/>
        <a:lstStyle/>
        <a:p>
          <a:endParaRPr lang="en-US"/>
        </a:p>
      </dgm:t>
    </dgm:pt>
    <dgm:pt modelId="{9EAE629F-AD9E-754E-B265-F916D41A224A}" type="pres">
      <dgm:prSet presAssocID="{4AE9CB77-E643-C248-A557-B25B8A4F5CCB}" presName="vert1" presStyleCnt="0"/>
      <dgm:spPr/>
    </dgm:pt>
  </dgm:ptLst>
  <dgm:cxnLst>
    <dgm:cxn modelId="{D8D9DE1C-1E5B-FF48-8E62-713219ACB314}" srcId="{559B70EF-12C5-9A45-8E0C-A60CCAD05CDE}" destId="{4AE9CB77-E643-C248-A557-B25B8A4F5CCB}" srcOrd="8" destOrd="0" parTransId="{87D7DA4A-39F8-6C4F-BE46-6191E194F8E9}" sibTransId="{DCC49326-BF7E-C04A-81D9-8A0323504808}"/>
    <dgm:cxn modelId="{A65346BF-79A0-3248-9E3B-6933961ACE84}" type="presOf" srcId="{7B030BBA-FD61-4C4C-A9AE-EFE6451ED753}" destId="{1FF4A9B2-C818-E146-A3C6-197E79EC0F82}" srcOrd="0" destOrd="0" presId="urn:microsoft.com/office/officeart/2008/layout/LinedList"/>
    <dgm:cxn modelId="{0402A1EB-0718-CA4A-99B6-394C6A573FBE}" type="presOf" srcId="{B0C71419-BAFE-5D47-97C1-ED8552AD4749}" destId="{C1C66BC3-53F0-9949-BB06-07E7C24E6DEB}" srcOrd="0" destOrd="0" presId="urn:microsoft.com/office/officeart/2008/layout/LinedList"/>
    <dgm:cxn modelId="{C96DB651-7342-124D-AE9A-6FA9B0F2EAEC}" type="presOf" srcId="{A75BA2BF-1F3A-5540-958C-E1A299A0375E}" destId="{C23715C0-0B33-3448-8D92-20DE5C398190}" srcOrd="0" destOrd="0" presId="urn:microsoft.com/office/officeart/2008/layout/LinedList"/>
    <dgm:cxn modelId="{401D0C6B-A435-E740-BA08-080BFE63B0FC}" type="presOf" srcId="{118297FF-33A9-C843-8584-6C95122BFAAF}" destId="{842F011C-9A34-BC4C-BE34-FC950E9AECE4}" srcOrd="0" destOrd="0" presId="urn:microsoft.com/office/officeart/2008/layout/LinedList"/>
    <dgm:cxn modelId="{98076D5C-5956-064F-A0EA-7FF6D1D73626}" type="presOf" srcId="{6FF33013-FE3F-C040-92E5-32089929E698}" destId="{DE3512BF-B146-4E4B-8D31-E1A77D7F9E86}" srcOrd="0" destOrd="0" presId="urn:microsoft.com/office/officeart/2008/layout/LinedList"/>
    <dgm:cxn modelId="{E306BB1B-5287-D647-8FD3-75402A30071B}" type="presOf" srcId="{559B70EF-12C5-9A45-8E0C-A60CCAD05CDE}" destId="{8EC6BF10-1A99-9A4E-AB2D-F5E97E4CBA53}" srcOrd="0" destOrd="0" presId="urn:microsoft.com/office/officeart/2008/layout/LinedList"/>
    <dgm:cxn modelId="{B8D5AA96-9122-754B-BD6C-0D9C76E1D6EE}" type="presOf" srcId="{579E208F-AD46-5042-82EF-CD143D992FC5}" destId="{4AE675C8-225E-9740-95FE-24EFCE4FEBCC}" srcOrd="0" destOrd="0" presId="urn:microsoft.com/office/officeart/2008/layout/LinedList"/>
    <dgm:cxn modelId="{2FFB03AA-7417-4A47-935C-9B1DB149FECF}" srcId="{559B70EF-12C5-9A45-8E0C-A60CCAD05CDE}" destId="{4140C72B-FDF4-474D-AF0E-CCE70FA71ED3}" srcOrd="4" destOrd="0" parTransId="{9F651F1B-78CB-D24E-9188-8BCCFFD0102F}" sibTransId="{6DFB9C89-609A-C34D-A044-498DA32DFC54}"/>
    <dgm:cxn modelId="{1A64A2B4-9CA7-F542-8558-F7479C749B6F}" type="presOf" srcId="{4AE9CB77-E643-C248-A557-B25B8A4F5CCB}" destId="{E19B85E9-425D-6E41-8681-EDB762FEE5AA}" srcOrd="0" destOrd="0" presId="urn:microsoft.com/office/officeart/2008/layout/LinedList"/>
    <dgm:cxn modelId="{58E46420-BA42-AF4B-AF88-35DB66644D5F}" srcId="{559B70EF-12C5-9A45-8E0C-A60CCAD05CDE}" destId="{7B030BBA-FD61-4C4C-A9AE-EFE6451ED753}" srcOrd="0" destOrd="0" parTransId="{DE41D4CC-738B-A340-A343-E854F4A25077}" sibTransId="{53BFA2FF-2BBF-574F-AFE8-4118197D31C9}"/>
    <dgm:cxn modelId="{BFF92EDF-4FD3-9B4F-9792-FAEF2FB40B24}" type="presOf" srcId="{4140C72B-FDF4-474D-AF0E-CCE70FA71ED3}" destId="{315D8C8D-2212-2849-A9DB-0CDC5CB06371}" srcOrd="0" destOrd="0" presId="urn:microsoft.com/office/officeart/2008/layout/LinedList"/>
    <dgm:cxn modelId="{49C5C3D5-1E65-0445-A3F9-273085F45CF0}" srcId="{559B70EF-12C5-9A45-8E0C-A60CCAD05CDE}" destId="{A75BA2BF-1F3A-5540-958C-E1A299A0375E}" srcOrd="1" destOrd="0" parTransId="{381044B3-59CA-F34F-9AAE-9CDDF3D17E4D}" sibTransId="{67AAAF79-4180-394A-BBA4-01BB419298F6}"/>
    <dgm:cxn modelId="{2A32CBEF-D1A8-3D49-ACA4-F3DB6AEDE7DB}" srcId="{559B70EF-12C5-9A45-8E0C-A60CCAD05CDE}" destId="{6FF33013-FE3F-C040-92E5-32089929E698}" srcOrd="7" destOrd="0" parTransId="{065D42FC-5177-0E4D-9327-62DA286E5418}" sibTransId="{C9DE7F77-7DFC-3447-AE6E-DCD5CBBB1A88}"/>
    <dgm:cxn modelId="{81458D2A-6E36-4343-9F6A-978214C10918}" type="presOf" srcId="{8EA0DA00-BE37-0E47-8189-C6810D0CDECB}" destId="{C3CE7645-BD43-EC46-B46F-344AA570C4DE}" srcOrd="0" destOrd="0" presId="urn:microsoft.com/office/officeart/2008/layout/LinedList"/>
    <dgm:cxn modelId="{446917D1-CEDA-5B46-81EF-146487919A39}" srcId="{559B70EF-12C5-9A45-8E0C-A60CCAD05CDE}" destId="{579E208F-AD46-5042-82EF-CD143D992FC5}" srcOrd="6" destOrd="0" parTransId="{8A9D2E26-6AFB-E144-9B27-CBA7B2405E6D}" sibTransId="{099F9820-A748-8B4C-B2B6-FDFB9B4F149A}"/>
    <dgm:cxn modelId="{84A1E9CD-2CAB-C149-A63C-D6D24CFCB126}" srcId="{559B70EF-12C5-9A45-8E0C-A60CCAD05CDE}" destId="{8EA0DA00-BE37-0E47-8189-C6810D0CDECB}" srcOrd="2" destOrd="0" parTransId="{7C4A43BF-2485-B34B-82DA-C27A783BC785}" sibTransId="{E99BBF50-6336-2146-8FC0-65D89A8930B9}"/>
    <dgm:cxn modelId="{09CC96B3-AF7E-3D44-B04D-05720E6CEAD6}" srcId="{559B70EF-12C5-9A45-8E0C-A60CCAD05CDE}" destId="{B0C71419-BAFE-5D47-97C1-ED8552AD4749}" srcOrd="3" destOrd="0" parTransId="{62EA20C9-B845-FF46-B29E-BBE27930DB6D}" sibTransId="{6BB8B686-4066-874C-A95D-43F03835AC7C}"/>
    <dgm:cxn modelId="{7D6A5D6C-71DB-7241-B07D-4820ED6BF7D6}" srcId="{559B70EF-12C5-9A45-8E0C-A60CCAD05CDE}" destId="{118297FF-33A9-C843-8584-6C95122BFAAF}" srcOrd="5" destOrd="0" parTransId="{1599B6F8-D9AC-3649-9D82-772514B3CC5F}" sibTransId="{EB5CFD8A-0188-B74D-AA77-159CC8742F7C}"/>
    <dgm:cxn modelId="{8A18D798-23C5-2F48-9652-904FF4CE52E5}" type="presParOf" srcId="{8EC6BF10-1A99-9A4E-AB2D-F5E97E4CBA53}" destId="{1F1C86EE-AED3-DB47-A65A-E2B40E29A98C}" srcOrd="0" destOrd="0" presId="urn:microsoft.com/office/officeart/2008/layout/LinedList"/>
    <dgm:cxn modelId="{78E22619-D67E-5549-B397-403E8FD6A59B}" type="presParOf" srcId="{8EC6BF10-1A99-9A4E-AB2D-F5E97E4CBA53}" destId="{3D0DEFF0-22F3-E149-9048-8571F2F5CEEF}" srcOrd="1" destOrd="0" presId="urn:microsoft.com/office/officeart/2008/layout/LinedList"/>
    <dgm:cxn modelId="{50EAC09F-7030-6742-957D-E89224992371}" type="presParOf" srcId="{3D0DEFF0-22F3-E149-9048-8571F2F5CEEF}" destId="{1FF4A9B2-C818-E146-A3C6-197E79EC0F82}" srcOrd="0" destOrd="0" presId="urn:microsoft.com/office/officeart/2008/layout/LinedList"/>
    <dgm:cxn modelId="{0AA205E9-E559-3442-8740-15F64DFF600A}" type="presParOf" srcId="{3D0DEFF0-22F3-E149-9048-8571F2F5CEEF}" destId="{DBDE35C2-9504-D442-A39A-D1CF5F55C55B}" srcOrd="1" destOrd="0" presId="urn:microsoft.com/office/officeart/2008/layout/LinedList"/>
    <dgm:cxn modelId="{22CC0F63-A372-7B41-B595-B4D128499935}" type="presParOf" srcId="{8EC6BF10-1A99-9A4E-AB2D-F5E97E4CBA53}" destId="{E29203E5-B094-744D-9BA3-81D14921B0CB}" srcOrd="2" destOrd="0" presId="urn:microsoft.com/office/officeart/2008/layout/LinedList"/>
    <dgm:cxn modelId="{4B96796B-A7D2-B14E-8FF2-73681D9AB833}" type="presParOf" srcId="{8EC6BF10-1A99-9A4E-AB2D-F5E97E4CBA53}" destId="{21A49BDE-D8BF-4F48-838A-8636E6CAFD3F}" srcOrd="3" destOrd="0" presId="urn:microsoft.com/office/officeart/2008/layout/LinedList"/>
    <dgm:cxn modelId="{D66BD2FB-DA7A-B74C-83B0-A3F3A48D7840}" type="presParOf" srcId="{21A49BDE-D8BF-4F48-838A-8636E6CAFD3F}" destId="{C23715C0-0B33-3448-8D92-20DE5C398190}" srcOrd="0" destOrd="0" presId="urn:microsoft.com/office/officeart/2008/layout/LinedList"/>
    <dgm:cxn modelId="{8C0B9429-26DD-864E-92E8-187D490E1CB0}" type="presParOf" srcId="{21A49BDE-D8BF-4F48-838A-8636E6CAFD3F}" destId="{5CC658AC-810D-EF48-9301-F67A7C32722F}" srcOrd="1" destOrd="0" presId="urn:microsoft.com/office/officeart/2008/layout/LinedList"/>
    <dgm:cxn modelId="{3231E756-59FD-5A41-87DD-3C3A96466B11}" type="presParOf" srcId="{8EC6BF10-1A99-9A4E-AB2D-F5E97E4CBA53}" destId="{458774DB-2DE3-6F49-8663-53E30B440F62}" srcOrd="4" destOrd="0" presId="urn:microsoft.com/office/officeart/2008/layout/LinedList"/>
    <dgm:cxn modelId="{F46EC4DF-0B37-E84F-A60D-3B2B72ACACF7}" type="presParOf" srcId="{8EC6BF10-1A99-9A4E-AB2D-F5E97E4CBA53}" destId="{FE4ED578-8EAC-E149-ABCC-9CCF02980274}" srcOrd="5" destOrd="0" presId="urn:microsoft.com/office/officeart/2008/layout/LinedList"/>
    <dgm:cxn modelId="{F3E1D64E-BDDB-444E-8AD8-8D41296EC0B3}" type="presParOf" srcId="{FE4ED578-8EAC-E149-ABCC-9CCF02980274}" destId="{C3CE7645-BD43-EC46-B46F-344AA570C4DE}" srcOrd="0" destOrd="0" presId="urn:microsoft.com/office/officeart/2008/layout/LinedList"/>
    <dgm:cxn modelId="{90ADECC9-063E-4C44-BB64-657D2DA4840A}" type="presParOf" srcId="{FE4ED578-8EAC-E149-ABCC-9CCF02980274}" destId="{C6C3996B-F7C4-CA40-806F-92E8659FCDF1}" srcOrd="1" destOrd="0" presId="urn:microsoft.com/office/officeart/2008/layout/LinedList"/>
    <dgm:cxn modelId="{CCF6D572-B6AB-7C4E-93ED-498C93DFD6D4}" type="presParOf" srcId="{8EC6BF10-1A99-9A4E-AB2D-F5E97E4CBA53}" destId="{86CABCC1-74C4-BF44-AFC9-DECB7E901040}" srcOrd="6" destOrd="0" presId="urn:microsoft.com/office/officeart/2008/layout/LinedList"/>
    <dgm:cxn modelId="{BE11D0DD-DD24-134D-8B17-82A21DD60DB1}" type="presParOf" srcId="{8EC6BF10-1A99-9A4E-AB2D-F5E97E4CBA53}" destId="{CB697577-710E-664C-9CA7-5B9C4A0C4E62}" srcOrd="7" destOrd="0" presId="urn:microsoft.com/office/officeart/2008/layout/LinedList"/>
    <dgm:cxn modelId="{D0FDB997-F752-4D4E-AFDD-FD04A3ADC991}" type="presParOf" srcId="{CB697577-710E-664C-9CA7-5B9C4A0C4E62}" destId="{C1C66BC3-53F0-9949-BB06-07E7C24E6DEB}" srcOrd="0" destOrd="0" presId="urn:microsoft.com/office/officeart/2008/layout/LinedList"/>
    <dgm:cxn modelId="{16D858D3-F218-614C-ABCC-E4B1D8E38A8D}" type="presParOf" srcId="{CB697577-710E-664C-9CA7-5B9C4A0C4E62}" destId="{7687EBED-0113-994F-AA73-891ECCF73552}" srcOrd="1" destOrd="0" presId="urn:microsoft.com/office/officeart/2008/layout/LinedList"/>
    <dgm:cxn modelId="{E24CB63E-7DF6-F54C-8707-F63C5FE74F56}" type="presParOf" srcId="{8EC6BF10-1A99-9A4E-AB2D-F5E97E4CBA53}" destId="{8A0B053D-6521-A744-9144-EBE60EFE1A82}" srcOrd="8" destOrd="0" presId="urn:microsoft.com/office/officeart/2008/layout/LinedList"/>
    <dgm:cxn modelId="{BAA77259-77CC-0444-8AA6-A51FD58DBEA4}" type="presParOf" srcId="{8EC6BF10-1A99-9A4E-AB2D-F5E97E4CBA53}" destId="{41273615-EA38-B642-8FAA-E3C45BA724A2}" srcOrd="9" destOrd="0" presId="urn:microsoft.com/office/officeart/2008/layout/LinedList"/>
    <dgm:cxn modelId="{95390ABE-306F-084C-9CB7-19C317915863}" type="presParOf" srcId="{41273615-EA38-B642-8FAA-E3C45BA724A2}" destId="{315D8C8D-2212-2849-A9DB-0CDC5CB06371}" srcOrd="0" destOrd="0" presId="urn:microsoft.com/office/officeart/2008/layout/LinedList"/>
    <dgm:cxn modelId="{D5C40D50-5278-1047-A77A-F1617806BF26}" type="presParOf" srcId="{41273615-EA38-B642-8FAA-E3C45BA724A2}" destId="{29033026-5073-8A46-8951-BB5698DEBA99}" srcOrd="1" destOrd="0" presId="urn:microsoft.com/office/officeart/2008/layout/LinedList"/>
    <dgm:cxn modelId="{62B9E794-D1AB-1C4B-9995-43D257F7AF42}" type="presParOf" srcId="{8EC6BF10-1A99-9A4E-AB2D-F5E97E4CBA53}" destId="{1995A9F8-32D4-D74A-B5D6-94BB982BD247}" srcOrd="10" destOrd="0" presId="urn:microsoft.com/office/officeart/2008/layout/LinedList"/>
    <dgm:cxn modelId="{D6ACB3C6-C381-864A-9D7B-BF6A792EF33E}" type="presParOf" srcId="{8EC6BF10-1A99-9A4E-AB2D-F5E97E4CBA53}" destId="{1AA9975C-81C5-DF40-B51B-CE93BA656964}" srcOrd="11" destOrd="0" presId="urn:microsoft.com/office/officeart/2008/layout/LinedList"/>
    <dgm:cxn modelId="{43D8AE45-6E51-D34E-A2FB-C7ED3CB5EE65}" type="presParOf" srcId="{1AA9975C-81C5-DF40-B51B-CE93BA656964}" destId="{842F011C-9A34-BC4C-BE34-FC950E9AECE4}" srcOrd="0" destOrd="0" presId="urn:microsoft.com/office/officeart/2008/layout/LinedList"/>
    <dgm:cxn modelId="{E3FC6CF1-402E-0B45-94F9-31D4279DB6EC}" type="presParOf" srcId="{1AA9975C-81C5-DF40-B51B-CE93BA656964}" destId="{D3CEE13D-A25F-BA45-9562-37FE2E8D44C5}" srcOrd="1" destOrd="0" presId="urn:microsoft.com/office/officeart/2008/layout/LinedList"/>
    <dgm:cxn modelId="{4DB73A5C-29D6-4646-97DE-BA92142F86BD}" type="presParOf" srcId="{8EC6BF10-1A99-9A4E-AB2D-F5E97E4CBA53}" destId="{37308C5E-8E08-4A4E-BB2E-4FCE4059F623}" srcOrd="12" destOrd="0" presId="urn:microsoft.com/office/officeart/2008/layout/LinedList"/>
    <dgm:cxn modelId="{2CE907F7-3D90-094F-B066-5EAA94DF7A9F}" type="presParOf" srcId="{8EC6BF10-1A99-9A4E-AB2D-F5E97E4CBA53}" destId="{03CE0120-EAB6-084F-9842-E195D2F38011}" srcOrd="13" destOrd="0" presId="urn:microsoft.com/office/officeart/2008/layout/LinedList"/>
    <dgm:cxn modelId="{DA6B8DD4-9D1E-B943-8F0D-D9DCFC8EE465}" type="presParOf" srcId="{03CE0120-EAB6-084F-9842-E195D2F38011}" destId="{4AE675C8-225E-9740-95FE-24EFCE4FEBCC}" srcOrd="0" destOrd="0" presId="urn:microsoft.com/office/officeart/2008/layout/LinedList"/>
    <dgm:cxn modelId="{01BBFBDE-E894-994F-B9E2-54CFD9E40709}" type="presParOf" srcId="{03CE0120-EAB6-084F-9842-E195D2F38011}" destId="{B6111CC7-F444-7844-A094-FA0E6FB1A09F}" srcOrd="1" destOrd="0" presId="urn:microsoft.com/office/officeart/2008/layout/LinedList"/>
    <dgm:cxn modelId="{A997F7C8-D443-AE49-BBBF-0168B6E11BC4}" type="presParOf" srcId="{8EC6BF10-1A99-9A4E-AB2D-F5E97E4CBA53}" destId="{05B3DD14-E934-5748-8399-5F067EA71119}" srcOrd="14" destOrd="0" presId="urn:microsoft.com/office/officeart/2008/layout/LinedList"/>
    <dgm:cxn modelId="{5390735D-A801-904D-814E-211E50891781}" type="presParOf" srcId="{8EC6BF10-1A99-9A4E-AB2D-F5E97E4CBA53}" destId="{9A73D805-6C38-4F4B-B5C5-76E51F570FBD}" srcOrd="15" destOrd="0" presId="urn:microsoft.com/office/officeart/2008/layout/LinedList"/>
    <dgm:cxn modelId="{6F292050-FAB5-F24B-AA0B-2BF789C40A32}" type="presParOf" srcId="{9A73D805-6C38-4F4B-B5C5-76E51F570FBD}" destId="{DE3512BF-B146-4E4B-8D31-E1A77D7F9E86}" srcOrd="0" destOrd="0" presId="urn:microsoft.com/office/officeart/2008/layout/LinedList"/>
    <dgm:cxn modelId="{D9DF3784-A167-E54D-911D-4DA8F2C8FB68}" type="presParOf" srcId="{9A73D805-6C38-4F4B-B5C5-76E51F570FBD}" destId="{60C87F63-EA9D-FD44-B4E9-FEBA7432F1A6}" srcOrd="1" destOrd="0" presId="urn:microsoft.com/office/officeart/2008/layout/LinedList"/>
    <dgm:cxn modelId="{24E04CBA-2D33-2D4C-9E3A-1F6D1CBE9A41}" type="presParOf" srcId="{8EC6BF10-1A99-9A4E-AB2D-F5E97E4CBA53}" destId="{DC5B52F1-7146-5E4E-AC6B-BC9DA34D3A90}" srcOrd="16" destOrd="0" presId="urn:microsoft.com/office/officeart/2008/layout/LinedList"/>
    <dgm:cxn modelId="{FD49A3AB-D430-8A45-A53B-5452E68ED0BD}" type="presParOf" srcId="{8EC6BF10-1A99-9A4E-AB2D-F5E97E4CBA53}" destId="{6E7F391A-075E-4949-B5D2-2F4E7817248F}" srcOrd="17" destOrd="0" presId="urn:microsoft.com/office/officeart/2008/layout/LinedList"/>
    <dgm:cxn modelId="{E097DC97-1804-424B-98EA-A6428718E1CB}" type="presParOf" srcId="{6E7F391A-075E-4949-B5D2-2F4E7817248F}" destId="{E19B85E9-425D-6E41-8681-EDB762FEE5AA}" srcOrd="0" destOrd="0" presId="urn:microsoft.com/office/officeart/2008/layout/LinedList"/>
    <dgm:cxn modelId="{E53FB0B2-0C2A-D743-BA35-6D8639291C71}" type="presParOf" srcId="{6E7F391A-075E-4949-B5D2-2F4E7817248F}" destId="{9EAE629F-AD9E-754E-B265-F916D41A224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E2B9B6A-3AF3-4054-93CA-70FA2A9DE7C3}"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US"/>
        </a:p>
      </dgm:t>
    </dgm:pt>
    <dgm:pt modelId="{BB0224BB-A08D-4911-8A6A-DB207C7545E8}">
      <dgm:prSet phldrT="[Text]" custT="1"/>
      <dgm:spPr/>
      <dgm:t>
        <a:bodyPr/>
        <a:lstStyle/>
        <a:p>
          <a:r>
            <a:rPr kumimoji="1" lang="en-US" sz="2000" dirty="0" smtClean="0"/>
            <a:t>Power Save-Poll (PS-Poll) </a:t>
          </a:r>
          <a:endParaRPr lang="en-US" sz="2000" dirty="0"/>
        </a:p>
      </dgm:t>
    </dgm:pt>
    <dgm:pt modelId="{846BB004-CF3B-4CBD-88C7-1F94DBF0BE1A}" type="parTrans" cxnId="{AE57F2A7-F22C-4FB2-B5D3-9224D56941A7}">
      <dgm:prSet/>
      <dgm:spPr/>
      <dgm:t>
        <a:bodyPr/>
        <a:lstStyle/>
        <a:p>
          <a:endParaRPr lang="en-US"/>
        </a:p>
      </dgm:t>
    </dgm:pt>
    <dgm:pt modelId="{E3C12F67-6F4C-4DF5-976F-6F4DDDC74CA5}" type="sibTrans" cxnId="{AE57F2A7-F22C-4FB2-B5D3-9224D56941A7}">
      <dgm:prSet/>
      <dgm:spPr/>
      <dgm:t>
        <a:bodyPr/>
        <a:lstStyle/>
        <a:p>
          <a:endParaRPr lang="en-US"/>
        </a:p>
      </dgm:t>
    </dgm:pt>
    <dgm:pt modelId="{7DEB2177-EE48-44BA-9B7D-A7BA11E5ECCC}">
      <dgm:prSet custT="1"/>
      <dgm:spPr/>
      <dgm:t>
        <a:bodyPr/>
        <a:lstStyle/>
        <a:p>
          <a:r>
            <a:rPr kumimoji="1" lang="en-GB" sz="2000" dirty="0" smtClean="0"/>
            <a:t>Request</a:t>
          </a:r>
          <a:r>
            <a:rPr kumimoji="1" lang="en-US" sz="2000" dirty="0" smtClean="0"/>
            <a:t> AP transmit buffered frame when in power-saving mode</a:t>
          </a:r>
        </a:p>
      </dgm:t>
    </dgm:pt>
    <dgm:pt modelId="{C1C70539-343D-4EAE-B16D-082C69FA0B66}" type="parTrans" cxnId="{C71606F0-A429-4F6E-BC62-96ED92960E26}">
      <dgm:prSet/>
      <dgm:spPr/>
      <dgm:t>
        <a:bodyPr/>
        <a:lstStyle/>
        <a:p>
          <a:endParaRPr lang="en-US"/>
        </a:p>
      </dgm:t>
    </dgm:pt>
    <dgm:pt modelId="{9B0E0097-DE78-42A2-BCAF-041435CAD369}" type="sibTrans" cxnId="{C71606F0-A429-4F6E-BC62-96ED92960E26}">
      <dgm:prSet/>
      <dgm:spPr/>
      <dgm:t>
        <a:bodyPr/>
        <a:lstStyle/>
        <a:p>
          <a:endParaRPr lang="en-US"/>
        </a:p>
      </dgm:t>
    </dgm:pt>
    <dgm:pt modelId="{2BA3EE0B-9C46-4BB7-A786-758557E610AB}">
      <dgm:prSet custT="1"/>
      <dgm:spPr/>
      <dgm:t>
        <a:bodyPr/>
        <a:lstStyle/>
        <a:p>
          <a:r>
            <a:rPr kumimoji="1" lang="en-US" sz="2000" dirty="0" smtClean="0"/>
            <a:t>Request to Send (RTS)</a:t>
          </a:r>
          <a:endParaRPr kumimoji="1" lang="en-GB" sz="2000" dirty="0" smtClean="0"/>
        </a:p>
      </dgm:t>
    </dgm:pt>
    <dgm:pt modelId="{E5D36058-1ED0-4DD0-830C-55091F8CDD2A}" type="parTrans" cxnId="{726B7EED-5CDD-471F-9BFF-A786A57DFE21}">
      <dgm:prSet/>
      <dgm:spPr/>
      <dgm:t>
        <a:bodyPr/>
        <a:lstStyle/>
        <a:p>
          <a:endParaRPr lang="en-US"/>
        </a:p>
      </dgm:t>
    </dgm:pt>
    <dgm:pt modelId="{8DC44203-57D7-4180-BE76-DF6853EE40DF}" type="sibTrans" cxnId="{726B7EED-5CDD-471F-9BFF-A786A57DFE21}">
      <dgm:prSet/>
      <dgm:spPr/>
      <dgm:t>
        <a:bodyPr/>
        <a:lstStyle/>
        <a:p>
          <a:endParaRPr lang="en-US"/>
        </a:p>
      </dgm:t>
    </dgm:pt>
    <dgm:pt modelId="{D707A3B2-4E9D-4578-8143-F4397205DB87}">
      <dgm:prSet custT="1"/>
      <dgm:spPr/>
      <dgm:t>
        <a:bodyPr/>
        <a:lstStyle/>
        <a:p>
          <a:r>
            <a:rPr kumimoji="1" lang="en-GB" sz="2000" dirty="0" smtClean="0"/>
            <a:t>First</a:t>
          </a:r>
          <a:r>
            <a:rPr kumimoji="1" lang="en-US" sz="2000" dirty="0" smtClean="0"/>
            <a:t> frame in four-way frame exchange</a:t>
          </a:r>
          <a:endParaRPr kumimoji="1" lang="en-GB" sz="2000" dirty="0" smtClean="0"/>
        </a:p>
      </dgm:t>
    </dgm:pt>
    <dgm:pt modelId="{632BC19B-DB73-4E9A-9101-7AF8E68B83D2}" type="parTrans" cxnId="{4891DB2A-6529-4618-97CF-A9242B049F86}">
      <dgm:prSet/>
      <dgm:spPr/>
      <dgm:t>
        <a:bodyPr/>
        <a:lstStyle/>
        <a:p>
          <a:endParaRPr lang="en-US"/>
        </a:p>
      </dgm:t>
    </dgm:pt>
    <dgm:pt modelId="{B23D9F8C-1B65-47F1-8D99-2FB28C86375D}" type="sibTrans" cxnId="{4891DB2A-6529-4618-97CF-A9242B049F86}">
      <dgm:prSet/>
      <dgm:spPr/>
      <dgm:t>
        <a:bodyPr/>
        <a:lstStyle/>
        <a:p>
          <a:endParaRPr lang="en-US"/>
        </a:p>
      </dgm:t>
    </dgm:pt>
    <dgm:pt modelId="{B3F5B6E5-5A9A-469C-8B61-0969C0B26606}">
      <dgm:prSet custT="1"/>
      <dgm:spPr/>
      <dgm:t>
        <a:bodyPr/>
        <a:lstStyle/>
        <a:p>
          <a:r>
            <a:rPr kumimoji="1" lang="en-US" sz="2000" dirty="0" smtClean="0"/>
            <a:t>Clear to Send (CTS)</a:t>
          </a:r>
          <a:endParaRPr kumimoji="1" lang="en-GB" sz="2000" dirty="0" smtClean="0"/>
        </a:p>
      </dgm:t>
    </dgm:pt>
    <dgm:pt modelId="{FE2F37CE-21A1-4126-A93C-CB3124688491}" type="parTrans" cxnId="{199CC037-6089-4FA4-A7D4-BA5E13E7B59B}">
      <dgm:prSet/>
      <dgm:spPr/>
      <dgm:t>
        <a:bodyPr/>
        <a:lstStyle/>
        <a:p>
          <a:endParaRPr lang="en-US"/>
        </a:p>
      </dgm:t>
    </dgm:pt>
    <dgm:pt modelId="{565F3BC5-5319-40F8-908F-513AAE92889C}" type="sibTrans" cxnId="{199CC037-6089-4FA4-A7D4-BA5E13E7B59B}">
      <dgm:prSet/>
      <dgm:spPr/>
      <dgm:t>
        <a:bodyPr/>
        <a:lstStyle/>
        <a:p>
          <a:endParaRPr lang="en-US"/>
        </a:p>
      </dgm:t>
    </dgm:pt>
    <dgm:pt modelId="{B9E7ADD1-78BE-4382-8795-8278881CBAA1}">
      <dgm:prSet custT="1"/>
      <dgm:spPr/>
      <dgm:t>
        <a:bodyPr/>
        <a:lstStyle/>
        <a:p>
          <a:r>
            <a:rPr kumimoji="1" lang="en-GB" sz="2000" dirty="0" smtClean="0"/>
            <a:t>Second </a:t>
          </a:r>
          <a:r>
            <a:rPr kumimoji="1" lang="en-US" sz="2000" dirty="0" smtClean="0"/>
            <a:t>frame in four-way exchange</a:t>
          </a:r>
          <a:endParaRPr kumimoji="1" lang="en-GB" sz="2000" dirty="0" smtClean="0"/>
        </a:p>
      </dgm:t>
    </dgm:pt>
    <dgm:pt modelId="{87539E6E-426E-4616-8346-1EA0D2051C4B}" type="parTrans" cxnId="{279E72CE-76F0-4D63-93B9-946CB5252CE4}">
      <dgm:prSet/>
      <dgm:spPr/>
      <dgm:t>
        <a:bodyPr/>
        <a:lstStyle/>
        <a:p>
          <a:endParaRPr lang="en-US"/>
        </a:p>
      </dgm:t>
    </dgm:pt>
    <dgm:pt modelId="{0FBC80CD-BC50-457D-AEB2-04731C7E4B61}" type="sibTrans" cxnId="{279E72CE-76F0-4D63-93B9-946CB5252CE4}">
      <dgm:prSet/>
      <dgm:spPr/>
      <dgm:t>
        <a:bodyPr/>
        <a:lstStyle/>
        <a:p>
          <a:endParaRPr lang="en-US"/>
        </a:p>
      </dgm:t>
    </dgm:pt>
    <dgm:pt modelId="{61FEFE54-B0D1-424C-B962-CB9D71A717C6}">
      <dgm:prSet custT="1"/>
      <dgm:spPr/>
      <dgm:t>
        <a:bodyPr/>
        <a:lstStyle/>
        <a:p>
          <a:r>
            <a:rPr kumimoji="1" lang="en-US" sz="2000" dirty="0" smtClean="0"/>
            <a:t>Acknowledgment</a:t>
          </a:r>
          <a:r>
            <a:rPr kumimoji="1" lang="en-GB" sz="2000" dirty="0" smtClean="0"/>
            <a:t> (ACK)</a:t>
          </a:r>
        </a:p>
      </dgm:t>
    </dgm:pt>
    <dgm:pt modelId="{7A2AA931-7328-4ECF-8BB4-FAB7A4D51957}" type="parTrans" cxnId="{9C463CA6-6D08-40A7-9849-B2ABEBAD1BF2}">
      <dgm:prSet/>
      <dgm:spPr/>
      <dgm:t>
        <a:bodyPr/>
        <a:lstStyle/>
        <a:p>
          <a:endParaRPr lang="en-US"/>
        </a:p>
      </dgm:t>
    </dgm:pt>
    <dgm:pt modelId="{C1937557-3319-406F-BF38-37B8CEB64C62}" type="sibTrans" cxnId="{9C463CA6-6D08-40A7-9849-B2ABEBAD1BF2}">
      <dgm:prSet/>
      <dgm:spPr/>
      <dgm:t>
        <a:bodyPr/>
        <a:lstStyle/>
        <a:p>
          <a:endParaRPr lang="en-US"/>
        </a:p>
      </dgm:t>
    </dgm:pt>
    <dgm:pt modelId="{CC881D36-2C80-4302-8BE7-E9EBDBC1ABB9}">
      <dgm:prSet custT="1"/>
      <dgm:spPr/>
      <dgm:t>
        <a:bodyPr/>
        <a:lstStyle/>
        <a:p>
          <a:r>
            <a:rPr kumimoji="1" lang="en-GB" sz="2000" dirty="0" smtClean="0"/>
            <a:t>Acknowledges correct receipt</a:t>
          </a:r>
        </a:p>
      </dgm:t>
    </dgm:pt>
    <dgm:pt modelId="{0661C30D-8817-4DBD-9E0A-0D1E0D0F22E4}" type="parTrans" cxnId="{3FC10815-E6CA-4123-8024-599F73FBCA7E}">
      <dgm:prSet/>
      <dgm:spPr/>
      <dgm:t>
        <a:bodyPr/>
        <a:lstStyle/>
        <a:p>
          <a:endParaRPr lang="en-US"/>
        </a:p>
      </dgm:t>
    </dgm:pt>
    <dgm:pt modelId="{4869F075-EFFA-4726-8F2A-0888CCE971A9}" type="sibTrans" cxnId="{3FC10815-E6CA-4123-8024-599F73FBCA7E}">
      <dgm:prSet/>
      <dgm:spPr/>
      <dgm:t>
        <a:bodyPr/>
        <a:lstStyle/>
        <a:p>
          <a:endParaRPr lang="en-US"/>
        </a:p>
      </dgm:t>
    </dgm:pt>
    <dgm:pt modelId="{9C7830B6-991F-4C75-883A-E56668FEFA58}">
      <dgm:prSet custT="1"/>
      <dgm:spPr/>
      <dgm:t>
        <a:bodyPr/>
        <a:lstStyle/>
        <a:p>
          <a:r>
            <a:rPr kumimoji="1" lang="en-US" sz="2000" dirty="0" smtClean="0"/>
            <a:t>Contention-Free (CF)-end</a:t>
          </a:r>
          <a:endParaRPr kumimoji="1" lang="en-GB" sz="2000" dirty="0" smtClean="0"/>
        </a:p>
      </dgm:t>
    </dgm:pt>
    <dgm:pt modelId="{CB7093F5-90F9-44A3-AE26-347CFF448E0B}" type="parTrans" cxnId="{30192A85-C295-4BDE-962E-C24D077C80DC}">
      <dgm:prSet/>
      <dgm:spPr/>
      <dgm:t>
        <a:bodyPr/>
        <a:lstStyle/>
        <a:p>
          <a:endParaRPr lang="en-US"/>
        </a:p>
      </dgm:t>
    </dgm:pt>
    <dgm:pt modelId="{D4F11BD6-B590-4A26-A228-82ABC94E3C65}" type="sibTrans" cxnId="{30192A85-C295-4BDE-962E-C24D077C80DC}">
      <dgm:prSet/>
      <dgm:spPr/>
      <dgm:t>
        <a:bodyPr/>
        <a:lstStyle/>
        <a:p>
          <a:endParaRPr lang="en-US"/>
        </a:p>
      </dgm:t>
    </dgm:pt>
    <dgm:pt modelId="{69C67A65-312A-47B3-BF48-89BDA6BFA77A}">
      <dgm:prSet custT="1"/>
      <dgm:spPr/>
      <dgm:t>
        <a:bodyPr/>
        <a:lstStyle/>
        <a:p>
          <a:r>
            <a:rPr kumimoji="1" lang="en-US" sz="2000" dirty="0" smtClean="0"/>
            <a:t>Announces end of contention-free period part of </a:t>
          </a:r>
          <a:r>
            <a:rPr kumimoji="1" lang="en-GB" sz="2000" dirty="0" smtClean="0"/>
            <a:t>PCF</a:t>
          </a:r>
        </a:p>
      </dgm:t>
    </dgm:pt>
    <dgm:pt modelId="{A31694DD-5424-4EAA-B1C7-68AA37672F26}" type="parTrans" cxnId="{05B0353D-EA14-4A66-A209-48BDA90C99B0}">
      <dgm:prSet/>
      <dgm:spPr/>
      <dgm:t>
        <a:bodyPr/>
        <a:lstStyle/>
        <a:p>
          <a:endParaRPr lang="en-US"/>
        </a:p>
      </dgm:t>
    </dgm:pt>
    <dgm:pt modelId="{E2E3D63E-A753-4D81-8056-3B9838A2EA97}" type="sibTrans" cxnId="{05B0353D-EA14-4A66-A209-48BDA90C99B0}">
      <dgm:prSet/>
      <dgm:spPr/>
      <dgm:t>
        <a:bodyPr/>
        <a:lstStyle/>
        <a:p>
          <a:endParaRPr lang="en-US"/>
        </a:p>
      </dgm:t>
    </dgm:pt>
    <dgm:pt modelId="{F5887094-9734-4937-8E14-3070FB950947}">
      <dgm:prSet custT="1"/>
      <dgm:spPr/>
      <dgm:t>
        <a:bodyPr/>
        <a:lstStyle/>
        <a:p>
          <a:r>
            <a:rPr kumimoji="1" lang="en-US" sz="2000" dirty="0" smtClean="0"/>
            <a:t>CF-End + CF-Ack: </a:t>
          </a:r>
          <a:endParaRPr kumimoji="1" lang="en-GB" sz="2000" dirty="0" smtClean="0"/>
        </a:p>
      </dgm:t>
    </dgm:pt>
    <dgm:pt modelId="{E96D54D4-55EF-4261-9BA2-B49673884967}" type="parTrans" cxnId="{567D035F-4F31-4F05-9771-487CFFDCD05A}">
      <dgm:prSet/>
      <dgm:spPr/>
      <dgm:t>
        <a:bodyPr/>
        <a:lstStyle/>
        <a:p>
          <a:endParaRPr lang="en-US"/>
        </a:p>
      </dgm:t>
    </dgm:pt>
    <dgm:pt modelId="{880513CD-A7D0-439B-AA40-E22D9BA4EE7E}" type="sibTrans" cxnId="{567D035F-4F31-4F05-9771-487CFFDCD05A}">
      <dgm:prSet/>
      <dgm:spPr/>
      <dgm:t>
        <a:bodyPr/>
        <a:lstStyle/>
        <a:p>
          <a:endParaRPr lang="en-US"/>
        </a:p>
      </dgm:t>
    </dgm:pt>
    <dgm:pt modelId="{7207DCDD-587C-4A78-B9F6-D98F5CE89DF9}">
      <dgm:prSet custT="1"/>
      <dgm:spPr/>
      <dgm:t>
        <a:bodyPr/>
        <a:lstStyle/>
        <a:p>
          <a:r>
            <a:rPr kumimoji="1" lang="en-US" sz="2000" dirty="0" smtClean="0"/>
            <a:t>Acknowledges CF-end to end contention-free period and release stations from </a:t>
          </a:r>
          <a:r>
            <a:rPr kumimoji="1" lang="en-GB" sz="2000" dirty="0" smtClean="0"/>
            <a:t>associated</a:t>
          </a:r>
          <a:r>
            <a:rPr kumimoji="1" lang="en-US" sz="2000" dirty="0" smtClean="0"/>
            <a:t> restrictions</a:t>
          </a:r>
          <a:endParaRPr kumimoji="1" lang="en-US" sz="2000" dirty="0"/>
        </a:p>
      </dgm:t>
    </dgm:pt>
    <dgm:pt modelId="{682EDD57-70E7-490C-83C4-7EA947DF5EC4}" type="parTrans" cxnId="{72963560-3FDF-4E15-B01B-2BC67419CF79}">
      <dgm:prSet/>
      <dgm:spPr/>
      <dgm:t>
        <a:bodyPr/>
        <a:lstStyle/>
        <a:p>
          <a:endParaRPr lang="en-US"/>
        </a:p>
      </dgm:t>
    </dgm:pt>
    <dgm:pt modelId="{ADC210A0-6A13-4E10-BABE-36D907CE9D2B}" type="sibTrans" cxnId="{72963560-3FDF-4E15-B01B-2BC67419CF79}">
      <dgm:prSet/>
      <dgm:spPr/>
      <dgm:t>
        <a:bodyPr/>
        <a:lstStyle/>
        <a:p>
          <a:endParaRPr lang="en-US"/>
        </a:p>
      </dgm:t>
    </dgm:pt>
    <dgm:pt modelId="{F1C4D77F-8FD2-B74F-81C8-60A33D14C9F6}" type="pres">
      <dgm:prSet presAssocID="{6E2B9B6A-3AF3-4054-93CA-70FA2A9DE7C3}" presName="linear" presStyleCnt="0">
        <dgm:presLayoutVars>
          <dgm:dir/>
          <dgm:animLvl val="lvl"/>
          <dgm:resizeHandles val="exact"/>
        </dgm:presLayoutVars>
      </dgm:prSet>
      <dgm:spPr/>
      <dgm:t>
        <a:bodyPr/>
        <a:lstStyle/>
        <a:p>
          <a:endParaRPr lang="en-US"/>
        </a:p>
      </dgm:t>
    </dgm:pt>
    <dgm:pt modelId="{2DDF0DD7-B0E8-0848-BB19-40D60364C870}" type="pres">
      <dgm:prSet presAssocID="{BB0224BB-A08D-4911-8A6A-DB207C7545E8}" presName="parentLin" presStyleCnt="0"/>
      <dgm:spPr/>
    </dgm:pt>
    <dgm:pt modelId="{3060ECAD-1E9B-2344-A327-33DE01A6799D}" type="pres">
      <dgm:prSet presAssocID="{BB0224BB-A08D-4911-8A6A-DB207C7545E8}" presName="parentLeftMargin" presStyleLbl="node1" presStyleIdx="0" presStyleCnt="6"/>
      <dgm:spPr/>
      <dgm:t>
        <a:bodyPr/>
        <a:lstStyle/>
        <a:p>
          <a:endParaRPr lang="en-US"/>
        </a:p>
      </dgm:t>
    </dgm:pt>
    <dgm:pt modelId="{B1A1E575-A85B-3744-8C15-7473335D9A0D}" type="pres">
      <dgm:prSet presAssocID="{BB0224BB-A08D-4911-8A6A-DB207C7545E8}" presName="parentText" presStyleLbl="node1" presStyleIdx="0" presStyleCnt="6">
        <dgm:presLayoutVars>
          <dgm:chMax val="0"/>
          <dgm:bulletEnabled val="1"/>
        </dgm:presLayoutVars>
      </dgm:prSet>
      <dgm:spPr/>
      <dgm:t>
        <a:bodyPr/>
        <a:lstStyle/>
        <a:p>
          <a:endParaRPr lang="en-US"/>
        </a:p>
      </dgm:t>
    </dgm:pt>
    <dgm:pt modelId="{13269FC4-50E4-344A-9453-53A53FDC08C0}" type="pres">
      <dgm:prSet presAssocID="{BB0224BB-A08D-4911-8A6A-DB207C7545E8}" presName="negativeSpace" presStyleCnt="0"/>
      <dgm:spPr/>
    </dgm:pt>
    <dgm:pt modelId="{9FA32149-2CA4-2D44-9D11-C696F0FDA631}" type="pres">
      <dgm:prSet presAssocID="{BB0224BB-A08D-4911-8A6A-DB207C7545E8}" presName="childText" presStyleLbl="conFgAcc1" presStyleIdx="0" presStyleCnt="6">
        <dgm:presLayoutVars>
          <dgm:bulletEnabled val="1"/>
        </dgm:presLayoutVars>
      </dgm:prSet>
      <dgm:spPr/>
      <dgm:t>
        <a:bodyPr/>
        <a:lstStyle/>
        <a:p>
          <a:endParaRPr lang="en-US"/>
        </a:p>
      </dgm:t>
    </dgm:pt>
    <dgm:pt modelId="{5B537C2E-83AC-004E-89B2-9E82180E88D7}" type="pres">
      <dgm:prSet presAssocID="{E3C12F67-6F4C-4DF5-976F-6F4DDDC74CA5}" presName="spaceBetweenRectangles" presStyleCnt="0"/>
      <dgm:spPr/>
    </dgm:pt>
    <dgm:pt modelId="{171EE361-EAAF-3448-9930-04E89EEF1379}" type="pres">
      <dgm:prSet presAssocID="{2BA3EE0B-9C46-4BB7-A786-758557E610AB}" presName="parentLin" presStyleCnt="0"/>
      <dgm:spPr/>
    </dgm:pt>
    <dgm:pt modelId="{AB66FEFE-7460-204E-9800-214172A7CB0A}" type="pres">
      <dgm:prSet presAssocID="{2BA3EE0B-9C46-4BB7-A786-758557E610AB}" presName="parentLeftMargin" presStyleLbl="node1" presStyleIdx="0" presStyleCnt="6"/>
      <dgm:spPr/>
      <dgm:t>
        <a:bodyPr/>
        <a:lstStyle/>
        <a:p>
          <a:endParaRPr lang="en-US"/>
        </a:p>
      </dgm:t>
    </dgm:pt>
    <dgm:pt modelId="{F936BC5F-80BF-194E-80BC-42B68A541D56}" type="pres">
      <dgm:prSet presAssocID="{2BA3EE0B-9C46-4BB7-A786-758557E610AB}" presName="parentText" presStyleLbl="node1" presStyleIdx="1" presStyleCnt="6">
        <dgm:presLayoutVars>
          <dgm:chMax val="0"/>
          <dgm:bulletEnabled val="1"/>
        </dgm:presLayoutVars>
      </dgm:prSet>
      <dgm:spPr/>
      <dgm:t>
        <a:bodyPr/>
        <a:lstStyle/>
        <a:p>
          <a:endParaRPr lang="en-US"/>
        </a:p>
      </dgm:t>
    </dgm:pt>
    <dgm:pt modelId="{7F3C6B44-82C1-1343-815E-246BCC8BE0DF}" type="pres">
      <dgm:prSet presAssocID="{2BA3EE0B-9C46-4BB7-A786-758557E610AB}" presName="negativeSpace" presStyleCnt="0"/>
      <dgm:spPr/>
    </dgm:pt>
    <dgm:pt modelId="{B4D9ADAB-7F33-AC46-B0E3-BBF9E42CA705}" type="pres">
      <dgm:prSet presAssocID="{2BA3EE0B-9C46-4BB7-A786-758557E610AB}" presName="childText" presStyleLbl="conFgAcc1" presStyleIdx="1" presStyleCnt="6">
        <dgm:presLayoutVars>
          <dgm:bulletEnabled val="1"/>
        </dgm:presLayoutVars>
      </dgm:prSet>
      <dgm:spPr/>
      <dgm:t>
        <a:bodyPr/>
        <a:lstStyle/>
        <a:p>
          <a:endParaRPr lang="en-US"/>
        </a:p>
      </dgm:t>
    </dgm:pt>
    <dgm:pt modelId="{18A826EE-6607-8049-8DC4-36C9E5DE35C8}" type="pres">
      <dgm:prSet presAssocID="{8DC44203-57D7-4180-BE76-DF6853EE40DF}" presName="spaceBetweenRectangles" presStyleCnt="0"/>
      <dgm:spPr/>
    </dgm:pt>
    <dgm:pt modelId="{A6ADD889-5D2C-4149-925C-469DCD03D940}" type="pres">
      <dgm:prSet presAssocID="{B3F5B6E5-5A9A-469C-8B61-0969C0B26606}" presName="parentLin" presStyleCnt="0"/>
      <dgm:spPr/>
    </dgm:pt>
    <dgm:pt modelId="{B10144DF-7FF7-094A-833C-3EB2B1FFBA1B}" type="pres">
      <dgm:prSet presAssocID="{B3F5B6E5-5A9A-469C-8B61-0969C0B26606}" presName="parentLeftMargin" presStyleLbl="node1" presStyleIdx="1" presStyleCnt="6"/>
      <dgm:spPr/>
      <dgm:t>
        <a:bodyPr/>
        <a:lstStyle/>
        <a:p>
          <a:endParaRPr lang="en-US"/>
        </a:p>
      </dgm:t>
    </dgm:pt>
    <dgm:pt modelId="{8E02C84E-6152-C846-8E7E-19CB8D27C33D}" type="pres">
      <dgm:prSet presAssocID="{B3F5B6E5-5A9A-469C-8B61-0969C0B26606}" presName="parentText" presStyleLbl="node1" presStyleIdx="2" presStyleCnt="6">
        <dgm:presLayoutVars>
          <dgm:chMax val="0"/>
          <dgm:bulletEnabled val="1"/>
        </dgm:presLayoutVars>
      </dgm:prSet>
      <dgm:spPr/>
      <dgm:t>
        <a:bodyPr/>
        <a:lstStyle/>
        <a:p>
          <a:endParaRPr lang="en-US"/>
        </a:p>
      </dgm:t>
    </dgm:pt>
    <dgm:pt modelId="{E6BC1792-30F9-2D4A-A00D-C113FEA7852A}" type="pres">
      <dgm:prSet presAssocID="{B3F5B6E5-5A9A-469C-8B61-0969C0B26606}" presName="negativeSpace" presStyleCnt="0"/>
      <dgm:spPr/>
    </dgm:pt>
    <dgm:pt modelId="{FDE1D7D8-E1AB-AF41-9976-40161082632C}" type="pres">
      <dgm:prSet presAssocID="{B3F5B6E5-5A9A-469C-8B61-0969C0B26606}" presName="childText" presStyleLbl="conFgAcc1" presStyleIdx="2" presStyleCnt="6">
        <dgm:presLayoutVars>
          <dgm:bulletEnabled val="1"/>
        </dgm:presLayoutVars>
      </dgm:prSet>
      <dgm:spPr/>
      <dgm:t>
        <a:bodyPr/>
        <a:lstStyle/>
        <a:p>
          <a:endParaRPr lang="en-US"/>
        </a:p>
      </dgm:t>
    </dgm:pt>
    <dgm:pt modelId="{0677FA72-A16A-624B-9FED-FE6B63CED669}" type="pres">
      <dgm:prSet presAssocID="{565F3BC5-5319-40F8-908F-513AAE92889C}" presName="spaceBetweenRectangles" presStyleCnt="0"/>
      <dgm:spPr/>
    </dgm:pt>
    <dgm:pt modelId="{64EEA0AE-5C5B-8047-A0FA-09E1356EEEC4}" type="pres">
      <dgm:prSet presAssocID="{61FEFE54-B0D1-424C-B962-CB9D71A717C6}" presName="parentLin" presStyleCnt="0"/>
      <dgm:spPr/>
    </dgm:pt>
    <dgm:pt modelId="{4FF83BAA-F8F2-8848-BDEB-701FFD99DF57}" type="pres">
      <dgm:prSet presAssocID="{61FEFE54-B0D1-424C-B962-CB9D71A717C6}" presName="parentLeftMargin" presStyleLbl="node1" presStyleIdx="2" presStyleCnt="6"/>
      <dgm:spPr/>
      <dgm:t>
        <a:bodyPr/>
        <a:lstStyle/>
        <a:p>
          <a:endParaRPr lang="en-US"/>
        </a:p>
      </dgm:t>
    </dgm:pt>
    <dgm:pt modelId="{0FB3F2A7-D2FF-594A-807C-7B4C3826BF56}" type="pres">
      <dgm:prSet presAssocID="{61FEFE54-B0D1-424C-B962-CB9D71A717C6}" presName="parentText" presStyleLbl="node1" presStyleIdx="3" presStyleCnt="6">
        <dgm:presLayoutVars>
          <dgm:chMax val="0"/>
          <dgm:bulletEnabled val="1"/>
        </dgm:presLayoutVars>
      </dgm:prSet>
      <dgm:spPr/>
      <dgm:t>
        <a:bodyPr/>
        <a:lstStyle/>
        <a:p>
          <a:endParaRPr lang="en-US"/>
        </a:p>
      </dgm:t>
    </dgm:pt>
    <dgm:pt modelId="{7A577E2B-D076-554A-9B43-9A14A0177986}" type="pres">
      <dgm:prSet presAssocID="{61FEFE54-B0D1-424C-B962-CB9D71A717C6}" presName="negativeSpace" presStyleCnt="0"/>
      <dgm:spPr/>
    </dgm:pt>
    <dgm:pt modelId="{2784DE08-02EC-F248-B582-B754E3298070}" type="pres">
      <dgm:prSet presAssocID="{61FEFE54-B0D1-424C-B962-CB9D71A717C6}" presName="childText" presStyleLbl="conFgAcc1" presStyleIdx="3" presStyleCnt="6">
        <dgm:presLayoutVars>
          <dgm:bulletEnabled val="1"/>
        </dgm:presLayoutVars>
      </dgm:prSet>
      <dgm:spPr/>
      <dgm:t>
        <a:bodyPr/>
        <a:lstStyle/>
        <a:p>
          <a:endParaRPr lang="en-US"/>
        </a:p>
      </dgm:t>
    </dgm:pt>
    <dgm:pt modelId="{BDE86D9C-094F-A04D-8218-5E31796BEE57}" type="pres">
      <dgm:prSet presAssocID="{C1937557-3319-406F-BF38-37B8CEB64C62}" presName="spaceBetweenRectangles" presStyleCnt="0"/>
      <dgm:spPr/>
    </dgm:pt>
    <dgm:pt modelId="{848912ED-82B6-F646-9629-D95DC12A4E47}" type="pres">
      <dgm:prSet presAssocID="{9C7830B6-991F-4C75-883A-E56668FEFA58}" presName="parentLin" presStyleCnt="0"/>
      <dgm:spPr/>
    </dgm:pt>
    <dgm:pt modelId="{06E935DC-C6ED-C54A-A4B9-166FA2F53679}" type="pres">
      <dgm:prSet presAssocID="{9C7830B6-991F-4C75-883A-E56668FEFA58}" presName="parentLeftMargin" presStyleLbl="node1" presStyleIdx="3" presStyleCnt="6"/>
      <dgm:spPr/>
      <dgm:t>
        <a:bodyPr/>
        <a:lstStyle/>
        <a:p>
          <a:endParaRPr lang="en-US"/>
        </a:p>
      </dgm:t>
    </dgm:pt>
    <dgm:pt modelId="{62A2B4ED-D395-BB41-8ACC-7687835144B7}" type="pres">
      <dgm:prSet presAssocID="{9C7830B6-991F-4C75-883A-E56668FEFA58}" presName="parentText" presStyleLbl="node1" presStyleIdx="4" presStyleCnt="6">
        <dgm:presLayoutVars>
          <dgm:chMax val="0"/>
          <dgm:bulletEnabled val="1"/>
        </dgm:presLayoutVars>
      </dgm:prSet>
      <dgm:spPr/>
      <dgm:t>
        <a:bodyPr/>
        <a:lstStyle/>
        <a:p>
          <a:endParaRPr lang="en-US"/>
        </a:p>
      </dgm:t>
    </dgm:pt>
    <dgm:pt modelId="{AC9C9A9C-9969-2F4C-B157-1B5724E88CCE}" type="pres">
      <dgm:prSet presAssocID="{9C7830B6-991F-4C75-883A-E56668FEFA58}" presName="negativeSpace" presStyleCnt="0"/>
      <dgm:spPr/>
    </dgm:pt>
    <dgm:pt modelId="{64D518F0-E0A7-B54B-A45B-D81356CB0CE6}" type="pres">
      <dgm:prSet presAssocID="{9C7830B6-991F-4C75-883A-E56668FEFA58}" presName="childText" presStyleLbl="conFgAcc1" presStyleIdx="4" presStyleCnt="6">
        <dgm:presLayoutVars>
          <dgm:bulletEnabled val="1"/>
        </dgm:presLayoutVars>
      </dgm:prSet>
      <dgm:spPr/>
      <dgm:t>
        <a:bodyPr/>
        <a:lstStyle/>
        <a:p>
          <a:endParaRPr lang="en-US"/>
        </a:p>
      </dgm:t>
    </dgm:pt>
    <dgm:pt modelId="{57F98D81-FADC-CB40-8ABD-8133EB670A8C}" type="pres">
      <dgm:prSet presAssocID="{D4F11BD6-B590-4A26-A228-82ABC94E3C65}" presName="spaceBetweenRectangles" presStyleCnt="0"/>
      <dgm:spPr/>
    </dgm:pt>
    <dgm:pt modelId="{3038DD3F-FA82-0C43-916D-199FCF9B0273}" type="pres">
      <dgm:prSet presAssocID="{F5887094-9734-4937-8E14-3070FB950947}" presName="parentLin" presStyleCnt="0"/>
      <dgm:spPr/>
    </dgm:pt>
    <dgm:pt modelId="{525846F2-9A86-AC46-A1AB-9AECEE3A22C0}" type="pres">
      <dgm:prSet presAssocID="{F5887094-9734-4937-8E14-3070FB950947}" presName="parentLeftMargin" presStyleLbl="node1" presStyleIdx="4" presStyleCnt="6"/>
      <dgm:spPr/>
      <dgm:t>
        <a:bodyPr/>
        <a:lstStyle/>
        <a:p>
          <a:endParaRPr lang="en-US"/>
        </a:p>
      </dgm:t>
    </dgm:pt>
    <dgm:pt modelId="{4C1A4B88-C232-4142-B2DB-F5B0F8292ED1}" type="pres">
      <dgm:prSet presAssocID="{F5887094-9734-4937-8E14-3070FB950947}" presName="parentText" presStyleLbl="node1" presStyleIdx="5" presStyleCnt="6">
        <dgm:presLayoutVars>
          <dgm:chMax val="0"/>
          <dgm:bulletEnabled val="1"/>
        </dgm:presLayoutVars>
      </dgm:prSet>
      <dgm:spPr/>
      <dgm:t>
        <a:bodyPr/>
        <a:lstStyle/>
        <a:p>
          <a:endParaRPr lang="en-US"/>
        </a:p>
      </dgm:t>
    </dgm:pt>
    <dgm:pt modelId="{890538F6-3F85-AC42-A0F3-8159ADDBAFF1}" type="pres">
      <dgm:prSet presAssocID="{F5887094-9734-4937-8E14-3070FB950947}" presName="negativeSpace" presStyleCnt="0"/>
      <dgm:spPr/>
    </dgm:pt>
    <dgm:pt modelId="{2104F1F6-018B-BF49-8A49-DE1DE980F5D5}" type="pres">
      <dgm:prSet presAssocID="{F5887094-9734-4937-8E14-3070FB950947}" presName="childText" presStyleLbl="conFgAcc1" presStyleIdx="5" presStyleCnt="6">
        <dgm:presLayoutVars>
          <dgm:bulletEnabled val="1"/>
        </dgm:presLayoutVars>
      </dgm:prSet>
      <dgm:spPr/>
      <dgm:t>
        <a:bodyPr/>
        <a:lstStyle/>
        <a:p>
          <a:endParaRPr lang="en-US"/>
        </a:p>
      </dgm:t>
    </dgm:pt>
  </dgm:ptLst>
  <dgm:cxnLst>
    <dgm:cxn modelId="{770593D1-F466-264B-9370-ED94EC39E503}" type="presOf" srcId="{CC881D36-2C80-4302-8BE7-E9EBDBC1ABB9}" destId="{2784DE08-02EC-F248-B582-B754E3298070}" srcOrd="0" destOrd="0" presId="urn:microsoft.com/office/officeart/2005/8/layout/list1"/>
    <dgm:cxn modelId="{414014FB-FA60-2A43-BC72-948E43E7E018}" type="presOf" srcId="{F5887094-9734-4937-8E14-3070FB950947}" destId="{525846F2-9A86-AC46-A1AB-9AECEE3A22C0}" srcOrd="0" destOrd="0" presId="urn:microsoft.com/office/officeart/2005/8/layout/list1"/>
    <dgm:cxn modelId="{6F7C1272-F28F-DE43-A768-44BEF133217D}" type="presOf" srcId="{BB0224BB-A08D-4911-8A6A-DB207C7545E8}" destId="{B1A1E575-A85B-3744-8C15-7473335D9A0D}" srcOrd="1" destOrd="0" presId="urn:microsoft.com/office/officeart/2005/8/layout/list1"/>
    <dgm:cxn modelId="{3FC10815-E6CA-4123-8024-599F73FBCA7E}" srcId="{61FEFE54-B0D1-424C-B962-CB9D71A717C6}" destId="{CC881D36-2C80-4302-8BE7-E9EBDBC1ABB9}" srcOrd="0" destOrd="0" parTransId="{0661C30D-8817-4DBD-9E0A-0D1E0D0F22E4}" sibTransId="{4869F075-EFFA-4726-8F2A-0888CCE971A9}"/>
    <dgm:cxn modelId="{04B9B9CC-11CF-0A42-B7F4-D627252FEDD1}" type="presOf" srcId="{61FEFE54-B0D1-424C-B962-CB9D71A717C6}" destId="{0FB3F2A7-D2FF-594A-807C-7B4C3826BF56}" srcOrd="1" destOrd="0" presId="urn:microsoft.com/office/officeart/2005/8/layout/list1"/>
    <dgm:cxn modelId="{2602A551-7F00-624A-8831-A83E57FB3DBF}" type="presOf" srcId="{9C7830B6-991F-4C75-883A-E56668FEFA58}" destId="{62A2B4ED-D395-BB41-8ACC-7687835144B7}" srcOrd="1" destOrd="0" presId="urn:microsoft.com/office/officeart/2005/8/layout/list1"/>
    <dgm:cxn modelId="{C71606F0-A429-4F6E-BC62-96ED92960E26}" srcId="{BB0224BB-A08D-4911-8A6A-DB207C7545E8}" destId="{7DEB2177-EE48-44BA-9B7D-A7BA11E5ECCC}" srcOrd="0" destOrd="0" parTransId="{C1C70539-343D-4EAE-B16D-082C69FA0B66}" sibTransId="{9B0E0097-DE78-42A2-BCAF-041435CAD369}"/>
    <dgm:cxn modelId="{BA3646CE-C4C7-4242-A428-F80FCF3C30C6}" type="presOf" srcId="{2BA3EE0B-9C46-4BB7-A786-758557E610AB}" destId="{AB66FEFE-7460-204E-9800-214172A7CB0A}" srcOrd="0" destOrd="0" presId="urn:microsoft.com/office/officeart/2005/8/layout/list1"/>
    <dgm:cxn modelId="{567D035F-4F31-4F05-9771-487CFFDCD05A}" srcId="{6E2B9B6A-3AF3-4054-93CA-70FA2A9DE7C3}" destId="{F5887094-9734-4937-8E14-3070FB950947}" srcOrd="5" destOrd="0" parTransId="{E96D54D4-55EF-4261-9BA2-B49673884967}" sibTransId="{880513CD-A7D0-439B-AA40-E22D9BA4EE7E}"/>
    <dgm:cxn modelId="{9C463CA6-6D08-40A7-9849-B2ABEBAD1BF2}" srcId="{6E2B9B6A-3AF3-4054-93CA-70FA2A9DE7C3}" destId="{61FEFE54-B0D1-424C-B962-CB9D71A717C6}" srcOrd="3" destOrd="0" parTransId="{7A2AA931-7328-4ECF-8BB4-FAB7A4D51957}" sibTransId="{C1937557-3319-406F-BF38-37B8CEB64C62}"/>
    <dgm:cxn modelId="{3BE1C4BE-043C-924D-98E2-1F6730708586}" type="presOf" srcId="{F5887094-9734-4937-8E14-3070FB950947}" destId="{4C1A4B88-C232-4142-B2DB-F5B0F8292ED1}" srcOrd="1" destOrd="0" presId="urn:microsoft.com/office/officeart/2005/8/layout/list1"/>
    <dgm:cxn modelId="{AE57F2A7-F22C-4FB2-B5D3-9224D56941A7}" srcId="{6E2B9B6A-3AF3-4054-93CA-70FA2A9DE7C3}" destId="{BB0224BB-A08D-4911-8A6A-DB207C7545E8}" srcOrd="0" destOrd="0" parTransId="{846BB004-CF3B-4CBD-88C7-1F94DBF0BE1A}" sibTransId="{E3C12F67-6F4C-4DF5-976F-6F4DDDC74CA5}"/>
    <dgm:cxn modelId="{4891DB2A-6529-4618-97CF-A9242B049F86}" srcId="{2BA3EE0B-9C46-4BB7-A786-758557E610AB}" destId="{D707A3B2-4E9D-4578-8143-F4397205DB87}" srcOrd="0" destOrd="0" parTransId="{632BC19B-DB73-4E9A-9101-7AF8E68B83D2}" sibTransId="{B23D9F8C-1B65-47F1-8D99-2FB28C86375D}"/>
    <dgm:cxn modelId="{CDF2AEEF-5721-E54F-BE0F-EEAC2A8FF956}" type="presOf" srcId="{9C7830B6-991F-4C75-883A-E56668FEFA58}" destId="{06E935DC-C6ED-C54A-A4B9-166FA2F53679}" srcOrd="0" destOrd="0" presId="urn:microsoft.com/office/officeart/2005/8/layout/list1"/>
    <dgm:cxn modelId="{72963560-3FDF-4E15-B01B-2BC67419CF79}" srcId="{F5887094-9734-4937-8E14-3070FB950947}" destId="{7207DCDD-587C-4A78-B9F6-D98F5CE89DF9}" srcOrd="0" destOrd="0" parTransId="{682EDD57-70E7-490C-83C4-7EA947DF5EC4}" sibTransId="{ADC210A0-6A13-4E10-BABE-36D907CE9D2B}"/>
    <dgm:cxn modelId="{B241F2B8-26CE-1741-A989-60CDCF1E9C34}" type="presOf" srcId="{7DEB2177-EE48-44BA-9B7D-A7BA11E5ECCC}" destId="{9FA32149-2CA4-2D44-9D11-C696F0FDA631}" srcOrd="0" destOrd="0" presId="urn:microsoft.com/office/officeart/2005/8/layout/list1"/>
    <dgm:cxn modelId="{279E72CE-76F0-4D63-93B9-946CB5252CE4}" srcId="{B3F5B6E5-5A9A-469C-8B61-0969C0B26606}" destId="{B9E7ADD1-78BE-4382-8795-8278881CBAA1}" srcOrd="0" destOrd="0" parTransId="{87539E6E-426E-4616-8346-1EA0D2051C4B}" sibTransId="{0FBC80CD-BC50-457D-AEB2-04731C7E4B61}"/>
    <dgm:cxn modelId="{8AD09C9F-43B9-3A49-A68C-378B581DD91A}" type="presOf" srcId="{61FEFE54-B0D1-424C-B962-CB9D71A717C6}" destId="{4FF83BAA-F8F2-8848-BDEB-701FFD99DF57}" srcOrd="0" destOrd="0" presId="urn:microsoft.com/office/officeart/2005/8/layout/list1"/>
    <dgm:cxn modelId="{726B7EED-5CDD-471F-9BFF-A786A57DFE21}" srcId="{6E2B9B6A-3AF3-4054-93CA-70FA2A9DE7C3}" destId="{2BA3EE0B-9C46-4BB7-A786-758557E610AB}" srcOrd="1" destOrd="0" parTransId="{E5D36058-1ED0-4DD0-830C-55091F8CDD2A}" sibTransId="{8DC44203-57D7-4180-BE76-DF6853EE40DF}"/>
    <dgm:cxn modelId="{A8AF6C6F-C33F-6F4A-96EC-730B3D758E3B}" type="presOf" srcId="{D707A3B2-4E9D-4578-8143-F4397205DB87}" destId="{B4D9ADAB-7F33-AC46-B0E3-BBF9E42CA705}" srcOrd="0" destOrd="0" presId="urn:microsoft.com/office/officeart/2005/8/layout/list1"/>
    <dgm:cxn modelId="{79030B6F-D2C2-4B4A-B8F9-1073D5192263}" type="presOf" srcId="{BB0224BB-A08D-4911-8A6A-DB207C7545E8}" destId="{3060ECAD-1E9B-2344-A327-33DE01A6799D}" srcOrd="0" destOrd="0" presId="urn:microsoft.com/office/officeart/2005/8/layout/list1"/>
    <dgm:cxn modelId="{B3E544D6-37DB-2049-86B2-7FEC136167B0}" type="presOf" srcId="{2BA3EE0B-9C46-4BB7-A786-758557E610AB}" destId="{F936BC5F-80BF-194E-80BC-42B68A541D56}" srcOrd="1" destOrd="0" presId="urn:microsoft.com/office/officeart/2005/8/layout/list1"/>
    <dgm:cxn modelId="{CD2EAD03-1147-3D47-A853-39FD8E0297B3}" type="presOf" srcId="{69C67A65-312A-47B3-BF48-89BDA6BFA77A}" destId="{64D518F0-E0A7-B54B-A45B-D81356CB0CE6}" srcOrd="0" destOrd="0" presId="urn:microsoft.com/office/officeart/2005/8/layout/list1"/>
    <dgm:cxn modelId="{C731FB2F-7765-8043-BEAF-FC11F0E190AD}" type="presOf" srcId="{B3F5B6E5-5A9A-469C-8B61-0969C0B26606}" destId="{8E02C84E-6152-C846-8E7E-19CB8D27C33D}" srcOrd="1" destOrd="0" presId="urn:microsoft.com/office/officeart/2005/8/layout/list1"/>
    <dgm:cxn modelId="{30192A85-C295-4BDE-962E-C24D077C80DC}" srcId="{6E2B9B6A-3AF3-4054-93CA-70FA2A9DE7C3}" destId="{9C7830B6-991F-4C75-883A-E56668FEFA58}" srcOrd="4" destOrd="0" parTransId="{CB7093F5-90F9-44A3-AE26-347CFF448E0B}" sibTransId="{D4F11BD6-B590-4A26-A228-82ABC94E3C65}"/>
    <dgm:cxn modelId="{48658CD6-690A-E04B-B391-A25E936A4C8D}" type="presOf" srcId="{6E2B9B6A-3AF3-4054-93CA-70FA2A9DE7C3}" destId="{F1C4D77F-8FD2-B74F-81C8-60A33D14C9F6}" srcOrd="0" destOrd="0" presId="urn:microsoft.com/office/officeart/2005/8/layout/list1"/>
    <dgm:cxn modelId="{9BABF4DD-F623-8648-8803-D7770047BB53}" type="presOf" srcId="{B3F5B6E5-5A9A-469C-8B61-0969C0B26606}" destId="{B10144DF-7FF7-094A-833C-3EB2B1FFBA1B}" srcOrd="0" destOrd="0" presId="urn:microsoft.com/office/officeart/2005/8/layout/list1"/>
    <dgm:cxn modelId="{566B90D0-BA60-FA45-B644-CF6DE202A746}" type="presOf" srcId="{7207DCDD-587C-4A78-B9F6-D98F5CE89DF9}" destId="{2104F1F6-018B-BF49-8A49-DE1DE980F5D5}" srcOrd="0" destOrd="0" presId="urn:microsoft.com/office/officeart/2005/8/layout/list1"/>
    <dgm:cxn modelId="{84858FC9-40C9-EC4E-AF1F-756004F9D506}" type="presOf" srcId="{B9E7ADD1-78BE-4382-8795-8278881CBAA1}" destId="{FDE1D7D8-E1AB-AF41-9976-40161082632C}" srcOrd="0" destOrd="0" presId="urn:microsoft.com/office/officeart/2005/8/layout/list1"/>
    <dgm:cxn modelId="{05B0353D-EA14-4A66-A209-48BDA90C99B0}" srcId="{9C7830B6-991F-4C75-883A-E56668FEFA58}" destId="{69C67A65-312A-47B3-BF48-89BDA6BFA77A}" srcOrd="0" destOrd="0" parTransId="{A31694DD-5424-4EAA-B1C7-68AA37672F26}" sibTransId="{E2E3D63E-A753-4D81-8056-3B9838A2EA97}"/>
    <dgm:cxn modelId="{199CC037-6089-4FA4-A7D4-BA5E13E7B59B}" srcId="{6E2B9B6A-3AF3-4054-93CA-70FA2A9DE7C3}" destId="{B3F5B6E5-5A9A-469C-8B61-0969C0B26606}" srcOrd="2" destOrd="0" parTransId="{FE2F37CE-21A1-4126-A93C-CB3124688491}" sibTransId="{565F3BC5-5319-40F8-908F-513AAE92889C}"/>
    <dgm:cxn modelId="{87FB4660-DB10-1F44-A942-AE70FD719DB2}" type="presParOf" srcId="{F1C4D77F-8FD2-B74F-81C8-60A33D14C9F6}" destId="{2DDF0DD7-B0E8-0848-BB19-40D60364C870}" srcOrd="0" destOrd="0" presId="urn:microsoft.com/office/officeart/2005/8/layout/list1"/>
    <dgm:cxn modelId="{284ABA7B-28B0-B740-ACA4-9BFA5FBDF843}" type="presParOf" srcId="{2DDF0DD7-B0E8-0848-BB19-40D60364C870}" destId="{3060ECAD-1E9B-2344-A327-33DE01A6799D}" srcOrd="0" destOrd="0" presId="urn:microsoft.com/office/officeart/2005/8/layout/list1"/>
    <dgm:cxn modelId="{E0D593BC-9313-B942-9AC9-42E380D143C1}" type="presParOf" srcId="{2DDF0DD7-B0E8-0848-BB19-40D60364C870}" destId="{B1A1E575-A85B-3744-8C15-7473335D9A0D}" srcOrd="1" destOrd="0" presId="urn:microsoft.com/office/officeart/2005/8/layout/list1"/>
    <dgm:cxn modelId="{148E52AE-5D88-9640-938D-0A20AE4207B0}" type="presParOf" srcId="{F1C4D77F-8FD2-B74F-81C8-60A33D14C9F6}" destId="{13269FC4-50E4-344A-9453-53A53FDC08C0}" srcOrd="1" destOrd="0" presId="urn:microsoft.com/office/officeart/2005/8/layout/list1"/>
    <dgm:cxn modelId="{9A7532B1-1AFB-E440-ACFA-EA9C5E835CFB}" type="presParOf" srcId="{F1C4D77F-8FD2-B74F-81C8-60A33D14C9F6}" destId="{9FA32149-2CA4-2D44-9D11-C696F0FDA631}" srcOrd="2" destOrd="0" presId="urn:microsoft.com/office/officeart/2005/8/layout/list1"/>
    <dgm:cxn modelId="{DCE66DA7-2CC8-3B48-B76F-B5B9BE8D29BB}" type="presParOf" srcId="{F1C4D77F-8FD2-B74F-81C8-60A33D14C9F6}" destId="{5B537C2E-83AC-004E-89B2-9E82180E88D7}" srcOrd="3" destOrd="0" presId="urn:microsoft.com/office/officeart/2005/8/layout/list1"/>
    <dgm:cxn modelId="{EEFCFAA9-1DAF-F24F-864A-4AAB6966C4B6}" type="presParOf" srcId="{F1C4D77F-8FD2-B74F-81C8-60A33D14C9F6}" destId="{171EE361-EAAF-3448-9930-04E89EEF1379}" srcOrd="4" destOrd="0" presId="urn:microsoft.com/office/officeart/2005/8/layout/list1"/>
    <dgm:cxn modelId="{C27141C9-FD9C-044E-94C9-64B8F4D3505A}" type="presParOf" srcId="{171EE361-EAAF-3448-9930-04E89EEF1379}" destId="{AB66FEFE-7460-204E-9800-214172A7CB0A}" srcOrd="0" destOrd="0" presId="urn:microsoft.com/office/officeart/2005/8/layout/list1"/>
    <dgm:cxn modelId="{4FC031E0-C314-2F42-9796-071CB101148A}" type="presParOf" srcId="{171EE361-EAAF-3448-9930-04E89EEF1379}" destId="{F936BC5F-80BF-194E-80BC-42B68A541D56}" srcOrd="1" destOrd="0" presId="urn:microsoft.com/office/officeart/2005/8/layout/list1"/>
    <dgm:cxn modelId="{987C27C0-EEB3-7B45-B84D-5EB46A478F8C}" type="presParOf" srcId="{F1C4D77F-8FD2-B74F-81C8-60A33D14C9F6}" destId="{7F3C6B44-82C1-1343-815E-246BCC8BE0DF}" srcOrd="5" destOrd="0" presId="urn:microsoft.com/office/officeart/2005/8/layout/list1"/>
    <dgm:cxn modelId="{5CD36AEA-8B1D-954C-B42A-C5C6376F4701}" type="presParOf" srcId="{F1C4D77F-8FD2-B74F-81C8-60A33D14C9F6}" destId="{B4D9ADAB-7F33-AC46-B0E3-BBF9E42CA705}" srcOrd="6" destOrd="0" presId="urn:microsoft.com/office/officeart/2005/8/layout/list1"/>
    <dgm:cxn modelId="{DAE99474-BA1C-2849-B767-AD6464B4E10C}" type="presParOf" srcId="{F1C4D77F-8FD2-B74F-81C8-60A33D14C9F6}" destId="{18A826EE-6607-8049-8DC4-36C9E5DE35C8}" srcOrd="7" destOrd="0" presId="urn:microsoft.com/office/officeart/2005/8/layout/list1"/>
    <dgm:cxn modelId="{557F5DC2-17EF-444F-A568-9BCCACD5212C}" type="presParOf" srcId="{F1C4D77F-8FD2-B74F-81C8-60A33D14C9F6}" destId="{A6ADD889-5D2C-4149-925C-469DCD03D940}" srcOrd="8" destOrd="0" presId="urn:microsoft.com/office/officeart/2005/8/layout/list1"/>
    <dgm:cxn modelId="{63ACC0CD-6BB7-464D-8B50-099919450410}" type="presParOf" srcId="{A6ADD889-5D2C-4149-925C-469DCD03D940}" destId="{B10144DF-7FF7-094A-833C-3EB2B1FFBA1B}" srcOrd="0" destOrd="0" presId="urn:microsoft.com/office/officeart/2005/8/layout/list1"/>
    <dgm:cxn modelId="{A9F273D5-C124-7048-94ED-D5DA1D276828}" type="presParOf" srcId="{A6ADD889-5D2C-4149-925C-469DCD03D940}" destId="{8E02C84E-6152-C846-8E7E-19CB8D27C33D}" srcOrd="1" destOrd="0" presId="urn:microsoft.com/office/officeart/2005/8/layout/list1"/>
    <dgm:cxn modelId="{124493D7-645F-EE42-A092-458D37792834}" type="presParOf" srcId="{F1C4D77F-8FD2-B74F-81C8-60A33D14C9F6}" destId="{E6BC1792-30F9-2D4A-A00D-C113FEA7852A}" srcOrd="9" destOrd="0" presId="urn:microsoft.com/office/officeart/2005/8/layout/list1"/>
    <dgm:cxn modelId="{54051D54-10C2-B048-9084-F5B31BA638ED}" type="presParOf" srcId="{F1C4D77F-8FD2-B74F-81C8-60A33D14C9F6}" destId="{FDE1D7D8-E1AB-AF41-9976-40161082632C}" srcOrd="10" destOrd="0" presId="urn:microsoft.com/office/officeart/2005/8/layout/list1"/>
    <dgm:cxn modelId="{10309F66-564A-AF42-813C-50203FD3A104}" type="presParOf" srcId="{F1C4D77F-8FD2-B74F-81C8-60A33D14C9F6}" destId="{0677FA72-A16A-624B-9FED-FE6B63CED669}" srcOrd="11" destOrd="0" presId="urn:microsoft.com/office/officeart/2005/8/layout/list1"/>
    <dgm:cxn modelId="{A9C33C8A-42F6-C84F-ACE5-7AC84739D0C1}" type="presParOf" srcId="{F1C4D77F-8FD2-B74F-81C8-60A33D14C9F6}" destId="{64EEA0AE-5C5B-8047-A0FA-09E1356EEEC4}" srcOrd="12" destOrd="0" presId="urn:microsoft.com/office/officeart/2005/8/layout/list1"/>
    <dgm:cxn modelId="{D9C380DF-D3F6-F54B-92BC-D6710B9D7814}" type="presParOf" srcId="{64EEA0AE-5C5B-8047-A0FA-09E1356EEEC4}" destId="{4FF83BAA-F8F2-8848-BDEB-701FFD99DF57}" srcOrd="0" destOrd="0" presId="urn:microsoft.com/office/officeart/2005/8/layout/list1"/>
    <dgm:cxn modelId="{DCAABABF-C30B-734A-B307-48E9093F2CA8}" type="presParOf" srcId="{64EEA0AE-5C5B-8047-A0FA-09E1356EEEC4}" destId="{0FB3F2A7-D2FF-594A-807C-7B4C3826BF56}" srcOrd="1" destOrd="0" presId="urn:microsoft.com/office/officeart/2005/8/layout/list1"/>
    <dgm:cxn modelId="{C92F9502-1C51-0442-8C36-3A25832338B0}" type="presParOf" srcId="{F1C4D77F-8FD2-B74F-81C8-60A33D14C9F6}" destId="{7A577E2B-D076-554A-9B43-9A14A0177986}" srcOrd="13" destOrd="0" presId="urn:microsoft.com/office/officeart/2005/8/layout/list1"/>
    <dgm:cxn modelId="{444885E5-1944-9349-BE20-0CE6CD0CF505}" type="presParOf" srcId="{F1C4D77F-8FD2-B74F-81C8-60A33D14C9F6}" destId="{2784DE08-02EC-F248-B582-B754E3298070}" srcOrd="14" destOrd="0" presId="urn:microsoft.com/office/officeart/2005/8/layout/list1"/>
    <dgm:cxn modelId="{0A3E6E7A-7CB2-334F-B1AA-E059859267B0}" type="presParOf" srcId="{F1C4D77F-8FD2-B74F-81C8-60A33D14C9F6}" destId="{BDE86D9C-094F-A04D-8218-5E31796BEE57}" srcOrd="15" destOrd="0" presId="urn:microsoft.com/office/officeart/2005/8/layout/list1"/>
    <dgm:cxn modelId="{386C696F-9EC2-5649-AE1D-0B23F0FECB2A}" type="presParOf" srcId="{F1C4D77F-8FD2-B74F-81C8-60A33D14C9F6}" destId="{848912ED-82B6-F646-9629-D95DC12A4E47}" srcOrd="16" destOrd="0" presId="urn:microsoft.com/office/officeart/2005/8/layout/list1"/>
    <dgm:cxn modelId="{B1681EFE-CCB0-D047-A6C6-5EE11F5DF373}" type="presParOf" srcId="{848912ED-82B6-F646-9629-D95DC12A4E47}" destId="{06E935DC-C6ED-C54A-A4B9-166FA2F53679}" srcOrd="0" destOrd="0" presId="urn:microsoft.com/office/officeart/2005/8/layout/list1"/>
    <dgm:cxn modelId="{8E19CFD8-24A4-2C48-9FE0-3288ADA0B6D7}" type="presParOf" srcId="{848912ED-82B6-F646-9629-D95DC12A4E47}" destId="{62A2B4ED-D395-BB41-8ACC-7687835144B7}" srcOrd="1" destOrd="0" presId="urn:microsoft.com/office/officeart/2005/8/layout/list1"/>
    <dgm:cxn modelId="{A676496C-2026-3141-8074-18B14E0BD61E}" type="presParOf" srcId="{F1C4D77F-8FD2-B74F-81C8-60A33D14C9F6}" destId="{AC9C9A9C-9969-2F4C-B157-1B5724E88CCE}" srcOrd="17" destOrd="0" presId="urn:microsoft.com/office/officeart/2005/8/layout/list1"/>
    <dgm:cxn modelId="{2B842D51-AA96-014E-84FD-33DC39665E6C}" type="presParOf" srcId="{F1C4D77F-8FD2-B74F-81C8-60A33D14C9F6}" destId="{64D518F0-E0A7-B54B-A45B-D81356CB0CE6}" srcOrd="18" destOrd="0" presId="urn:microsoft.com/office/officeart/2005/8/layout/list1"/>
    <dgm:cxn modelId="{99EC6FFE-6027-0740-98AC-F0EAF4BE66B0}" type="presParOf" srcId="{F1C4D77F-8FD2-B74F-81C8-60A33D14C9F6}" destId="{57F98D81-FADC-CB40-8ABD-8133EB670A8C}" srcOrd="19" destOrd="0" presId="urn:microsoft.com/office/officeart/2005/8/layout/list1"/>
    <dgm:cxn modelId="{E9B1BEB8-6F7E-2E4D-AE4F-95ED99850811}" type="presParOf" srcId="{F1C4D77F-8FD2-B74F-81C8-60A33D14C9F6}" destId="{3038DD3F-FA82-0C43-916D-199FCF9B0273}" srcOrd="20" destOrd="0" presId="urn:microsoft.com/office/officeart/2005/8/layout/list1"/>
    <dgm:cxn modelId="{0DAE8866-D0D4-F641-A0B8-447C5242DA6D}" type="presParOf" srcId="{3038DD3F-FA82-0C43-916D-199FCF9B0273}" destId="{525846F2-9A86-AC46-A1AB-9AECEE3A22C0}" srcOrd="0" destOrd="0" presId="urn:microsoft.com/office/officeart/2005/8/layout/list1"/>
    <dgm:cxn modelId="{FA41D963-91D8-334D-853D-C03803549DFB}" type="presParOf" srcId="{3038DD3F-FA82-0C43-916D-199FCF9B0273}" destId="{4C1A4B88-C232-4142-B2DB-F5B0F8292ED1}" srcOrd="1" destOrd="0" presId="urn:microsoft.com/office/officeart/2005/8/layout/list1"/>
    <dgm:cxn modelId="{B3F85CA1-FD03-914E-924A-156175CF431D}" type="presParOf" srcId="{F1C4D77F-8FD2-B74F-81C8-60A33D14C9F6}" destId="{890538F6-3F85-AC42-A0F3-8159ADDBAFF1}" srcOrd="21" destOrd="0" presId="urn:microsoft.com/office/officeart/2005/8/layout/list1"/>
    <dgm:cxn modelId="{8C8DF4C8-76B6-8D45-A910-3D27BD3F5172}" type="presParOf" srcId="{F1C4D77F-8FD2-B74F-81C8-60A33D14C9F6}" destId="{2104F1F6-018B-BF49-8A49-DE1DE980F5D5}"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BB5C1-DC38-CE47-99E5-F288CBBB8189}">
      <dsp:nvSpPr>
        <dsp:cNvPr id="0" name=""/>
        <dsp:cNvSpPr/>
      </dsp:nvSpPr>
      <dsp:spPr>
        <a:xfrm>
          <a:off x="1348894" y="3506"/>
          <a:ext cx="2695649" cy="134782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r>
            <a:rPr kumimoji="1" lang="en-GB" sz="3800" kern="1200" dirty="0" smtClean="0"/>
            <a:t>Integration</a:t>
          </a:r>
          <a:r>
            <a:rPr kumimoji="1" lang="en-US" sz="3800" kern="1200" dirty="0" smtClean="0"/>
            <a:t> service</a:t>
          </a:r>
          <a:endParaRPr lang="en-US" sz="3800" kern="1200" dirty="0"/>
        </a:p>
      </dsp:txBody>
      <dsp:txXfrm>
        <a:off x="1388370" y="42982"/>
        <a:ext cx="2616697" cy="1268872"/>
      </dsp:txXfrm>
    </dsp:sp>
    <dsp:sp modelId="{0C85F303-28F9-BD44-B5ED-85F7BC6DE141}">
      <dsp:nvSpPr>
        <dsp:cNvPr id="0" name=""/>
        <dsp:cNvSpPr/>
      </dsp:nvSpPr>
      <dsp:spPr>
        <a:xfrm>
          <a:off x="1618459" y="1351331"/>
          <a:ext cx="269564" cy="1010868"/>
        </a:xfrm>
        <a:custGeom>
          <a:avLst/>
          <a:gdLst/>
          <a:ahLst/>
          <a:cxnLst/>
          <a:rect l="0" t="0" r="0" b="0"/>
          <a:pathLst>
            <a:path>
              <a:moveTo>
                <a:pt x="0" y="0"/>
              </a:moveTo>
              <a:lnTo>
                <a:pt x="0" y="1010868"/>
              </a:lnTo>
              <a:lnTo>
                <a:pt x="269564" y="10108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607C88-A571-A949-A771-7B6954620DD0}">
      <dsp:nvSpPr>
        <dsp:cNvPr id="0" name=""/>
        <dsp:cNvSpPr/>
      </dsp:nvSpPr>
      <dsp:spPr>
        <a:xfrm>
          <a:off x="1888024" y="1688287"/>
          <a:ext cx="2156519" cy="13478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kumimoji="1" lang="en-US" sz="1300" kern="1200" dirty="0" smtClean="0"/>
            <a:t>Enables transfer of data between a station on an IEEE 802.11 LAN and </a:t>
          </a:r>
          <a:r>
            <a:rPr kumimoji="1" lang="en-GB" sz="1300" kern="1200" dirty="0" smtClean="0"/>
            <a:t>a station</a:t>
          </a:r>
          <a:r>
            <a:rPr kumimoji="1" lang="en-US" sz="1300" kern="1200" dirty="0" smtClean="0"/>
            <a:t> on an integrated IEEE 802.x LAN</a:t>
          </a:r>
        </a:p>
      </dsp:txBody>
      <dsp:txXfrm>
        <a:off x="1927500" y="1727763"/>
        <a:ext cx="2077567" cy="1268872"/>
      </dsp:txXfrm>
    </dsp:sp>
    <dsp:sp modelId="{A178C8B3-3EEA-184F-A5FD-BC4687E298FA}">
      <dsp:nvSpPr>
        <dsp:cNvPr id="0" name=""/>
        <dsp:cNvSpPr/>
      </dsp:nvSpPr>
      <dsp:spPr>
        <a:xfrm>
          <a:off x="1618459" y="1351331"/>
          <a:ext cx="269564" cy="2695649"/>
        </a:xfrm>
        <a:custGeom>
          <a:avLst/>
          <a:gdLst/>
          <a:ahLst/>
          <a:cxnLst/>
          <a:rect l="0" t="0" r="0" b="0"/>
          <a:pathLst>
            <a:path>
              <a:moveTo>
                <a:pt x="0" y="0"/>
              </a:moveTo>
              <a:lnTo>
                <a:pt x="0" y="2695649"/>
              </a:lnTo>
              <a:lnTo>
                <a:pt x="269564" y="26956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5A38C1-936F-EC4B-BC96-5220DDDCC349}">
      <dsp:nvSpPr>
        <dsp:cNvPr id="0" name=""/>
        <dsp:cNvSpPr/>
      </dsp:nvSpPr>
      <dsp:spPr>
        <a:xfrm>
          <a:off x="1888024" y="3373068"/>
          <a:ext cx="2156519" cy="13478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kumimoji="1" lang="en-US" sz="1300" kern="1200" dirty="0" smtClean="0"/>
            <a:t>Takes care of any address translation and media conversion logic required for the exchange of data</a:t>
          </a:r>
          <a:endParaRPr kumimoji="1" lang="en-GB" sz="1300" kern="1200" dirty="0" smtClean="0"/>
        </a:p>
      </dsp:txBody>
      <dsp:txXfrm>
        <a:off x="1927500" y="3412544"/>
        <a:ext cx="2077567" cy="1268872"/>
      </dsp:txXfrm>
    </dsp:sp>
    <dsp:sp modelId="{48536C14-FABF-C94B-9332-5ACABD49B5C4}">
      <dsp:nvSpPr>
        <dsp:cNvPr id="0" name=""/>
        <dsp:cNvSpPr/>
      </dsp:nvSpPr>
      <dsp:spPr>
        <a:xfrm>
          <a:off x="4718456" y="3506"/>
          <a:ext cx="2695649" cy="134782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r>
            <a:rPr kumimoji="1" lang="en-US" sz="3800" kern="1200" smtClean="0"/>
            <a:t>Distribution service</a:t>
          </a:r>
          <a:endParaRPr kumimoji="1" lang="en-US" sz="3800" kern="1200" dirty="0" smtClean="0"/>
        </a:p>
      </dsp:txBody>
      <dsp:txXfrm>
        <a:off x="4757932" y="42982"/>
        <a:ext cx="2616697" cy="1268872"/>
      </dsp:txXfrm>
    </dsp:sp>
    <dsp:sp modelId="{45E51AE6-A08F-6E49-B583-89643EB2299A}">
      <dsp:nvSpPr>
        <dsp:cNvPr id="0" name=""/>
        <dsp:cNvSpPr/>
      </dsp:nvSpPr>
      <dsp:spPr>
        <a:xfrm>
          <a:off x="4988021" y="1351331"/>
          <a:ext cx="269564" cy="1010868"/>
        </a:xfrm>
        <a:custGeom>
          <a:avLst/>
          <a:gdLst/>
          <a:ahLst/>
          <a:cxnLst/>
          <a:rect l="0" t="0" r="0" b="0"/>
          <a:pathLst>
            <a:path>
              <a:moveTo>
                <a:pt x="0" y="0"/>
              </a:moveTo>
              <a:lnTo>
                <a:pt x="0" y="1010868"/>
              </a:lnTo>
              <a:lnTo>
                <a:pt x="269564" y="10108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4C6016-74CB-7646-B19D-C9276D143D59}">
      <dsp:nvSpPr>
        <dsp:cNvPr id="0" name=""/>
        <dsp:cNvSpPr/>
      </dsp:nvSpPr>
      <dsp:spPr>
        <a:xfrm>
          <a:off x="5257586" y="1688287"/>
          <a:ext cx="2156519" cy="13478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kumimoji="1" lang="en-US" sz="1300" kern="1200" smtClean="0"/>
            <a:t>Primary service used by stations to exchange MAC frames when frame must traverse the DS to get from a station in one BSS to a station in another BSS</a:t>
          </a:r>
          <a:endParaRPr kumimoji="1" lang="en-GB" sz="1300" kern="1200" dirty="0" smtClean="0"/>
        </a:p>
      </dsp:txBody>
      <dsp:txXfrm>
        <a:off x="5297062" y="1727763"/>
        <a:ext cx="2077567" cy="1268872"/>
      </dsp:txXfrm>
    </dsp:sp>
    <dsp:sp modelId="{BB95157B-1A26-C54D-A43A-56A7BA2E4492}">
      <dsp:nvSpPr>
        <dsp:cNvPr id="0" name=""/>
        <dsp:cNvSpPr/>
      </dsp:nvSpPr>
      <dsp:spPr>
        <a:xfrm>
          <a:off x="4988021" y="1351331"/>
          <a:ext cx="269564" cy="2695649"/>
        </a:xfrm>
        <a:custGeom>
          <a:avLst/>
          <a:gdLst/>
          <a:ahLst/>
          <a:cxnLst/>
          <a:rect l="0" t="0" r="0" b="0"/>
          <a:pathLst>
            <a:path>
              <a:moveTo>
                <a:pt x="0" y="0"/>
              </a:moveTo>
              <a:lnTo>
                <a:pt x="0" y="2695649"/>
              </a:lnTo>
              <a:lnTo>
                <a:pt x="269564" y="26956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197A89-348A-1B45-8CCD-E88BDD4D3CAE}">
      <dsp:nvSpPr>
        <dsp:cNvPr id="0" name=""/>
        <dsp:cNvSpPr/>
      </dsp:nvSpPr>
      <dsp:spPr>
        <a:xfrm>
          <a:off x="5257586" y="3373068"/>
          <a:ext cx="2156519" cy="13478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kumimoji="1" lang="en-US" sz="1300" kern="1200" smtClean="0"/>
            <a:t>If stations are in the same BSS, distribution service logically goes through the single AP of that BSS</a:t>
          </a:r>
          <a:endParaRPr kumimoji="1" lang="en-US" sz="1300" kern="1200" dirty="0"/>
        </a:p>
      </dsp:txBody>
      <dsp:txXfrm>
        <a:off x="5297062" y="3412544"/>
        <a:ext cx="2077567" cy="126887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79E4CA-C3C0-D442-B00D-63CB562ABAE8}">
      <dsp:nvSpPr>
        <dsp:cNvPr id="0" name=""/>
        <dsp:cNvSpPr/>
      </dsp:nvSpPr>
      <dsp:spPr>
        <a:xfrm>
          <a:off x="0" y="581342"/>
          <a:ext cx="8229600" cy="3291840"/>
        </a:xfrm>
        <a:prstGeom prst="leftRightRibb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21A2EFF-15A2-F94A-9A14-362C773AD2BB}">
      <dsp:nvSpPr>
        <dsp:cNvPr id="0" name=""/>
        <dsp:cNvSpPr/>
      </dsp:nvSpPr>
      <dsp:spPr>
        <a:xfrm>
          <a:off x="987552" y="1157414"/>
          <a:ext cx="2715768" cy="1613001"/>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81788" rIns="0" bIns="87630" numCol="1" spcCol="1270" anchor="ctr" anchorCtr="0">
          <a:noAutofit/>
        </a:bodyPr>
        <a:lstStyle/>
        <a:p>
          <a:pPr lvl="0" algn="ctr" defTabSz="1022350" rtl="0">
            <a:lnSpc>
              <a:spcPct val="90000"/>
            </a:lnSpc>
            <a:spcBef>
              <a:spcPct val="0"/>
            </a:spcBef>
            <a:spcAft>
              <a:spcPct val="35000"/>
            </a:spcAft>
          </a:pPr>
          <a:r>
            <a:rPr kumimoji="1" lang="en-GB" sz="2300" kern="1200" dirty="0" smtClean="0"/>
            <a:t>Used to manage </a:t>
          </a:r>
          <a:r>
            <a:rPr kumimoji="1" lang="en-US" sz="2300" kern="1200" dirty="0" smtClean="0"/>
            <a:t>communications between stations and </a:t>
          </a:r>
          <a:r>
            <a:rPr kumimoji="1" lang="en-US" sz="2300" kern="1200" dirty="0" err="1" smtClean="0"/>
            <a:t>APs</a:t>
          </a:r>
          <a:endParaRPr kumimoji="1" lang="en-GB" sz="2300" kern="1200" dirty="0"/>
        </a:p>
      </dsp:txBody>
      <dsp:txXfrm>
        <a:off x="987552" y="1157414"/>
        <a:ext cx="2715768" cy="1613001"/>
      </dsp:txXfrm>
    </dsp:sp>
    <dsp:sp modelId="{02E67EBE-0441-CB40-9090-ECA9383C6834}">
      <dsp:nvSpPr>
        <dsp:cNvPr id="0" name=""/>
        <dsp:cNvSpPr/>
      </dsp:nvSpPr>
      <dsp:spPr>
        <a:xfrm>
          <a:off x="4114800" y="1684108"/>
          <a:ext cx="3209544" cy="1613001"/>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81788" rIns="0" bIns="87630" numCol="1" spcCol="1270" anchor="ctr" anchorCtr="0">
          <a:noAutofit/>
        </a:bodyPr>
        <a:lstStyle/>
        <a:p>
          <a:pPr lvl="0" algn="l" defTabSz="1022350" rtl="0">
            <a:lnSpc>
              <a:spcPct val="90000"/>
            </a:lnSpc>
            <a:spcBef>
              <a:spcPct val="0"/>
            </a:spcBef>
            <a:spcAft>
              <a:spcPct val="35000"/>
            </a:spcAft>
          </a:pPr>
          <a:r>
            <a:rPr kumimoji="1" lang="en-US" sz="2300" kern="1200" dirty="0" smtClean="0"/>
            <a:t>Management of associations</a:t>
          </a:r>
          <a:endParaRPr kumimoji="1" lang="en-GB" sz="2300" kern="1200" dirty="0"/>
        </a:p>
        <a:p>
          <a:pPr marL="171450" lvl="1" indent="-171450" algn="l" defTabSz="800100" rtl="0">
            <a:lnSpc>
              <a:spcPct val="90000"/>
            </a:lnSpc>
            <a:spcBef>
              <a:spcPct val="0"/>
            </a:spcBef>
            <a:spcAft>
              <a:spcPct val="15000"/>
            </a:spcAft>
            <a:buChar char="••"/>
          </a:pPr>
          <a:r>
            <a:rPr kumimoji="1" lang="en-US" sz="1800" kern="1200" dirty="0" smtClean="0"/>
            <a:t>Request, response, reassociation, dissociation, and authentication</a:t>
          </a:r>
          <a:endParaRPr lang="en-US" sz="1800" kern="1200" dirty="0"/>
        </a:p>
      </dsp:txBody>
      <dsp:txXfrm>
        <a:off x="4114800" y="1684108"/>
        <a:ext cx="3209544" cy="161300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85E3A0-99AD-9144-8E09-10A9D5076A8C}">
      <dsp:nvSpPr>
        <dsp:cNvPr id="0" name=""/>
        <dsp:cNvSpPr/>
      </dsp:nvSpPr>
      <dsp:spPr>
        <a:xfrm>
          <a:off x="0" y="34664"/>
          <a:ext cx="2757311" cy="69126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Data field consists of four subfields:</a:t>
          </a:r>
          <a:endParaRPr lang="en-US" sz="2000" kern="1200" dirty="0"/>
        </a:p>
      </dsp:txBody>
      <dsp:txXfrm>
        <a:off x="0" y="34664"/>
        <a:ext cx="2757311" cy="691264"/>
      </dsp:txXfrm>
    </dsp:sp>
    <dsp:sp modelId="{9A8C0374-B198-3640-9E0D-4D0A04EC1157}">
      <dsp:nvSpPr>
        <dsp:cNvPr id="0" name=""/>
        <dsp:cNvSpPr/>
      </dsp:nvSpPr>
      <dsp:spPr>
        <a:xfrm>
          <a:off x="0" y="725929"/>
          <a:ext cx="2757311" cy="145484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smtClean="0"/>
            <a:t>Service</a:t>
          </a:r>
          <a:endParaRPr lang="en-US" sz="2000" kern="1200" dirty="0" smtClean="0"/>
        </a:p>
        <a:p>
          <a:pPr marL="228600" lvl="1" indent="-228600" algn="l" defTabSz="889000">
            <a:lnSpc>
              <a:spcPct val="90000"/>
            </a:lnSpc>
            <a:spcBef>
              <a:spcPct val="0"/>
            </a:spcBef>
            <a:spcAft>
              <a:spcPct val="15000"/>
            </a:spcAft>
            <a:buChar char="••"/>
          </a:pPr>
          <a:r>
            <a:rPr lang="en-US" sz="2000" kern="1200" smtClean="0"/>
            <a:t>MAC PDU</a:t>
          </a:r>
          <a:endParaRPr lang="en-US" sz="2000" kern="1200" dirty="0" smtClean="0"/>
        </a:p>
        <a:p>
          <a:pPr marL="228600" lvl="1" indent="-228600" algn="l" defTabSz="889000">
            <a:lnSpc>
              <a:spcPct val="90000"/>
            </a:lnSpc>
            <a:spcBef>
              <a:spcPct val="0"/>
            </a:spcBef>
            <a:spcAft>
              <a:spcPct val="15000"/>
            </a:spcAft>
            <a:buChar char="••"/>
          </a:pPr>
          <a:r>
            <a:rPr lang="en-US" sz="2000" kern="1200" smtClean="0"/>
            <a:t>Tail</a:t>
          </a:r>
          <a:endParaRPr lang="en-US" sz="2000" kern="1200" dirty="0" smtClean="0"/>
        </a:p>
        <a:p>
          <a:pPr marL="228600" lvl="1" indent="-228600" algn="l" defTabSz="889000">
            <a:lnSpc>
              <a:spcPct val="90000"/>
            </a:lnSpc>
            <a:spcBef>
              <a:spcPct val="0"/>
            </a:spcBef>
            <a:spcAft>
              <a:spcPct val="15000"/>
            </a:spcAft>
            <a:buChar char="••"/>
          </a:pPr>
          <a:r>
            <a:rPr lang="en-US" sz="2000" kern="1200" dirty="0" smtClean="0"/>
            <a:t>Pad</a:t>
          </a:r>
        </a:p>
      </dsp:txBody>
      <dsp:txXfrm>
        <a:off x="0" y="725929"/>
        <a:ext cx="2757311" cy="14548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E72E7-48A9-0745-82EE-FF816027210C}">
      <dsp:nvSpPr>
        <dsp:cNvPr id="0" name=""/>
        <dsp:cNvSpPr/>
      </dsp:nvSpPr>
      <dsp:spPr>
        <a:xfrm>
          <a:off x="2500" y="2108557"/>
          <a:ext cx="3046214" cy="1218485"/>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kumimoji="1" lang="en-US" sz="2100" u="sng" kern="1200" dirty="0" smtClean="0"/>
            <a:t>No transition</a:t>
          </a:r>
          <a:r>
            <a:rPr kumimoji="1" lang="en-GB" sz="2100" u="sng" kern="1200" dirty="0" smtClean="0"/>
            <a:t> </a:t>
          </a:r>
          <a:r>
            <a:rPr kumimoji="1" lang="en-GB" sz="2100" kern="1200" dirty="0" smtClean="0"/>
            <a:t>stationary</a:t>
          </a:r>
          <a:r>
            <a:rPr kumimoji="1" lang="en-US" sz="2100" kern="1200" dirty="0" smtClean="0"/>
            <a:t> or in single BSS</a:t>
          </a:r>
          <a:endParaRPr kumimoji="1" lang="en-US" sz="2100" kern="1200" dirty="0"/>
        </a:p>
      </dsp:txBody>
      <dsp:txXfrm>
        <a:off x="611743" y="2108557"/>
        <a:ext cx="1827729" cy="1218485"/>
      </dsp:txXfrm>
    </dsp:sp>
    <dsp:sp modelId="{7B88D93C-77B7-6E40-9BB7-2DC5F82A0D8C}">
      <dsp:nvSpPr>
        <dsp:cNvPr id="0" name=""/>
        <dsp:cNvSpPr/>
      </dsp:nvSpPr>
      <dsp:spPr>
        <a:xfrm>
          <a:off x="2744092" y="2108557"/>
          <a:ext cx="3046214" cy="1218485"/>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kumimoji="1" lang="en-US" sz="2100" u="sng" kern="1200" dirty="0" smtClean="0"/>
            <a:t>BSS transition </a:t>
          </a:r>
          <a:r>
            <a:rPr kumimoji="1" lang="en-GB" sz="2100" kern="1200" dirty="0" smtClean="0"/>
            <a:t>between</a:t>
          </a:r>
          <a:r>
            <a:rPr kumimoji="1" lang="en-US" sz="2100" kern="1200" dirty="0" smtClean="0"/>
            <a:t> BSS in same ESS</a:t>
          </a:r>
          <a:endParaRPr kumimoji="1" lang="en-GB" sz="2100" kern="1200" dirty="0"/>
        </a:p>
      </dsp:txBody>
      <dsp:txXfrm>
        <a:off x="3353335" y="2108557"/>
        <a:ext cx="1827729" cy="1218485"/>
      </dsp:txXfrm>
    </dsp:sp>
    <dsp:sp modelId="{CCF6CEF2-7735-BE46-B8A6-041033A18F8A}">
      <dsp:nvSpPr>
        <dsp:cNvPr id="0" name=""/>
        <dsp:cNvSpPr/>
      </dsp:nvSpPr>
      <dsp:spPr>
        <a:xfrm>
          <a:off x="5485685" y="2108557"/>
          <a:ext cx="3046214" cy="1218485"/>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kumimoji="1" lang="en-US" sz="2100" u="sng" kern="1200" dirty="0" smtClean="0"/>
            <a:t>ESS transition </a:t>
          </a:r>
          <a:r>
            <a:rPr kumimoji="1" lang="en-GB" sz="2100" kern="1200" dirty="0" smtClean="0"/>
            <a:t>between</a:t>
          </a:r>
          <a:r>
            <a:rPr kumimoji="1" lang="en-US" sz="2100" kern="1200" dirty="0" smtClean="0"/>
            <a:t> BSS in different ESS</a:t>
          </a:r>
          <a:endParaRPr kumimoji="1" lang="en-US" sz="2100" kern="1200" dirty="0"/>
        </a:p>
      </dsp:txBody>
      <dsp:txXfrm>
        <a:off x="6094928" y="2108557"/>
        <a:ext cx="1827729" cy="12184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9FB87-6A1E-434B-B090-952AD0385F94}">
      <dsp:nvSpPr>
        <dsp:cNvPr id="0" name=""/>
        <dsp:cNvSpPr/>
      </dsp:nvSpPr>
      <dsp:spPr>
        <a:xfrm>
          <a:off x="0" y="51775"/>
          <a:ext cx="8229600" cy="748800"/>
        </a:xfrm>
        <a:prstGeom prst="rect">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kumimoji="1" lang="en-US" sz="2600" b="1" i="0" kern="1200" dirty="0" smtClean="0"/>
            <a:t>3 services relate to this requirement: </a:t>
          </a:r>
          <a:endParaRPr lang="en-US" sz="2600" b="1" i="0" kern="1200" dirty="0"/>
        </a:p>
      </dsp:txBody>
      <dsp:txXfrm>
        <a:off x="0" y="51775"/>
        <a:ext cx="8229600" cy="748800"/>
      </dsp:txXfrm>
    </dsp:sp>
    <dsp:sp modelId="{50FA82FA-DC62-48D0-B5FB-133ABC325F1C}">
      <dsp:nvSpPr>
        <dsp:cNvPr id="0" name=""/>
        <dsp:cNvSpPr/>
      </dsp:nvSpPr>
      <dsp:spPr>
        <a:xfrm>
          <a:off x="0" y="800575"/>
          <a:ext cx="8229600" cy="3211649"/>
        </a:xfrm>
        <a:prstGeom prst="rect">
          <a:avLst/>
        </a:prstGeom>
        <a:solidFill>
          <a:schemeClr val="accent1">
            <a:alpha val="90000"/>
            <a:tint val="40000"/>
            <a:hueOff val="0"/>
            <a:satOff val="0"/>
            <a:lumOff val="0"/>
            <a:alphaOff val="0"/>
          </a:schemeClr>
        </a:solidFill>
        <a:ln>
          <a:noFill/>
        </a:ln>
        <a:effectLst>
          <a:outerShdw blurRad="40000" dist="23000" dir="5400000" rotWithShape="0">
            <a:srgbClr val="000000">
              <a:alpha val="35000"/>
            </a:srgbClr>
          </a:outerShdw>
        </a:effectLst>
        <a:sp3d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kumimoji="1" lang="en-US" sz="2600" b="1" i="0" kern="1200" dirty="0" smtClean="0"/>
            <a:t>Association - establishes initial association between station and AP</a:t>
          </a:r>
          <a:endParaRPr lang="en-US" sz="2600" b="1" i="0" kern="1200" dirty="0"/>
        </a:p>
        <a:p>
          <a:pPr marL="228600" lvl="1" indent="-228600" algn="l" defTabSz="1155700">
            <a:lnSpc>
              <a:spcPct val="90000"/>
            </a:lnSpc>
            <a:spcBef>
              <a:spcPct val="0"/>
            </a:spcBef>
            <a:spcAft>
              <a:spcPct val="15000"/>
            </a:spcAft>
            <a:buChar char="••"/>
          </a:pPr>
          <a:r>
            <a:rPr kumimoji="1" lang="en-US" sz="2600" b="1" i="0" kern="1200" dirty="0" err="1" smtClean="0"/>
            <a:t>Reassociation</a:t>
          </a:r>
          <a:r>
            <a:rPr kumimoji="1" lang="en-US" sz="2600" b="1" i="0" kern="1200" dirty="0" smtClean="0"/>
            <a:t> – enables an established association to be transferred from one AP to another</a:t>
          </a:r>
          <a:endParaRPr kumimoji="1" lang="en-GB" sz="2600" b="1" i="0" kern="1200" dirty="0"/>
        </a:p>
        <a:p>
          <a:pPr marL="228600" lvl="1" indent="-228600" algn="l" defTabSz="1155700">
            <a:lnSpc>
              <a:spcPct val="90000"/>
            </a:lnSpc>
            <a:spcBef>
              <a:spcPct val="0"/>
            </a:spcBef>
            <a:spcAft>
              <a:spcPct val="15000"/>
            </a:spcAft>
            <a:buChar char="••"/>
          </a:pPr>
          <a:r>
            <a:rPr kumimoji="1" lang="en-US" sz="2600" b="1" i="0" kern="1200" dirty="0" smtClean="0"/>
            <a:t>Disassociation – a notification from either a station or an AP that an existing association is terminated</a:t>
          </a:r>
          <a:endParaRPr kumimoji="1" lang="en-GB" sz="2600" b="1" i="0" kern="1200" dirty="0"/>
        </a:p>
      </dsp:txBody>
      <dsp:txXfrm>
        <a:off x="0" y="800575"/>
        <a:ext cx="8229600" cy="32116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A3F5F-1400-5B40-AFCC-7BDA9941B8FE}">
      <dsp:nvSpPr>
        <dsp:cNvPr id="0" name=""/>
        <dsp:cNvSpPr/>
      </dsp:nvSpPr>
      <dsp:spPr>
        <a:xfrm>
          <a:off x="2667002" y="1663950"/>
          <a:ext cx="2895595" cy="2921356"/>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rtl="0">
            <a:lnSpc>
              <a:spcPct val="90000"/>
            </a:lnSpc>
            <a:spcBef>
              <a:spcPct val="0"/>
            </a:spcBef>
            <a:spcAft>
              <a:spcPct val="35000"/>
            </a:spcAft>
          </a:pPr>
          <a:r>
            <a:rPr kumimoji="1" lang="en-US" sz="3000" kern="1200" smtClean="0">
              <a:effectLst>
                <a:outerShdw blurRad="38100" dist="38100" dir="2700000" algn="tl">
                  <a:srgbClr val="000000">
                    <a:alpha val="43137"/>
                  </a:srgbClr>
                </a:outerShdw>
              </a:effectLst>
            </a:rPr>
            <a:t>MAC layer covers three functional areas:</a:t>
          </a:r>
          <a:endParaRPr kumimoji="1" lang="en-GB" sz="3000" kern="1200" dirty="0">
            <a:effectLst>
              <a:outerShdw blurRad="38100" dist="38100" dir="2700000" algn="tl">
                <a:srgbClr val="000000">
                  <a:alpha val="43137"/>
                </a:srgbClr>
              </a:outerShdw>
            </a:effectLst>
          </a:endParaRPr>
        </a:p>
      </dsp:txBody>
      <dsp:txXfrm>
        <a:off x="3091052" y="2091773"/>
        <a:ext cx="2047495" cy="2065710"/>
      </dsp:txXfrm>
    </dsp:sp>
    <dsp:sp modelId="{F56B9CCB-EF75-C14D-8C3F-32E248028AE6}">
      <dsp:nvSpPr>
        <dsp:cNvPr id="0" name=""/>
        <dsp:cNvSpPr/>
      </dsp:nvSpPr>
      <dsp:spPr>
        <a:xfrm rot="2549399">
          <a:off x="2079715" y="1926479"/>
          <a:ext cx="740139" cy="579464"/>
        </a:xfrm>
        <a:prstGeom prst="lef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2CF900D-09D6-4442-9B27-E588CCA7C0F6}">
      <dsp:nvSpPr>
        <dsp:cNvPr id="0" name=""/>
        <dsp:cNvSpPr/>
      </dsp:nvSpPr>
      <dsp:spPr>
        <a:xfrm>
          <a:off x="152406" y="976315"/>
          <a:ext cx="1931549" cy="1545239"/>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2865" tIns="62865" rIns="62865" bIns="62865" numCol="1" spcCol="1270" anchor="ctr" anchorCtr="0">
          <a:noAutofit/>
        </a:bodyPr>
        <a:lstStyle/>
        <a:p>
          <a:pPr lvl="0" algn="ctr" defTabSz="1466850" rtl="0">
            <a:lnSpc>
              <a:spcPct val="90000"/>
            </a:lnSpc>
            <a:spcBef>
              <a:spcPct val="0"/>
            </a:spcBef>
            <a:spcAft>
              <a:spcPct val="35000"/>
            </a:spcAft>
          </a:pPr>
          <a:r>
            <a:rPr kumimoji="1" lang="en-GB" sz="3300" kern="1200" smtClean="0">
              <a:effectLst>
                <a:outerShdw blurRad="38100" dist="38100" dir="2700000" algn="tl">
                  <a:srgbClr val="000000">
                    <a:alpha val="43137"/>
                  </a:srgbClr>
                </a:outerShdw>
              </a:effectLst>
            </a:rPr>
            <a:t>Reliable</a:t>
          </a:r>
          <a:r>
            <a:rPr kumimoji="1" lang="en-US" sz="3300" kern="1200" smtClean="0">
              <a:effectLst>
                <a:outerShdw blurRad="38100" dist="38100" dir="2700000" algn="tl">
                  <a:srgbClr val="000000">
                    <a:alpha val="43137"/>
                  </a:srgbClr>
                </a:outerShdw>
              </a:effectLst>
            </a:rPr>
            <a:t> data delivery</a:t>
          </a:r>
          <a:endParaRPr kumimoji="1" lang="en-GB" sz="3300" kern="1200" dirty="0">
            <a:effectLst>
              <a:outerShdw blurRad="38100" dist="38100" dir="2700000" algn="tl">
                <a:srgbClr val="000000">
                  <a:alpha val="43137"/>
                </a:srgbClr>
              </a:outerShdw>
            </a:effectLst>
          </a:endParaRPr>
        </a:p>
      </dsp:txBody>
      <dsp:txXfrm>
        <a:off x="197665" y="1021574"/>
        <a:ext cx="1841031" cy="1454721"/>
      </dsp:txXfrm>
    </dsp:sp>
    <dsp:sp modelId="{5591601D-E828-B94B-B6C6-16B5809B7F1A}">
      <dsp:nvSpPr>
        <dsp:cNvPr id="0" name=""/>
        <dsp:cNvSpPr/>
      </dsp:nvSpPr>
      <dsp:spPr>
        <a:xfrm rot="5400000">
          <a:off x="3833688" y="1043116"/>
          <a:ext cx="532093" cy="579464"/>
        </a:xfrm>
        <a:prstGeom prst="lef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44756605-1F07-CE4A-A504-81C1B5297DA9}">
      <dsp:nvSpPr>
        <dsp:cNvPr id="0" name=""/>
        <dsp:cNvSpPr/>
      </dsp:nvSpPr>
      <dsp:spPr>
        <a:xfrm>
          <a:off x="3226931" y="-130781"/>
          <a:ext cx="1726070" cy="118329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2865" tIns="62865" rIns="62865" bIns="62865" numCol="1" spcCol="1270" anchor="ctr" anchorCtr="0">
          <a:noAutofit/>
        </a:bodyPr>
        <a:lstStyle/>
        <a:p>
          <a:pPr lvl="0" algn="ctr" defTabSz="1466850" rtl="0">
            <a:lnSpc>
              <a:spcPct val="90000"/>
            </a:lnSpc>
            <a:spcBef>
              <a:spcPct val="0"/>
            </a:spcBef>
            <a:spcAft>
              <a:spcPct val="35000"/>
            </a:spcAft>
          </a:pPr>
          <a:r>
            <a:rPr kumimoji="1" lang="en-GB" sz="3300" kern="1200" smtClean="0">
              <a:effectLst>
                <a:outerShdw blurRad="38100" dist="38100" dir="2700000" algn="tl">
                  <a:srgbClr val="000000">
                    <a:alpha val="43137"/>
                  </a:srgbClr>
                </a:outerShdw>
              </a:effectLst>
            </a:rPr>
            <a:t>Access </a:t>
          </a:r>
          <a:r>
            <a:rPr kumimoji="1" lang="en-US" sz="3300" kern="1200" smtClean="0">
              <a:effectLst>
                <a:outerShdw blurRad="38100" dist="38100" dir="2700000" algn="tl">
                  <a:srgbClr val="000000">
                    <a:alpha val="43137"/>
                  </a:srgbClr>
                </a:outerShdw>
              </a:effectLst>
            </a:rPr>
            <a:t>control</a:t>
          </a:r>
          <a:endParaRPr kumimoji="1" lang="en-GB" sz="3300" kern="1200" dirty="0">
            <a:effectLst>
              <a:outerShdw blurRad="38100" dist="38100" dir="2700000" algn="tl">
                <a:srgbClr val="000000">
                  <a:alpha val="43137"/>
                </a:srgbClr>
              </a:outerShdw>
            </a:effectLst>
          </a:endParaRPr>
        </a:p>
      </dsp:txBody>
      <dsp:txXfrm>
        <a:off x="3261589" y="-96123"/>
        <a:ext cx="1656754" cy="1113981"/>
      </dsp:txXfrm>
    </dsp:sp>
    <dsp:sp modelId="{79F24F61-CF36-DB42-A487-CB93191201E2}">
      <dsp:nvSpPr>
        <dsp:cNvPr id="0" name=""/>
        <dsp:cNvSpPr/>
      </dsp:nvSpPr>
      <dsp:spPr>
        <a:xfrm rot="9131244">
          <a:off x="5351945" y="1789831"/>
          <a:ext cx="775547" cy="579464"/>
        </a:xfrm>
        <a:prstGeom prst="lef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9EBBB46D-8B13-5946-80B1-89C8E4D177AA}">
      <dsp:nvSpPr>
        <dsp:cNvPr id="0" name=""/>
        <dsp:cNvSpPr/>
      </dsp:nvSpPr>
      <dsp:spPr>
        <a:xfrm>
          <a:off x="6172213" y="976326"/>
          <a:ext cx="1931549" cy="1545239"/>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2865" tIns="62865" rIns="62865" bIns="62865" numCol="1" spcCol="1270" anchor="ctr" anchorCtr="0">
          <a:noAutofit/>
        </a:bodyPr>
        <a:lstStyle/>
        <a:p>
          <a:pPr lvl="0" algn="ctr" defTabSz="1466850" rtl="0">
            <a:lnSpc>
              <a:spcPct val="90000"/>
            </a:lnSpc>
            <a:spcBef>
              <a:spcPct val="0"/>
            </a:spcBef>
            <a:spcAft>
              <a:spcPct val="35000"/>
            </a:spcAft>
          </a:pPr>
          <a:r>
            <a:rPr kumimoji="1" lang="en-US" sz="3300" kern="1200" smtClean="0">
              <a:effectLst>
                <a:outerShdw blurRad="38100" dist="38100" dir="2700000" algn="tl">
                  <a:srgbClr val="000000">
                    <a:alpha val="43137"/>
                  </a:srgbClr>
                </a:outerShdw>
              </a:effectLst>
            </a:rPr>
            <a:t>Security</a:t>
          </a:r>
          <a:endParaRPr lang="en-US" sz="3300" kern="1200" dirty="0">
            <a:effectLst>
              <a:outerShdw blurRad="38100" dist="38100" dir="2700000" algn="tl">
                <a:srgbClr val="000000">
                  <a:alpha val="43137"/>
                </a:srgbClr>
              </a:outerShdw>
            </a:effectLst>
          </a:endParaRPr>
        </a:p>
      </dsp:txBody>
      <dsp:txXfrm>
        <a:off x="6217472" y="1021585"/>
        <a:ext cx="1841031" cy="14547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BCE80F-4639-564E-B30A-DBC9456E3538}">
      <dsp:nvSpPr>
        <dsp:cNvPr id="0" name=""/>
        <dsp:cNvSpPr/>
      </dsp:nvSpPr>
      <dsp:spPr>
        <a:xfrm>
          <a:off x="1831533" y="1723"/>
          <a:ext cx="2432933" cy="64130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en-GB" sz="1600" kern="1200" smtClean="0"/>
            <a:t>Source</a:t>
          </a:r>
          <a:r>
            <a:rPr kumimoji="1" lang="en-US" sz="1600" kern="1200" smtClean="0"/>
            <a:t> issues a Request to Send (RTS) frame</a:t>
          </a:r>
          <a:endParaRPr lang="en-US" sz="1600" kern="1200"/>
        </a:p>
      </dsp:txBody>
      <dsp:txXfrm>
        <a:off x="1850316" y="20506"/>
        <a:ext cx="2395367" cy="603734"/>
      </dsp:txXfrm>
    </dsp:sp>
    <dsp:sp modelId="{D62EDBF3-FBD9-554F-9D2E-B10F8F03D1C8}">
      <dsp:nvSpPr>
        <dsp:cNvPr id="0" name=""/>
        <dsp:cNvSpPr/>
      </dsp:nvSpPr>
      <dsp:spPr>
        <a:xfrm rot="5400000">
          <a:off x="2927756" y="659056"/>
          <a:ext cx="240487" cy="288585"/>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2961424" y="683105"/>
        <a:ext cx="173151" cy="168341"/>
      </dsp:txXfrm>
    </dsp:sp>
    <dsp:sp modelId="{CD7C33E4-057D-1B49-A232-ACCF5681EA1F}">
      <dsp:nvSpPr>
        <dsp:cNvPr id="0" name=""/>
        <dsp:cNvSpPr/>
      </dsp:nvSpPr>
      <dsp:spPr>
        <a:xfrm>
          <a:off x="1831533" y="963674"/>
          <a:ext cx="2432933" cy="64130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en-GB" sz="1600" kern="1200" smtClean="0"/>
            <a:t>Destination</a:t>
          </a:r>
          <a:r>
            <a:rPr kumimoji="1" lang="en-US" sz="1600" kern="1200" smtClean="0"/>
            <a:t> responds with Clear to Send (CTS)</a:t>
          </a:r>
          <a:endParaRPr kumimoji="1" lang="en-GB" sz="1600" kern="1200" dirty="0" smtClean="0"/>
        </a:p>
      </dsp:txBody>
      <dsp:txXfrm>
        <a:off x="1850316" y="982457"/>
        <a:ext cx="2395367" cy="603734"/>
      </dsp:txXfrm>
    </dsp:sp>
    <dsp:sp modelId="{777DC19A-A975-C04D-837B-8BFB266441D9}">
      <dsp:nvSpPr>
        <dsp:cNvPr id="0" name=""/>
        <dsp:cNvSpPr/>
      </dsp:nvSpPr>
      <dsp:spPr>
        <a:xfrm rot="5400000">
          <a:off x="2927756" y="1621007"/>
          <a:ext cx="240487" cy="288585"/>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2961424" y="1645056"/>
        <a:ext cx="173151" cy="168341"/>
      </dsp:txXfrm>
    </dsp:sp>
    <dsp:sp modelId="{D3367AF8-CBB0-EA4A-9A1F-B9CE23FAB8AF}">
      <dsp:nvSpPr>
        <dsp:cNvPr id="0" name=""/>
        <dsp:cNvSpPr/>
      </dsp:nvSpPr>
      <dsp:spPr>
        <a:xfrm>
          <a:off x="1831533" y="1925625"/>
          <a:ext cx="2432933" cy="64130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en-US" sz="1600" kern="1200" smtClean="0"/>
            <a:t>After receiving CTS, source transmits data </a:t>
          </a:r>
          <a:endParaRPr kumimoji="1" lang="en-GB" sz="1600" kern="1200" dirty="0" smtClean="0"/>
        </a:p>
      </dsp:txBody>
      <dsp:txXfrm>
        <a:off x="1850316" y="1944408"/>
        <a:ext cx="2395367" cy="603734"/>
      </dsp:txXfrm>
    </dsp:sp>
    <dsp:sp modelId="{D397C89B-A616-B44C-A513-46B1B7091549}">
      <dsp:nvSpPr>
        <dsp:cNvPr id="0" name=""/>
        <dsp:cNvSpPr/>
      </dsp:nvSpPr>
      <dsp:spPr>
        <a:xfrm rot="5400000">
          <a:off x="2927756" y="2582957"/>
          <a:ext cx="240487" cy="288585"/>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2961424" y="2607006"/>
        <a:ext cx="173151" cy="168341"/>
      </dsp:txXfrm>
    </dsp:sp>
    <dsp:sp modelId="{8A57793F-D3B5-444F-9774-A6549428127B}">
      <dsp:nvSpPr>
        <dsp:cNvPr id="0" name=""/>
        <dsp:cNvSpPr/>
      </dsp:nvSpPr>
      <dsp:spPr>
        <a:xfrm>
          <a:off x="1831533" y="2887575"/>
          <a:ext cx="2432933" cy="64130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en-GB" sz="1600" kern="1200" dirty="0" smtClean="0"/>
            <a:t>Destination</a:t>
          </a:r>
          <a:r>
            <a:rPr kumimoji="1" lang="en-US" sz="1600" kern="1200" dirty="0" smtClean="0"/>
            <a:t> responds with ACK</a:t>
          </a:r>
          <a:endParaRPr kumimoji="1" lang="en-GB" sz="1600" kern="1200" dirty="0"/>
        </a:p>
      </dsp:txBody>
      <dsp:txXfrm>
        <a:off x="1850316" y="2906358"/>
        <a:ext cx="2395367" cy="6037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A42F61-62FF-6042-92CC-D0225578B9CC}">
      <dsp:nvSpPr>
        <dsp:cNvPr id="0" name=""/>
        <dsp:cNvSpPr/>
      </dsp:nvSpPr>
      <dsp:spPr>
        <a:xfrm rot="4396374">
          <a:off x="1524881" y="985608"/>
          <a:ext cx="4275723" cy="2981783"/>
        </a:xfrm>
        <a:prstGeom prst="swooshArrow">
          <a:avLst>
            <a:gd name="adj1" fmla="val 16310"/>
            <a:gd name="adj2" fmla="val 313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2C3611-3CD5-6148-8A3E-E1FEF69F551B}">
      <dsp:nvSpPr>
        <dsp:cNvPr id="0" name=""/>
        <dsp:cNvSpPr/>
      </dsp:nvSpPr>
      <dsp:spPr>
        <a:xfrm>
          <a:off x="3789639" y="1923249"/>
          <a:ext cx="107975" cy="107975"/>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41CBBC-D885-B147-B444-93CBDE6263E4}">
      <dsp:nvSpPr>
        <dsp:cNvPr id="0" name=""/>
        <dsp:cNvSpPr/>
      </dsp:nvSpPr>
      <dsp:spPr>
        <a:xfrm>
          <a:off x="2285998" y="381000"/>
          <a:ext cx="2015871" cy="79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lvl="0" algn="ctr" defTabSz="800100">
            <a:lnSpc>
              <a:spcPct val="90000"/>
            </a:lnSpc>
            <a:spcBef>
              <a:spcPct val="0"/>
            </a:spcBef>
            <a:spcAft>
              <a:spcPct val="35000"/>
            </a:spcAft>
          </a:pPr>
          <a:r>
            <a:rPr kumimoji="1" lang="en-US" sz="1800" kern="1200" dirty="0" smtClean="0"/>
            <a:t>If station has frame to send it listens to medium</a:t>
          </a:r>
          <a:endParaRPr lang="en-US" sz="1800" kern="1200" dirty="0"/>
        </a:p>
      </dsp:txBody>
      <dsp:txXfrm>
        <a:off x="2285998" y="381000"/>
        <a:ext cx="2015871" cy="792480"/>
      </dsp:txXfrm>
    </dsp:sp>
    <dsp:sp modelId="{95331A41-E26C-AE45-ABF9-037E58AD18F3}">
      <dsp:nvSpPr>
        <dsp:cNvPr id="0" name=""/>
        <dsp:cNvSpPr/>
      </dsp:nvSpPr>
      <dsp:spPr>
        <a:xfrm>
          <a:off x="4289298" y="1580997"/>
          <a:ext cx="2397252" cy="79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35000"/>
            </a:spcAft>
          </a:pPr>
          <a:r>
            <a:rPr kumimoji="1" lang="en-US" sz="1800" kern="1200" dirty="0" smtClean="0"/>
            <a:t>If medium is idle, station may transmit</a:t>
          </a:r>
          <a:endParaRPr lang="en-US" sz="1800" kern="1200" dirty="0"/>
        </a:p>
      </dsp:txBody>
      <dsp:txXfrm>
        <a:off x="4289298" y="1580997"/>
        <a:ext cx="2397252" cy="792480"/>
      </dsp:txXfrm>
    </dsp:sp>
    <dsp:sp modelId="{46A46AFB-4DE4-0443-B402-030ADFBD1A02}">
      <dsp:nvSpPr>
        <dsp:cNvPr id="0" name=""/>
        <dsp:cNvSpPr/>
      </dsp:nvSpPr>
      <dsp:spPr>
        <a:xfrm>
          <a:off x="3962400" y="4160520"/>
          <a:ext cx="2724150" cy="79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lvl="0" algn="ctr" defTabSz="800100">
            <a:lnSpc>
              <a:spcPct val="90000"/>
            </a:lnSpc>
            <a:spcBef>
              <a:spcPct val="0"/>
            </a:spcBef>
            <a:spcAft>
              <a:spcPct val="35000"/>
            </a:spcAft>
          </a:pPr>
          <a:r>
            <a:rPr kumimoji="1" lang="en-GB" sz="1800" kern="1200" dirty="0" smtClean="0"/>
            <a:t>Else </a:t>
          </a:r>
          <a:r>
            <a:rPr kumimoji="1" lang="en-US" sz="1800" kern="1200" dirty="0" smtClean="0"/>
            <a:t>waits until current transmission is complete</a:t>
          </a:r>
          <a:endParaRPr lang="en-US" sz="1800" kern="1200" dirty="0"/>
        </a:p>
      </dsp:txBody>
      <dsp:txXfrm>
        <a:off x="3962400" y="4160520"/>
        <a:ext cx="2724150" cy="7924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33D0D8-059F-0B4E-B700-150E5378D758}">
      <dsp:nvSpPr>
        <dsp:cNvPr id="0" name=""/>
        <dsp:cNvSpPr/>
      </dsp:nvSpPr>
      <dsp:spPr>
        <a:xfrm>
          <a:off x="1051" y="0"/>
          <a:ext cx="2732856" cy="5257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en-US" sz="2400" kern="1200" dirty="0" smtClean="0"/>
            <a:t>SIFS </a:t>
          </a:r>
        </a:p>
        <a:p>
          <a:pPr lvl="0" algn="ctr" defTabSz="1066800">
            <a:lnSpc>
              <a:spcPct val="90000"/>
            </a:lnSpc>
            <a:spcBef>
              <a:spcPct val="0"/>
            </a:spcBef>
            <a:spcAft>
              <a:spcPct val="35000"/>
            </a:spcAft>
          </a:pPr>
          <a:r>
            <a:rPr kumimoji="1" lang="en-US" sz="2400" kern="1200" dirty="0" smtClean="0"/>
            <a:t>(short IFS) </a:t>
          </a:r>
          <a:endParaRPr lang="en-US" sz="2400" kern="1200" dirty="0"/>
        </a:p>
      </dsp:txBody>
      <dsp:txXfrm>
        <a:off x="1051" y="0"/>
        <a:ext cx="2732856" cy="1577340"/>
      </dsp:txXfrm>
    </dsp:sp>
    <dsp:sp modelId="{6EADDD21-1030-BE48-ADD4-7620E3CF0FAE}">
      <dsp:nvSpPr>
        <dsp:cNvPr id="0" name=""/>
        <dsp:cNvSpPr/>
      </dsp:nvSpPr>
      <dsp:spPr>
        <a:xfrm>
          <a:off x="274336" y="1577340"/>
          <a:ext cx="2186285" cy="34175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kumimoji="1" lang="en-GB" sz="2400" kern="1200" dirty="0" smtClean="0"/>
            <a:t>For</a:t>
          </a:r>
          <a:r>
            <a:rPr kumimoji="1" lang="en-US" sz="2400" kern="1200" dirty="0" smtClean="0"/>
            <a:t> all immediate response actions</a:t>
          </a:r>
          <a:endParaRPr lang="en-US" sz="2400" kern="1200" dirty="0"/>
        </a:p>
      </dsp:txBody>
      <dsp:txXfrm>
        <a:off x="338370" y="1641374"/>
        <a:ext cx="2058217" cy="3289502"/>
      </dsp:txXfrm>
    </dsp:sp>
    <dsp:sp modelId="{EF9CE70A-A081-9942-80A6-6043796FE6ED}">
      <dsp:nvSpPr>
        <dsp:cNvPr id="0" name=""/>
        <dsp:cNvSpPr/>
      </dsp:nvSpPr>
      <dsp:spPr>
        <a:xfrm>
          <a:off x="2938871" y="0"/>
          <a:ext cx="2732856" cy="5257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en-US" sz="2400" kern="1200" dirty="0" smtClean="0"/>
            <a:t>PIFS </a:t>
          </a:r>
        </a:p>
        <a:p>
          <a:pPr lvl="0" algn="ctr" defTabSz="1066800">
            <a:lnSpc>
              <a:spcPct val="90000"/>
            </a:lnSpc>
            <a:spcBef>
              <a:spcPct val="0"/>
            </a:spcBef>
            <a:spcAft>
              <a:spcPct val="35000"/>
            </a:spcAft>
          </a:pPr>
          <a:r>
            <a:rPr kumimoji="1" lang="en-US" sz="2400" kern="1200" dirty="0" smtClean="0"/>
            <a:t>(point coordination function IFS)</a:t>
          </a:r>
          <a:endParaRPr lang="en-US" sz="2400" kern="1200" dirty="0"/>
        </a:p>
      </dsp:txBody>
      <dsp:txXfrm>
        <a:off x="2938871" y="0"/>
        <a:ext cx="2732856" cy="1577340"/>
      </dsp:txXfrm>
    </dsp:sp>
    <dsp:sp modelId="{03470888-E92F-734B-99BC-ED3D8D659F8D}">
      <dsp:nvSpPr>
        <dsp:cNvPr id="0" name=""/>
        <dsp:cNvSpPr/>
      </dsp:nvSpPr>
      <dsp:spPr>
        <a:xfrm>
          <a:off x="3212157" y="1577340"/>
          <a:ext cx="2186285" cy="34175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kumimoji="1" lang="en-GB" sz="2400" kern="1200" dirty="0" smtClean="0"/>
            <a:t>Used</a:t>
          </a:r>
          <a:r>
            <a:rPr kumimoji="1" lang="en-US" sz="2400" kern="1200" dirty="0" smtClean="0"/>
            <a:t> by the centralized controller in PCF scheme when issuing polls</a:t>
          </a:r>
          <a:endParaRPr lang="en-US" sz="2400" kern="1200" dirty="0"/>
        </a:p>
      </dsp:txBody>
      <dsp:txXfrm>
        <a:off x="3276191" y="1641374"/>
        <a:ext cx="2058217" cy="3289502"/>
      </dsp:txXfrm>
    </dsp:sp>
    <dsp:sp modelId="{F237E535-6E4E-054E-91B3-23C38F73CBAA}">
      <dsp:nvSpPr>
        <dsp:cNvPr id="0" name=""/>
        <dsp:cNvSpPr/>
      </dsp:nvSpPr>
      <dsp:spPr>
        <a:xfrm>
          <a:off x="5876692" y="0"/>
          <a:ext cx="2732856" cy="5257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en-US" sz="2400" kern="1200" dirty="0" smtClean="0"/>
            <a:t>DIFS </a:t>
          </a:r>
        </a:p>
        <a:p>
          <a:pPr lvl="0" algn="ctr" defTabSz="1066800">
            <a:lnSpc>
              <a:spcPct val="90000"/>
            </a:lnSpc>
            <a:spcBef>
              <a:spcPct val="0"/>
            </a:spcBef>
            <a:spcAft>
              <a:spcPct val="35000"/>
            </a:spcAft>
          </a:pPr>
          <a:r>
            <a:rPr kumimoji="1" lang="en-US" sz="2400" kern="1200" dirty="0" smtClean="0"/>
            <a:t>(distributed coordination function IFS)</a:t>
          </a:r>
          <a:endParaRPr lang="en-US" sz="2400" kern="1200" dirty="0"/>
        </a:p>
      </dsp:txBody>
      <dsp:txXfrm>
        <a:off x="5876692" y="0"/>
        <a:ext cx="2732856" cy="1577340"/>
      </dsp:txXfrm>
    </dsp:sp>
    <dsp:sp modelId="{A459D9E5-A10A-9741-A4C2-B5018D404974}">
      <dsp:nvSpPr>
        <dsp:cNvPr id="0" name=""/>
        <dsp:cNvSpPr/>
      </dsp:nvSpPr>
      <dsp:spPr>
        <a:xfrm>
          <a:off x="6149978" y="1577340"/>
          <a:ext cx="2186285" cy="34175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kumimoji="1" lang="en-GB" sz="2400" kern="1200" dirty="0" smtClean="0"/>
            <a:t>Used </a:t>
          </a:r>
          <a:r>
            <a:rPr kumimoji="1" lang="en-US" sz="2400" kern="1200" dirty="0" smtClean="0"/>
            <a:t>as minimum delay for asynchronous frames contending for access</a:t>
          </a:r>
          <a:endParaRPr lang="en-US" sz="2400" kern="1200" dirty="0"/>
        </a:p>
      </dsp:txBody>
      <dsp:txXfrm>
        <a:off x="6214012" y="1641374"/>
        <a:ext cx="2058217" cy="32895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1C86EE-AED3-DB47-A65A-E2B40E29A98C}">
      <dsp:nvSpPr>
        <dsp:cNvPr id="0" name=""/>
        <dsp:cNvSpPr/>
      </dsp:nvSpPr>
      <dsp:spPr>
        <a:xfrm>
          <a:off x="0" y="679"/>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1FF4A9B2-C818-E146-A3C6-197E79EC0F82}">
      <dsp:nvSpPr>
        <dsp:cNvPr id="0" name=""/>
        <dsp:cNvSpPr/>
      </dsp:nvSpPr>
      <dsp:spPr>
        <a:xfrm>
          <a:off x="0" y="679"/>
          <a:ext cx="8229600" cy="617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kumimoji="1" lang="en-GB" sz="1800" b="1" i="0" kern="1200" smtClean="0">
              <a:effectLst>
                <a:outerShdw blurRad="38100" dist="38100" dir="2700000" algn="tl">
                  <a:srgbClr val="000000">
                    <a:alpha val="43137"/>
                  </a:srgbClr>
                </a:outerShdw>
              </a:effectLst>
            </a:rPr>
            <a:t>Alternative</a:t>
          </a:r>
          <a:r>
            <a:rPr kumimoji="1" lang="en-US" sz="1800" b="1" i="0" kern="1200" smtClean="0">
              <a:effectLst>
                <a:outerShdw blurRad="38100" dist="38100" dir="2700000" algn="tl">
                  <a:srgbClr val="000000">
                    <a:alpha val="43137"/>
                  </a:srgbClr>
                </a:outerShdw>
              </a:effectLst>
            </a:rPr>
            <a:t> access method implemented on top of DCF</a:t>
          </a:r>
          <a:endParaRPr kumimoji="1" lang="en-GB" sz="1800" b="1" i="0" kern="1200" dirty="0">
            <a:effectLst>
              <a:outerShdw blurRad="38100" dist="38100" dir="2700000" algn="tl">
                <a:srgbClr val="000000">
                  <a:alpha val="43137"/>
                </a:srgbClr>
              </a:outerShdw>
            </a:effectLst>
          </a:endParaRPr>
        </a:p>
      </dsp:txBody>
      <dsp:txXfrm>
        <a:off x="0" y="679"/>
        <a:ext cx="8229600" cy="617915"/>
      </dsp:txXfrm>
    </dsp:sp>
    <dsp:sp modelId="{E29203E5-B094-744D-9BA3-81D14921B0CB}">
      <dsp:nvSpPr>
        <dsp:cNvPr id="0" name=""/>
        <dsp:cNvSpPr/>
      </dsp:nvSpPr>
      <dsp:spPr>
        <a:xfrm>
          <a:off x="0" y="618594"/>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C23715C0-0B33-3448-8D92-20DE5C398190}">
      <dsp:nvSpPr>
        <dsp:cNvPr id="0" name=""/>
        <dsp:cNvSpPr/>
      </dsp:nvSpPr>
      <dsp:spPr>
        <a:xfrm>
          <a:off x="0" y="618594"/>
          <a:ext cx="8229600" cy="617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kumimoji="1" lang="en-GB" sz="1800" b="1" i="0" kern="1200" smtClean="0">
              <a:effectLst>
                <a:outerShdw blurRad="38100" dist="38100" dir="2700000" algn="tl">
                  <a:srgbClr val="000000">
                    <a:alpha val="43137"/>
                  </a:srgbClr>
                </a:outerShdw>
              </a:effectLst>
            </a:rPr>
            <a:t>Polling</a:t>
          </a:r>
          <a:r>
            <a:rPr kumimoji="1" lang="en-US" sz="1800" b="1" i="0" kern="1200" smtClean="0">
              <a:effectLst>
                <a:outerShdw blurRad="38100" dist="38100" dir="2700000" algn="tl">
                  <a:srgbClr val="000000">
                    <a:alpha val="43137"/>
                  </a:srgbClr>
                </a:outerShdw>
              </a:effectLst>
            </a:rPr>
            <a:t> by centralized polling master (point coordinator)</a:t>
          </a:r>
          <a:endParaRPr kumimoji="1" lang="en-GB" sz="1800" b="1" i="0" kern="1200" dirty="0">
            <a:effectLst>
              <a:outerShdw blurRad="38100" dist="38100" dir="2700000" algn="tl">
                <a:srgbClr val="000000">
                  <a:alpha val="43137"/>
                </a:srgbClr>
              </a:outerShdw>
            </a:effectLst>
          </a:endParaRPr>
        </a:p>
      </dsp:txBody>
      <dsp:txXfrm>
        <a:off x="0" y="618594"/>
        <a:ext cx="8229600" cy="617915"/>
      </dsp:txXfrm>
    </dsp:sp>
    <dsp:sp modelId="{458774DB-2DE3-6F49-8663-53E30B440F62}">
      <dsp:nvSpPr>
        <dsp:cNvPr id="0" name=""/>
        <dsp:cNvSpPr/>
      </dsp:nvSpPr>
      <dsp:spPr>
        <a:xfrm>
          <a:off x="0" y="123651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C3CE7645-BD43-EC46-B46F-344AA570C4DE}">
      <dsp:nvSpPr>
        <dsp:cNvPr id="0" name=""/>
        <dsp:cNvSpPr/>
      </dsp:nvSpPr>
      <dsp:spPr>
        <a:xfrm>
          <a:off x="0" y="1236510"/>
          <a:ext cx="8229600" cy="617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kumimoji="1" lang="en-GB" sz="1800" b="1" i="0" kern="1200" smtClean="0">
              <a:effectLst>
                <a:outerShdw blurRad="38100" dist="38100" dir="2700000" algn="tl">
                  <a:srgbClr val="000000">
                    <a:alpha val="43137"/>
                  </a:srgbClr>
                </a:outerShdw>
              </a:effectLst>
            </a:rPr>
            <a:t>Uses </a:t>
          </a:r>
          <a:r>
            <a:rPr kumimoji="1" lang="en-US" sz="1800" b="1" i="0" kern="1200" smtClean="0">
              <a:effectLst>
                <a:outerShdw blurRad="38100" dist="38100" dir="2700000" algn="tl">
                  <a:srgbClr val="000000">
                    <a:alpha val="43137"/>
                  </a:srgbClr>
                </a:outerShdw>
              </a:effectLst>
            </a:rPr>
            <a:t>PIFS when issuing polls</a:t>
          </a:r>
          <a:endParaRPr kumimoji="1" lang="en-GB" sz="1800" b="1" i="0" kern="1200" dirty="0">
            <a:effectLst>
              <a:outerShdw blurRad="38100" dist="38100" dir="2700000" algn="tl">
                <a:srgbClr val="000000">
                  <a:alpha val="43137"/>
                </a:srgbClr>
              </a:outerShdw>
            </a:effectLst>
          </a:endParaRPr>
        </a:p>
      </dsp:txBody>
      <dsp:txXfrm>
        <a:off x="0" y="1236510"/>
        <a:ext cx="8229600" cy="617915"/>
      </dsp:txXfrm>
    </dsp:sp>
    <dsp:sp modelId="{86CABCC1-74C4-BF44-AFC9-DECB7E901040}">
      <dsp:nvSpPr>
        <dsp:cNvPr id="0" name=""/>
        <dsp:cNvSpPr/>
      </dsp:nvSpPr>
      <dsp:spPr>
        <a:xfrm>
          <a:off x="0" y="1854426"/>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C1C66BC3-53F0-9949-BB06-07E7C24E6DEB}">
      <dsp:nvSpPr>
        <dsp:cNvPr id="0" name=""/>
        <dsp:cNvSpPr/>
      </dsp:nvSpPr>
      <dsp:spPr>
        <a:xfrm>
          <a:off x="0" y="1854426"/>
          <a:ext cx="8229600" cy="617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kumimoji="1" lang="en-GB" sz="1800" b="1" i="0" kern="1200" smtClean="0">
              <a:effectLst>
                <a:outerShdw blurRad="38100" dist="38100" dir="2700000" algn="tl">
                  <a:srgbClr val="000000">
                    <a:alpha val="43137"/>
                  </a:srgbClr>
                </a:outerShdw>
              </a:effectLst>
            </a:rPr>
            <a:t>Point</a:t>
          </a:r>
          <a:r>
            <a:rPr kumimoji="1" lang="en-US" sz="1800" b="1" i="0" kern="1200" smtClean="0">
              <a:effectLst>
                <a:outerShdw blurRad="38100" dist="38100" dir="2700000" algn="tl">
                  <a:srgbClr val="000000">
                    <a:alpha val="43137"/>
                  </a:srgbClr>
                </a:outerShdw>
              </a:effectLst>
            </a:rPr>
            <a:t> coordinator polls in round-robin to stations configured for polling</a:t>
          </a:r>
          <a:endParaRPr kumimoji="1" lang="en-GB" sz="1800" b="1" i="0" kern="1200" dirty="0">
            <a:effectLst>
              <a:outerShdw blurRad="38100" dist="38100" dir="2700000" algn="tl">
                <a:srgbClr val="000000">
                  <a:alpha val="43137"/>
                </a:srgbClr>
              </a:outerShdw>
            </a:effectLst>
          </a:endParaRPr>
        </a:p>
      </dsp:txBody>
      <dsp:txXfrm>
        <a:off x="0" y="1854426"/>
        <a:ext cx="8229600" cy="617915"/>
      </dsp:txXfrm>
    </dsp:sp>
    <dsp:sp modelId="{8A0B053D-6521-A744-9144-EBE60EFE1A82}">
      <dsp:nvSpPr>
        <dsp:cNvPr id="0" name=""/>
        <dsp:cNvSpPr/>
      </dsp:nvSpPr>
      <dsp:spPr>
        <a:xfrm>
          <a:off x="0" y="247234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315D8C8D-2212-2849-A9DB-0CDC5CB06371}">
      <dsp:nvSpPr>
        <dsp:cNvPr id="0" name=""/>
        <dsp:cNvSpPr/>
      </dsp:nvSpPr>
      <dsp:spPr>
        <a:xfrm>
          <a:off x="0" y="2472342"/>
          <a:ext cx="8229600" cy="617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kumimoji="1" lang="en-US" sz="1800" b="1" i="0" kern="1200" smtClean="0">
              <a:effectLst>
                <a:outerShdw blurRad="38100" dist="38100" dir="2700000" algn="tl">
                  <a:srgbClr val="000000">
                    <a:alpha val="43137"/>
                  </a:srgbClr>
                </a:outerShdw>
              </a:effectLst>
            </a:rPr>
            <a:t>When poll issued, polled station may respond using SIFS</a:t>
          </a:r>
          <a:endParaRPr kumimoji="1" lang="en-GB" sz="1800" b="1" i="0" kern="1200" dirty="0">
            <a:effectLst>
              <a:outerShdw blurRad="38100" dist="38100" dir="2700000" algn="tl">
                <a:srgbClr val="000000">
                  <a:alpha val="43137"/>
                </a:srgbClr>
              </a:outerShdw>
            </a:effectLst>
          </a:endParaRPr>
        </a:p>
      </dsp:txBody>
      <dsp:txXfrm>
        <a:off x="0" y="2472342"/>
        <a:ext cx="8229600" cy="617915"/>
      </dsp:txXfrm>
    </dsp:sp>
    <dsp:sp modelId="{1995A9F8-32D4-D74A-B5D6-94BB982BD247}">
      <dsp:nvSpPr>
        <dsp:cNvPr id="0" name=""/>
        <dsp:cNvSpPr/>
      </dsp:nvSpPr>
      <dsp:spPr>
        <a:xfrm>
          <a:off x="0" y="3090257"/>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842F011C-9A34-BC4C-BE34-FC950E9AECE4}">
      <dsp:nvSpPr>
        <dsp:cNvPr id="0" name=""/>
        <dsp:cNvSpPr/>
      </dsp:nvSpPr>
      <dsp:spPr>
        <a:xfrm>
          <a:off x="0" y="3090257"/>
          <a:ext cx="8229600" cy="617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kumimoji="1" lang="en-US" sz="1800" b="1" i="0" kern="1200" dirty="0" smtClean="0">
              <a:effectLst>
                <a:outerShdw blurRad="38100" dist="38100" dir="2700000" algn="tl">
                  <a:srgbClr val="000000">
                    <a:alpha val="43137"/>
                  </a:srgbClr>
                </a:outerShdw>
              </a:effectLst>
            </a:rPr>
            <a:t>If point coordinator receives response, it issues another poll using PIFS</a:t>
          </a:r>
          <a:endParaRPr kumimoji="1" lang="en-GB" sz="1800" b="1" i="0" kern="1200" dirty="0">
            <a:effectLst>
              <a:outerShdw blurRad="38100" dist="38100" dir="2700000" algn="tl">
                <a:srgbClr val="000000">
                  <a:alpha val="43137"/>
                </a:srgbClr>
              </a:outerShdw>
            </a:effectLst>
          </a:endParaRPr>
        </a:p>
      </dsp:txBody>
      <dsp:txXfrm>
        <a:off x="0" y="3090257"/>
        <a:ext cx="8229600" cy="617915"/>
      </dsp:txXfrm>
    </dsp:sp>
    <dsp:sp modelId="{37308C5E-8E08-4A4E-BB2E-4FCE4059F623}">
      <dsp:nvSpPr>
        <dsp:cNvPr id="0" name=""/>
        <dsp:cNvSpPr/>
      </dsp:nvSpPr>
      <dsp:spPr>
        <a:xfrm>
          <a:off x="0" y="3708173"/>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4AE675C8-225E-9740-95FE-24EFCE4FEBCC}">
      <dsp:nvSpPr>
        <dsp:cNvPr id="0" name=""/>
        <dsp:cNvSpPr/>
      </dsp:nvSpPr>
      <dsp:spPr>
        <a:xfrm>
          <a:off x="0" y="3708173"/>
          <a:ext cx="8229600" cy="617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kumimoji="1" lang="en-US" sz="1800" b="1" i="0" kern="1200" smtClean="0">
              <a:effectLst>
                <a:outerShdw blurRad="38100" dist="38100" dir="2700000" algn="tl">
                  <a:srgbClr val="000000">
                    <a:alpha val="43137"/>
                  </a:srgbClr>
                </a:outerShdw>
              </a:effectLst>
            </a:rPr>
            <a:t>If no response during expected turnaround time, coordinator issues poll</a:t>
          </a:r>
          <a:endParaRPr lang="en-US" sz="1800" b="1" i="0" kern="1200" dirty="0">
            <a:effectLst>
              <a:outerShdw blurRad="38100" dist="38100" dir="2700000" algn="tl">
                <a:srgbClr val="000000">
                  <a:alpha val="43137"/>
                </a:srgbClr>
              </a:outerShdw>
            </a:effectLst>
          </a:endParaRPr>
        </a:p>
      </dsp:txBody>
      <dsp:txXfrm>
        <a:off x="0" y="3708173"/>
        <a:ext cx="8229600" cy="617915"/>
      </dsp:txXfrm>
    </dsp:sp>
    <dsp:sp modelId="{05B3DD14-E934-5748-8399-5F067EA71119}">
      <dsp:nvSpPr>
        <dsp:cNvPr id="0" name=""/>
        <dsp:cNvSpPr/>
      </dsp:nvSpPr>
      <dsp:spPr>
        <a:xfrm>
          <a:off x="0" y="4326089"/>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E3512BF-B146-4E4B-8D31-E1A77D7F9E86}">
      <dsp:nvSpPr>
        <dsp:cNvPr id="0" name=""/>
        <dsp:cNvSpPr/>
      </dsp:nvSpPr>
      <dsp:spPr>
        <a:xfrm>
          <a:off x="0" y="4326089"/>
          <a:ext cx="8229600" cy="617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kumimoji="1" lang="en-US" sz="1800" b="1" i="0" kern="1200" smtClean="0">
              <a:effectLst>
                <a:outerShdw blurRad="38100" dist="38100" dir="2700000" algn="tl">
                  <a:srgbClr val="000000">
                    <a:alpha val="43137"/>
                  </a:srgbClr>
                </a:outerShdw>
              </a:effectLst>
            </a:rPr>
            <a:t>Coordinator could lock out asynchronous traffic by issuing polls</a:t>
          </a:r>
          <a:endParaRPr kumimoji="1" lang="en-GB" sz="1800" b="1" i="0" kern="1200" dirty="0">
            <a:effectLst>
              <a:outerShdw blurRad="38100" dist="38100" dir="2700000" algn="tl">
                <a:srgbClr val="000000">
                  <a:alpha val="43137"/>
                </a:srgbClr>
              </a:outerShdw>
            </a:effectLst>
          </a:endParaRPr>
        </a:p>
      </dsp:txBody>
      <dsp:txXfrm>
        <a:off x="0" y="4326089"/>
        <a:ext cx="8229600" cy="617915"/>
      </dsp:txXfrm>
    </dsp:sp>
    <dsp:sp modelId="{DC5B52F1-7146-5E4E-AC6B-BC9DA34D3A90}">
      <dsp:nvSpPr>
        <dsp:cNvPr id="0" name=""/>
        <dsp:cNvSpPr/>
      </dsp:nvSpPr>
      <dsp:spPr>
        <a:xfrm>
          <a:off x="0" y="4944005"/>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19B85E9-425D-6E41-8681-EDB762FEE5AA}">
      <dsp:nvSpPr>
        <dsp:cNvPr id="0" name=""/>
        <dsp:cNvSpPr/>
      </dsp:nvSpPr>
      <dsp:spPr>
        <a:xfrm>
          <a:off x="0" y="4944005"/>
          <a:ext cx="8229600" cy="617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kumimoji="1" lang="en-GB" sz="1800" b="1" i="0" kern="1200" smtClean="0">
              <a:effectLst>
                <a:outerShdw blurRad="38100" dist="38100" dir="2700000" algn="tl">
                  <a:srgbClr val="000000">
                    <a:alpha val="43137"/>
                  </a:srgbClr>
                </a:outerShdw>
              </a:effectLst>
            </a:rPr>
            <a:t>Have a superframe interval</a:t>
          </a:r>
          <a:r>
            <a:rPr kumimoji="1" lang="en-US" sz="1800" b="1" i="0" kern="1200" smtClean="0">
              <a:effectLst>
                <a:outerShdw blurRad="38100" dist="38100" dir="2700000" algn="tl">
                  <a:srgbClr val="000000">
                    <a:alpha val="43137"/>
                  </a:srgbClr>
                </a:outerShdw>
              </a:effectLst>
            </a:rPr>
            <a:t> defined</a:t>
          </a:r>
          <a:endParaRPr kumimoji="1" lang="en-GB" sz="1800" b="1" i="0" kern="1200" dirty="0">
            <a:effectLst>
              <a:outerShdw blurRad="38100" dist="38100" dir="2700000" algn="tl">
                <a:srgbClr val="000000">
                  <a:alpha val="43137"/>
                </a:srgbClr>
              </a:outerShdw>
            </a:effectLst>
          </a:endParaRPr>
        </a:p>
      </dsp:txBody>
      <dsp:txXfrm>
        <a:off x="0" y="4944005"/>
        <a:ext cx="8229600" cy="6179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32149-2CA4-2D44-9D11-C696F0FDA631}">
      <dsp:nvSpPr>
        <dsp:cNvPr id="0" name=""/>
        <dsp:cNvSpPr/>
      </dsp:nvSpPr>
      <dsp:spPr>
        <a:xfrm>
          <a:off x="0" y="201329"/>
          <a:ext cx="8382000" cy="9009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0536" tIns="229108" rIns="650536" bIns="142240" numCol="1" spcCol="1270" anchor="t" anchorCtr="0">
          <a:noAutofit/>
        </a:bodyPr>
        <a:lstStyle/>
        <a:p>
          <a:pPr marL="228600" lvl="1" indent="-228600" algn="l" defTabSz="889000">
            <a:lnSpc>
              <a:spcPct val="90000"/>
            </a:lnSpc>
            <a:spcBef>
              <a:spcPct val="0"/>
            </a:spcBef>
            <a:spcAft>
              <a:spcPct val="15000"/>
            </a:spcAft>
            <a:buChar char="••"/>
          </a:pPr>
          <a:r>
            <a:rPr kumimoji="1" lang="en-GB" sz="2000" kern="1200" dirty="0" smtClean="0"/>
            <a:t>Request</a:t>
          </a:r>
          <a:r>
            <a:rPr kumimoji="1" lang="en-US" sz="2000" kern="1200" dirty="0" smtClean="0"/>
            <a:t> AP transmit buffered frame when in power-saving mode</a:t>
          </a:r>
        </a:p>
      </dsp:txBody>
      <dsp:txXfrm>
        <a:off x="0" y="201329"/>
        <a:ext cx="8382000" cy="900900"/>
      </dsp:txXfrm>
    </dsp:sp>
    <dsp:sp modelId="{B1A1E575-A85B-3744-8C15-7473335D9A0D}">
      <dsp:nvSpPr>
        <dsp:cNvPr id="0" name=""/>
        <dsp:cNvSpPr/>
      </dsp:nvSpPr>
      <dsp:spPr>
        <a:xfrm>
          <a:off x="419100" y="38969"/>
          <a:ext cx="5867400" cy="324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889000">
            <a:lnSpc>
              <a:spcPct val="90000"/>
            </a:lnSpc>
            <a:spcBef>
              <a:spcPct val="0"/>
            </a:spcBef>
            <a:spcAft>
              <a:spcPct val="35000"/>
            </a:spcAft>
          </a:pPr>
          <a:r>
            <a:rPr kumimoji="1" lang="en-US" sz="2000" kern="1200" dirty="0" smtClean="0"/>
            <a:t>Power Save-Poll (PS-Poll) </a:t>
          </a:r>
          <a:endParaRPr lang="en-US" sz="2000" kern="1200" dirty="0"/>
        </a:p>
      </dsp:txBody>
      <dsp:txXfrm>
        <a:off x="434952" y="54821"/>
        <a:ext cx="5835696" cy="293016"/>
      </dsp:txXfrm>
    </dsp:sp>
    <dsp:sp modelId="{B4D9ADAB-7F33-AC46-B0E3-BBF9E42CA705}">
      <dsp:nvSpPr>
        <dsp:cNvPr id="0" name=""/>
        <dsp:cNvSpPr/>
      </dsp:nvSpPr>
      <dsp:spPr>
        <a:xfrm>
          <a:off x="0" y="1323989"/>
          <a:ext cx="8382000" cy="64102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0536" tIns="229108" rIns="650536" bIns="142240" numCol="1" spcCol="1270" anchor="t" anchorCtr="0">
          <a:noAutofit/>
        </a:bodyPr>
        <a:lstStyle/>
        <a:p>
          <a:pPr marL="228600" lvl="1" indent="-228600" algn="l" defTabSz="889000">
            <a:lnSpc>
              <a:spcPct val="90000"/>
            </a:lnSpc>
            <a:spcBef>
              <a:spcPct val="0"/>
            </a:spcBef>
            <a:spcAft>
              <a:spcPct val="15000"/>
            </a:spcAft>
            <a:buChar char="••"/>
          </a:pPr>
          <a:r>
            <a:rPr kumimoji="1" lang="en-GB" sz="2000" kern="1200" dirty="0" smtClean="0"/>
            <a:t>First</a:t>
          </a:r>
          <a:r>
            <a:rPr kumimoji="1" lang="en-US" sz="2000" kern="1200" dirty="0" smtClean="0"/>
            <a:t> frame in four-way frame exchange</a:t>
          </a:r>
          <a:endParaRPr kumimoji="1" lang="en-GB" sz="2000" kern="1200" dirty="0" smtClean="0"/>
        </a:p>
      </dsp:txBody>
      <dsp:txXfrm>
        <a:off x="0" y="1323989"/>
        <a:ext cx="8382000" cy="641024"/>
      </dsp:txXfrm>
    </dsp:sp>
    <dsp:sp modelId="{F936BC5F-80BF-194E-80BC-42B68A541D56}">
      <dsp:nvSpPr>
        <dsp:cNvPr id="0" name=""/>
        <dsp:cNvSpPr/>
      </dsp:nvSpPr>
      <dsp:spPr>
        <a:xfrm>
          <a:off x="419100" y="1161629"/>
          <a:ext cx="5867400" cy="324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889000">
            <a:lnSpc>
              <a:spcPct val="90000"/>
            </a:lnSpc>
            <a:spcBef>
              <a:spcPct val="0"/>
            </a:spcBef>
            <a:spcAft>
              <a:spcPct val="35000"/>
            </a:spcAft>
          </a:pPr>
          <a:r>
            <a:rPr kumimoji="1" lang="en-US" sz="2000" kern="1200" dirty="0" smtClean="0"/>
            <a:t>Request to Send (RTS)</a:t>
          </a:r>
          <a:endParaRPr kumimoji="1" lang="en-GB" sz="2000" kern="1200" dirty="0" smtClean="0"/>
        </a:p>
      </dsp:txBody>
      <dsp:txXfrm>
        <a:off x="434952" y="1177481"/>
        <a:ext cx="5835696" cy="293016"/>
      </dsp:txXfrm>
    </dsp:sp>
    <dsp:sp modelId="{FDE1D7D8-E1AB-AF41-9976-40161082632C}">
      <dsp:nvSpPr>
        <dsp:cNvPr id="0" name=""/>
        <dsp:cNvSpPr/>
      </dsp:nvSpPr>
      <dsp:spPr>
        <a:xfrm>
          <a:off x="0" y="2186774"/>
          <a:ext cx="8382000" cy="64102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0536" tIns="229108" rIns="650536" bIns="142240" numCol="1" spcCol="1270" anchor="t" anchorCtr="0">
          <a:noAutofit/>
        </a:bodyPr>
        <a:lstStyle/>
        <a:p>
          <a:pPr marL="228600" lvl="1" indent="-228600" algn="l" defTabSz="889000">
            <a:lnSpc>
              <a:spcPct val="90000"/>
            </a:lnSpc>
            <a:spcBef>
              <a:spcPct val="0"/>
            </a:spcBef>
            <a:spcAft>
              <a:spcPct val="15000"/>
            </a:spcAft>
            <a:buChar char="••"/>
          </a:pPr>
          <a:r>
            <a:rPr kumimoji="1" lang="en-GB" sz="2000" kern="1200" dirty="0" smtClean="0"/>
            <a:t>Second </a:t>
          </a:r>
          <a:r>
            <a:rPr kumimoji="1" lang="en-US" sz="2000" kern="1200" dirty="0" smtClean="0"/>
            <a:t>frame in four-way exchange</a:t>
          </a:r>
          <a:endParaRPr kumimoji="1" lang="en-GB" sz="2000" kern="1200" dirty="0" smtClean="0"/>
        </a:p>
      </dsp:txBody>
      <dsp:txXfrm>
        <a:off x="0" y="2186774"/>
        <a:ext cx="8382000" cy="641024"/>
      </dsp:txXfrm>
    </dsp:sp>
    <dsp:sp modelId="{8E02C84E-6152-C846-8E7E-19CB8D27C33D}">
      <dsp:nvSpPr>
        <dsp:cNvPr id="0" name=""/>
        <dsp:cNvSpPr/>
      </dsp:nvSpPr>
      <dsp:spPr>
        <a:xfrm>
          <a:off x="419100" y="2024414"/>
          <a:ext cx="5867400" cy="324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889000">
            <a:lnSpc>
              <a:spcPct val="90000"/>
            </a:lnSpc>
            <a:spcBef>
              <a:spcPct val="0"/>
            </a:spcBef>
            <a:spcAft>
              <a:spcPct val="35000"/>
            </a:spcAft>
          </a:pPr>
          <a:r>
            <a:rPr kumimoji="1" lang="en-US" sz="2000" kern="1200" dirty="0" smtClean="0"/>
            <a:t>Clear to Send (CTS)</a:t>
          </a:r>
          <a:endParaRPr kumimoji="1" lang="en-GB" sz="2000" kern="1200" dirty="0" smtClean="0"/>
        </a:p>
      </dsp:txBody>
      <dsp:txXfrm>
        <a:off x="434952" y="2040266"/>
        <a:ext cx="5835696" cy="293016"/>
      </dsp:txXfrm>
    </dsp:sp>
    <dsp:sp modelId="{2784DE08-02EC-F248-B582-B754E3298070}">
      <dsp:nvSpPr>
        <dsp:cNvPr id="0" name=""/>
        <dsp:cNvSpPr/>
      </dsp:nvSpPr>
      <dsp:spPr>
        <a:xfrm>
          <a:off x="0" y="3049559"/>
          <a:ext cx="8382000" cy="64102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0536" tIns="229108" rIns="650536" bIns="142240" numCol="1" spcCol="1270" anchor="t" anchorCtr="0">
          <a:noAutofit/>
        </a:bodyPr>
        <a:lstStyle/>
        <a:p>
          <a:pPr marL="228600" lvl="1" indent="-228600" algn="l" defTabSz="889000">
            <a:lnSpc>
              <a:spcPct val="90000"/>
            </a:lnSpc>
            <a:spcBef>
              <a:spcPct val="0"/>
            </a:spcBef>
            <a:spcAft>
              <a:spcPct val="15000"/>
            </a:spcAft>
            <a:buChar char="••"/>
          </a:pPr>
          <a:r>
            <a:rPr kumimoji="1" lang="en-GB" sz="2000" kern="1200" dirty="0" smtClean="0"/>
            <a:t>Acknowledges correct receipt</a:t>
          </a:r>
        </a:p>
      </dsp:txBody>
      <dsp:txXfrm>
        <a:off x="0" y="3049559"/>
        <a:ext cx="8382000" cy="641024"/>
      </dsp:txXfrm>
    </dsp:sp>
    <dsp:sp modelId="{0FB3F2A7-D2FF-594A-807C-7B4C3826BF56}">
      <dsp:nvSpPr>
        <dsp:cNvPr id="0" name=""/>
        <dsp:cNvSpPr/>
      </dsp:nvSpPr>
      <dsp:spPr>
        <a:xfrm>
          <a:off x="419100" y="2887199"/>
          <a:ext cx="5867400" cy="324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889000">
            <a:lnSpc>
              <a:spcPct val="90000"/>
            </a:lnSpc>
            <a:spcBef>
              <a:spcPct val="0"/>
            </a:spcBef>
            <a:spcAft>
              <a:spcPct val="35000"/>
            </a:spcAft>
          </a:pPr>
          <a:r>
            <a:rPr kumimoji="1" lang="en-US" sz="2000" kern="1200" dirty="0" smtClean="0"/>
            <a:t>Acknowledgment</a:t>
          </a:r>
          <a:r>
            <a:rPr kumimoji="1" lang="en-GB" sz="2000" kern="1200" dirty="0" smtClean="0"/>
            <a:t> (ACK)</a:t>
          </a:r>
        </a:p>
      </dsp:txBody>
      <dsp:txXfrm>
        <a:off x="434952" y="2903051"/>
        <a:ext cx="5835696" cy="293016"/>
      </dsp:txXfrm>
    </dsp:sp>
    <dsp:sp modelId="{64D518F0-E0A7-B54B-A45B-D81356CB0CE6}">
      <dsp:nvSpPr>
        <dsp:cNvPr id="0" name=""/>
        <dsp:cNvSpPr/>
      </dsp:nvSpPr>
      <dsp:spPr>
        <a:xfrm>
          <a:off x="0" y="3912344"/>
          <a:ext cx="8382000" cy="64102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0536" tIns="229108" rIns="650536" bIns="142240" numCol="1" spcCol="1270" anchor="t" anchorCtr="0">
          <a:noAutofit/>
        </a:bodyPr>
        <a:lstStyle/>
        <a:p>
          <a:pPr marL="228600" lvl="1" indent="-228600" algn="l" defTabSz="889000">
            <a:lnSpc>
              <a:spcPct val="90000"/>
            </a:lnSpc>
            <a:spcBef>
              <a:spcPct val="0"/>
            </a:spcBef>
            <a:spcAft>
              <a:spcPct val="15000"/>
            </a:spcAft>
            <a:buChar char="••"/>
          </a:pPr>
          <a:r>
            <a:rPr kumimoji="1" lang="en-US" sz="2000" kern="1200" dirty="0" smtClean="0"/>
            <a:t>Announces end of contention-free period part of </a:t>
          </a:r>
          <a:r>
            <a:rPr kumimoji="1" lang="en-GB" sz="2000" kern="1200" dirty="0" smtClean="0"/>
            <a:t>PCF</a:t>
          </a:r>
        </a:p>
      </dsp:txBody>
      <dsp:txXfrm>
        <a:off x="0" y="3912344"/>
        <a:ext cx="8382000" cy="641024"/>
      </dsp:txXfrm>
    </dsp:sp>
    <dsp:sp modelId="{62A2B4ED-D395-BB41-8ACC-7687835144B7}">
      <dsp:nvSpPr>
        <dsp:cNvPr id="0" name=""/>
        <dsp:cNvSpPr/>
      </dsp:nvSpPr>
      <dsp:spPr>
        <a:xfrm>
          <a:off x="419100" y="3749985"/>
          <a:ext cx="5867400" cy="324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889000">
            <a:lnSpc>
              <a:spcPct val="90000"/>
            </a:lnSpc>
            <a:spcBef>
              <a:spcPct val="0"/>
            </a:spcBef>
            <a:spcAft>
              <a:spcPct val="35000"/>
            </a:spcAft>
          </a:pPr>
          <a:r>
            <a:rPr kumimoji="1" lang="en-US" sz="2000" kern="1200" dirty="0" smtClean="0"/>
            <a:t>Contention-Free (CF)-end</a:t>
          </a:r>
          <a:endParaRPr kumimoji="1" lang="en-GB" sz="2000" kern="1200" dirty="0" smtClean="0"/>
        </a:p>
      </dsp:txBody>
      <dsp:txXfrm>
        <a:off x="434952" y="3765837"/>
        <a:ext cx="5835696" cy="293016"/>
      </dsp:txXfrm>
    </dsp:sp>
    <dsp:sp modelId="{2104F1F6-018B-BF49-8A49-DE1DE980F5D5}">
      <dsp:nvSpPr>
        <dsp:cNvPr id="0" name=""/>
        <dsp:cNvSpPr/>
      </dsp:nvSpPr>
      <dsp:spPr>
        <a:xfrm>
          <a:off x="0" y="4775130"/>
          <a:ext cx="8382000" cy="9009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0536" tIns="229108" rIns="650536" bIns="142240" numCol="1" spcCol="1270" anchor="t" anchorCtr="0">
          <a:noAutofit/>
        </a:bodyPr>
        <a:lstStyle/>
        <a:p>
          <a:pPr marL="228600" lvl="1" indent="-228600" algn="l" defTabSz="889000">
            <a:lnSpc>
              <a:spcPct val="90000"/>
            </a:lnSpc>
            <a:spcBef>
              <a:spcPct val="0"/>
            </a:spcBef>
            <a:spcAft>
              <a:spcPct val="15000"/>
            </a:spcAft>
            <a:buChar char="••"/>
          </a:pPr>
          <a:r>
            <a:rPr kumimoji="1" lang="en-US" sz="2000" kern="1200" dirty="0" smtClean="0"/>
            <a:t>Acknowledges CF-end to end contention-free period and release stations from </a:t>
          </a:r>
          <a:r>
            <a:rPr kumimoji="1" lang="en-GB" sz="2000" kern="1200" dirty="0" smtClean="0"/>
            <a:t>associated</a:t>
          </a:r>
          <a:r>
            <a:rPr kumimoji="1" lang="en-US" sz="2000" kern="1200" dirty="0" smtClean="0"/>
            <a:t> restrictions</a:t>
          </a:r>
          <a:endParaRPr kumimoji="1" lang="en-US" sz="2000" kern="1200" dirty="0"/>
        </a:p>
      </dsp:txBody>
      <dsp:txXfrm>
        <a:off x="0" y="4775130"/>
        <a:ext cx="8382000" cy="900900"/>
      </dsp:txXfrm>
    </dsp:sp>
    <dsp:sp modelId="{4C1A4B88-C232-4142-B2DB-F5B0F8292ED1}">
      <dsp:nvSpPr>
        <dsp:cNvPr id="0" name=""/>
        <dsp:cNvSpPr/>
      </dsp:nvSpPr>
      <dsp:spPr>
        <a:xfrm>
          <a:off x="419100" y="4612770"/>
          <a:ext cx="5867400" cy="324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889000">
            <a:lnSpc>
              <a:spcPct val="90000"/>
            </a:lnSpc>
            <a:spcBef>
              <a:spcPct val="0"/>
            </a:spcBef>
            <a:spcAft>
              <a:spcPct val="35000"/>
            </a:spcAft>
          </a:pPr>
          <a:r>
            <a:rPr kumimoji="1" lang="en-US" sz="2000" kern="1200" dirty="0" smtClean="0"/>
            <a:t>CF-End + CF-Ack: </a:t>
          </a:r>
          <a:endParaRPr kumimoji="1" lang="en-GB" sz="2000" kern="1200" dirty="0" smtClean="0"/>
        </a:p>
      </dsp:txBody>
      <dsp:txXfrm>
        <a:off x="434952" y="4628622"/>
        <a:ext cx="5835696" cy="29301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eaLnBrk="0" hangingPunct="0">
              <a:defRPr sz="1200">
                <a:ea typeface="+mn-ea"/>
                <a:cs typeface="+mn-cs"/>
              </a:defRPr>
            </a:lvl1pPr>
          </a:lstStyle>
          <a:p>
            <a:pPr>
              <a:defRPr/>
            </a:pPr>
            <a:endParaRPr lang="en-US" dirty="0"/>
          </a:p>
        </p:txBody>
      </p:sp>
      <p:sp>
        <p:nvSpPr>
          <p:cNvPr id="12800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eaLnBrk="0" hangingPunct="0">
              <a:defRPr sz="1200">
                <a:ea typeface="+mn-ea"/>
                <a:cs typeface="+mn-cs"/>
              </a:defRPr>
            </a:lvl1pPr>
          </a:lstStyle>
          <a:p>
            <a:pPr>
              <a:defRPr/>
            </a:pPr>
            <a:endParaRPr lang="en-US" dirty="0"/>
          </a:p>
        </p:txBody>
      </p:sp>
      <p:sp>
        <p:nvSpPr>
          <p:cNvPr id="12800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eaLnBrk="0" hangingPunct="0">
              <a:defRPr sz="1200">
                <a:ea typeface="+mn-ea"/>
                <a:cs typeface="+mn-cs"/>
              </a:defRPr>
            </a:lvl1pPr>
          </a:lstStyle>
          <a:p>
            <a:pPr>
              <a:defRPr/>
            </a:pPr>
            <a:endParaRPr lang="en-US" dirty="0"/>
          </a:p>
        </p:txBody>
      </p:sp>
      <p:sp>
        <p:nvSpPr>
          <p:cNvPr id="12800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eaLnBrk="0" hangingPunct="0">
              <a:defRPr sz="1200"/>
            </a:lvl1pPr>
          </a:lstStyle>
          <a:p>
            <a:fld id="{61E87FF8-7832-E147-8F98-E3851743415E}" type="slidenum">
              <a:rPr lang="en-US"/>
              <a:pPr/>
              <a:t>‹#›</a:t>
            </a:fld>
            <a:endParaRPr lang="en-US" dirty="0"/>
          </a:p>
        </p:txBody>
      </p:sp>
    </p:spTree>
    <p:extLst>
      <p:ext uri="{BB962C8B-B14F-4D97-AF65-F5344CB8AC3E}">
        <p14:creationId xmlns:p14="http://schemas.microsoft.com/office/powerpoint/2010/main" val="3752526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eaLnBrk="0" hangingPunct="0">
              <a:defRPr sz="1200">
                <a:ea typeface="+mn-ea"/>
                <a:cs typeface="+mn-cs"/>
              </a:defRPr>
            </a:lvl1pPr>
          </a:lstStyle>
          <a:p>
            <a:pPr>
              <a:defRPr/>
            </a:pPr>
            <a:endParaRPr lang="en-US" dirty="0"/>
          </a:p>
        </p:txBody>
      </p:sp>
      <p:sp>
        <p:nvSpPr>
          <p:cNvPr id="1402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eaLnBrk="0" hangingPunct="0">
              <a:defRPr sz="1200">
                <a:ea typeface="+mn-ea"/>
                <a:cs typeface="+mn-cs"/>
              </a:defRPr>
            </a:lvl1pPr>
          </a:lstStyle>
          <a:p>
            <a:pPr>
              <a:defRPr/>
            </a:pPr>
            <a:endParaRPr lang="en-US" dirty="0"/>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02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02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eaLnBrk="0" hangingPunct="0">
              <a:defRPr sz="1200">
                <a:ea typeface="+mn-ea"/>
                <a:cs typeface="+mn-cs"/>
              </a:defRPr>
            </a:lvl1pPr>
          </a:lstStyle>
          <a:p>
            <a:pPr>
              <a:defRPr/>
            </a:pPr>
            <a:endParaRPr lang="en-US" dirty="0"/>
          </a:p>
        </p:txBody>
      </p:sp>
      <p:sp>
        <p:nvSpPr>
          <p:cNvPr id="1402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eaLnBrk="0" hangingPunct="0">
              <a:defRPr sz="1200"/>
            </a:lvl1pPr>
          </a:lstStyle>
          <a:p>
            <a:fld id="{5B19AB31-28CA-974C-B12C-10F8F8BE34F2}" type="slidenum">
              <a:rPr lang="en-US"/>
              <a:pPr/>
              <a:t>‹#›</a:t>
            </a:fld>
            <a:endParaRPr lang="en-US" dirty="0"/>
          </a:p>
        </p:txBody>
      </p:sp>
    </p:spTree>
    <p:extLst>
      <p:ext uri="{BB962C8B-B14F-4D97-AF65-F5344CB8AC3E}">
        <p14:creationId xmlns:p14="http://schemas.microsoft.com/office/powerpoint/2010/main" val="17536469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0"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ＭＳ Ｐゴシック" pitchFamily="-110" charset="-128"/>
      </a:defRPr>
    </a:lvl2pPr>
    <a:lvl3pPr marL="9144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A2DC9FB-0FF3-D845-9EAF-3512843626D2}" type="slidenum">
              <a:rPr lang="en-US"/>
              <a:pPr/>
              <a:t>1</a:t>
            </a:fld>
            <a:endParaRPr lang="en-US" dirty="0"/>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xfrm>
            <a:off x="685800" y="4343400"/>
            <a:ext cx="5486400" cy="4114800"/>
          </a:xfrm>
          <a:solidFill>
            <a:srgbClr val="FFFFFF"/>
          </a:solidFill>
          <a:ln/>
        </p:spPr>
        <p:txBody>
          <a:bodyPr/>
          <a:lstStyle/>
          <a:p>
            <a:r>
              <a:rPr lang="en-US" dirty="0"/>
              <a:t>“</a:t>
            </a:r>
            <a:r>
              <a:rPr kumimoji="1" lang="en-US" dirty="0"/>
              <a:t>Data and Computer Communications</a:t>
            </a:r>
            <a:r>
              <a:rPr lang="en-US" dirty="0"/>
              <a:t>”,</a:t>
            </a:r>
            <a:r>
              <a:rPr lang="en-US" dirty="0" smtClean="0"/>
              <a:t> 10/</a:t>
            </a:r>
            <a:r>
              <a:rPr lang="en-US" dirty="0"/>
              <a:t>e, by William Stallings, Chapter </a:t>
            </a:r>
            <a:r>
              <a:rPr lang="en-US" dirty="0" smtClean="0"/>
              <a:t>13 “</a:t>
            </a:r>
            <a:r>
              <a:rPr kumimoji="1" lang="en-US" dirty="0" smtClean="0">
                <a:latin typeface="Times New Roman" pitchFamily="32" charset="0"/>
              </a:rPr>
              <a:t>Wireless</a:t>
            </a:r>
            <a:r>
              <a:rPr kumimoji="1" lang="en-US" baseline="0" dirty="0" smtClean="0">
                <a:latin typeface="Times New Roman" pitchFamily="32" charset="0"/>
              </a:rPr>
              <a:t> LANs</a:t>
            </a:r>
            <a:r>
              <a:rPr lang="en-US" dirty="0" smtClean="0"/>
              <a:t>”</a:t>
            </a:r>
            <a:r>
              <a:rPr lang="en-US" dirty="0"/>
              <a:t>.</a:t>
            </a:r>
            <a:endParaRPr lang="en-AU" dirty="0"/>
          </a:p>
          <a:p>
            <a:endParaRPr lang="en-US" dirty="0"/>
          </a:p>
        </p:txBody>
      </p:sp>
    </p:spTree>
    <p:extLst>
      <p:ext uri="{BB962C8B-B14F-4D97-AF65-F5344CB8AC3E}">
        <p14:creationId xmlns:p14="http://schemas.microsoft.com/office/powerpoint/2010/main" val="1641911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 Although 802.11 products are all based on the same standards, there is always a</a:t>
            </a:r>
          </a:p>
          <a:p>
            <a:r>
              <a:rPr lang="en-US" sz="1200" kern="1200" baseline="0" dirty="0" smtClean="0">
                <a:solidFill>
                  <a:schemeClr val="tx1"/>
                </a:solidFill>
                <a:latin typeface="Times New Roman" pitchFamily="-110" charset="0"/>
                <a:ea typeface="+mn-ea"/>
                <a:cs typeface="+mn-cs"/>
              </a:rPr>
              <a:t>concern whether products from different vendors will successfully interoperate.</a:t>
            </a:r>
          </a:p>
          <a:p>
            <a:r>
              <a:rPr lang="en-US" sz="1200" kern="1200" baseline="0" dirty="0" smtClean="0">
                <a:solidFill>
                  <a:schemeClr val="tx1"/>
                </a:solidFill>
                <a:latin typeface="Times New Roman" pitchFamily="-110" charset="0"/>
                <a:ea typeface="+mn-ea"/>
                <a:cs typeface="+mn-cs"/>
              </a:rPr>
              <a:t>To meet this concern, the Wireless Ethernet Compatibility Alliance (WECA), an</a:t>
            </a:r>
          </a:p>
          <a:p>
            <a:r>
              <a:rPr lang="en-US" sz="1200" kern="1200" baseline="0" dirty="0" smtClean="0">
                <a:solidFill>
                  <a:schemeClr val="tx1"/>
                </a:solidFill>
                <a:latin typeface="Times New Roman" pitchFamily="-110" charset="0"/>
                <a:ea typeface="+mn-ea"/>
                <a:cs typeface="+mn-cs"/>
              </a:rPr>
              <a:t>industry consortium, was formed in 1999. This organization, subsequently renamed</a:t>
            </a:r>
          </a:p>
          <a:p>
            <a:r>
              <a:rPr lang="en-US" sz="1200" kern="1200" baseline="0" dirty="0" smtClean="0">
                <a:solidFill>
                  <a:schemeClr val="tx1"/>
                </a:solidFill>
                <a:latin typeface="Times New Roman" pitchFamily="-110" charset="0"/>
                <a:ea typeface="+mn-ea"/>
                <a:cs typeface="+mn-cs"/>
              </a:rPr>
              <a:t>the Wi-Fi (Wireless Fidelity) Alliance, created a test suite to certify interoperability</a:t>
            </a:r>
          </a:p>
          <a:p>
            <a:r>
              <a:rPr lang="en-US" sz="1200" kern="1200" baseline="0" dirty="0" smtClean="0">
                <a:solidFill>
                  <a:schemeClr val="tx1"/>
                </a:solidFill>
                <a:latin typeface="Times New Roman" pitchFamily="-110" charset="0"/>
                <a:ea typeface="+mn-ea"/>
                <a:cs typeface="+mn-cs"/>
              </a:rPr>
              <a:t>for 802.11 products.</a:t>
            </a:r>
            <a:endParaRPr lang="en-US" dirty="0"/>
          </a:p>
        </p:txBody>
      </p:sp>
      <p:sp>
        <p:nvSpPr>
          <p:cNvPr id="4" name="Slide Number Placeholder 3"/>
          <p:cNvSpPr>
            <a:spLocks noGrp="1"/>
          </p:cNvSpPr>
          <p:nvPr>
            <p:ph type="sldNum" sz="quarter" idx="10"/>
          </p:nvPr>
        </p:nvSpPr>
        <p:spPr/>
        <p:txBody>
          <a:bodyPr/>
          <a:lstStyle/>
          <a:p>
            <a:fld id="{5B19AB31-28CA-974C-B12C-10F8F8BE34F2}" type="slidenum">
              <a:rPr lang="en-US" smtClean="0"/>
              <a:pPr/>
              <a:t>10</a:t>
            </a:fld>
            <a:endParaRPr lang="en-US" dirty="0"/>
          </a:p>
        </p:txBody>
      </p:sp>
    </p:spTree>
    <p:extLst>
      <p:ext uri="{BB962C8B-B14F-4D97-AF65-F5344CB8AC3E}">
        <p14:creationId xmlns:p14="http://schemas.microsoft.com/office/powerpoint/2010/main" val="637015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A42F1E0F-7C70-E741-AF71-F5A6B405FE50}" type="slidenum">
              <a:rPr lang="en-US"/>
              <a:pPr/>
              <a:t>11</a:t>
            </a:fld>
            <a:endParaRPr lang="en-US" dirty="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 Figure 13.4 illustrates the model developed by the 802.11 working group. The</a:t>
            </a:r>
          </a:p>
          <a:p>
            <a:r>
              <a:rPr lang="en-US" sz="1200" kern="1200" baseline="0" dirty="0" smtClean="0">
                <a:solidFill>
                  <a:schemeClr val="tx1"/>
                </a:solidFill>
                <a:latin typeface="Times New Roman" pitchFamily="-110" charset="0"/>
                <a:ea typeface="+mn-ea"/>
                <a:cs typeface="+mn-cs"/>
              </a:rPr>
              <a:t>smallest building block of a WLAN is a basic service set (BSS) , which consists</a:t>
            </a:r>
          </a:p>
          <a:p>
            <a:r>
              <a:rPr lang="en-US" sz="1200" kern="1200" baseline="0" dirty="0" smtClean="0">
                <a:solidFill>
                  <a:schemeClr val="tx1"/>
                </a:solidFill>
                <a:latin typeface="Times New Roman" pitchFamily="-110" charset="0"/>
                <a:ea typeface="+mn-ea"/>
                <a:cs typeface="+mn-cs"/>
              </a:rPr>
              <a:t>of some number of stations executing the same MAC protocol and competing</a:t>
            </a:r>
          </a:p>
          <a:p>
            <a:r>
              <a:rPr lang="en-US" sz="1200" kern="1200" baseline="0" dirty="0" smtClean="0">
                <a:solidFill>
                  <a:schemeClr val="tx1"/>
                </a:solidFill>
                <a:latin typeface="Times New Roman" pitchFamily="-110" charset="0"/>
                <a:ea typeface="+mn-ea"/>
                <a:cs typeface="+mn-cs"/>
              </a:rPr>
              <a:t>for access to the same shared wireless medium. A BSS may be isolated or it may</a:t>
            </a:r>
          </a:p>
          <a:p>
            <a:r>
              <a:rPr lang="en-US" sz="1200" kern="1200" baseline="0" dirty="0" smtClean="0">
                <a:solidFill>
                  <a:schemeClr val="tx1"/>
                </a:solidFill>
                <a:latin typeface="Times New Roman" pitchFamily="-110" charset="0"/>
                <a:ea typeface="+mn-ea"/>
                <a:cs typeface="+mn-cs"/>
              </a:rPr>
              <a:t>connect to a backbone distribution system (DS)  through an access point (AP) .</a:t>
            </a:r>
          </a:p>
          <a:p>
            <a:r>
              <a:rPr lang="en-US" sz="1200" kern="1200" baseline="0" dirty="0" smtClean="0">
                <a:solidFill>
                  <a:schemeClr val="tx1"/>
                </a:solidFill>
                <a:latin typeface="Times New Roman" pitchFamily="-110" charset="0"/>
                <a:ea typeface="+mn-ea"/>
                <a:cs typeface="+mn-cs"/>
              </a:rPr>
              <a:t>The AP functions as a bridge and a relay point. In a BSS, client stations do not</a:t>
            </a:r>
          </a:p>
          <a:p>
            <a:r>
              <a:rPr lang="en-US" sz="1200" kern="1200" baseline="0" dirty="0" smtClean="0">
                <a:solidFill>
                  <a:schemeClr val="tx1"/>
                </a:solidFill>
                <a:latin typeface="Times New Roman" pitchFamily="-110" charset="0"/>
                <a:ea typeface="+mn-ea"/>
                <a:cs typeface="+mn-cs"/>
              </a:rPr>
              <a:t>communicate directly with one another. Rather, if one station in the BSS wants to</a:t>
            </a:r>
          </a:p>
          <a:p>
            <a:r>
              <a:rPr lang="en-US" sz="1200" kern="1200" baseline="0" dirty="0" smtClean="0">
                <a:solidFill>
                  <a:schemeClr val="tx1"/>
                </a:solidFill>
                <a:latin typeface="Times New Roman" pitchFamily="-110" charset="0"/>
                <a:ea typeface="+mn-ea"/>
                <a:cs typeface="+mn-cs"/>
              </a:rPr>
              <a:t>communicate with another station in the same BSS, the MAC frame is first sent</a:t>
            </a:r>
          </a:p>
          <a:p>
            <a:r>
              <a:rPr lang="en-US" sz="1200" kern="1200" baseline="0" dirty="0" smtClean="0">
                <a:solidFill>
                  <a:schemeClr val="tx1"/>
                </a:solidFill>
                <a:latin typeface="Times New Roman" pitchFamily="-110" charset="0"/>
                <a:ea typeface="+mn-ea"/>
                <a:cs typeface="+mn-cs"/>
              </a:rPr>
              <a:t>from the originating station to the AP, and then from the AP to the destination</a:t>
            </a:r>
          </a:p>
          <a:p>
            <a:r>
              <a:rPr lang="en-US" sz="1200" kern="1200" baseline="0" dirty="0" smtClean="0">
                <a:solidFill>
                  <a:schemeClr val="tx1"/>
                </a:solidFill>
                <a:latin typeface="Times New Roman" pitchFamily="-110" charset="0"/>
                <a:ea typeface="+mn-ea"/>
                <a:cs typeface="+mn-cs"/>
              </a:rPr>
              <a:t>station. Similarly, a MAC frame from a station in the BSS to a remote station is</a:t>
            </a:r>
          </a:p>
          <a:p>
            <a:r>
              <a:rPr lang="en-US" sz="1200" kern="1200" baseline="0" dirty="0" smtClean="0">
                <a:solidFill>
                  <a:schemeClr val="tx1"/>
                </a:solidFill>
                <a:latin typeface="Times New Roman" pitchFamily="-110" charset="0"/>
                <a:ea typeface="+mn-ea"/>
                <a:cs typeface="+mn-cs"/>
              </a:rPr>
              <a:t>sent from the local station to the AP and then relayed by the AP over the DS</a:t>
            </a:r>
          </a:p>
          <a:p>
            <a:r>
              <a:rPr lang="en-US" sz="1200" kern="1200" baseline="0" dirty="0" smtClean="0">
                <a:solidFill>
                  <a:schemeClr val="tx1"/>
                </a:solidFill>
                <a:latin typeface="Times New Roman" pitchFamily="-110" charset="0"/>
                <a:ea typeface="+mn-ea"/>
                <a:cs typeface="+mn-cs"/>
              </a:rPr>
              <a:t>on its way to the destination station. The BSS generally corresponds to what is</a:t>
            </a:r>
          </a:p>
          <a:p>
            <a:r>
              <a:rPr lang="en-US" sz="1200" kern="1200" baseline="0" dirty="0" smtClean="0">
                <a:solidFill>
                  <a:schemeClr val="tx1"/>
                </a:solidFill>
                <a:latin typeface="Times New Roman" pitchFamily="-110" charset="0"/>
                <a:ea typeface="+mn-ea"/>
                <a:cs typeface="+mn-cs"/>
              </a:rPr>
              <a:t>referred to as a cell in the literature. The DS can be a switch, a wired network, or</a:t>
            </a:r>
          </a:p>
          <a:p>
            <a:r>
              <a:rPr lang="en-US" sz="1200" kern="1200" baseline="0" dirty="0" smtClean="0">
                <a:solidFill>
                  <a:schemeClr val="tx1"/>
                </a:solidFill>
                <a:latin typeface="Times New Roman" pitchFamily="-110" charset="0"/>
                <a:ea typeface="+mn-ea"/>
                <a:cs typeface="+mn-cs"/>
              </a:rPr>
              <a:t>a wireless network.</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When all the stations in the BSS are mobile stations, with no connection to</a:t>
            </a:r>
          </a:p>
          <a:p>
            <a:r>
              <a:rPr lang="en-US" sz="1200" kern="1200" baseline="0" dirty="0" smtClean="0">
                <a:solidFill>
                  <a:schemeClr val="tx1"/>
                </a:solidFill>
                <a:latin typeface="Times New Roman" pitchFamily="-110" charset="0"/>
                <a:ea typeface="+mn-ea"/>
                <a:cs typeface="+mn-cs"/>
              </a:rPr>
              <a:t>other </a:t>
            </a:r>
            <a:r>
              <a:rPr lang="en-US" sz="1200" kern="1200" baseline="0" dirty="0" err="1" smtClean="0">
                <a:solidFill>
                  <a:schemeClr val="tx1"/>
                </a:solidFill>
                <a:latin typeface="Times New Roman" pitchFamily="-110" charset="0"/>
                <a:ea typeface="+mn-ea"/>
                <a:cs typeface="+mn-cs"/>
              </a:rPr>
              <a:t>BSSs</a:t>
            </a:r>
            <a:r>
              <a:rPr lang="en-US" sz="1200" kern="1200" baseline="0" dirty="0" smtClean="0">
                <a:solidFill>
                  <a:schemeClr val="tx1"/>
                </a:solidFill>
                <a:latin typeface="Times New Roman" pitchFamily="-110" charset="0"/>
                <a:ea typeface="+mn-ea"/>
                <a:cs typeface="+mn-cs"/>
              </a:rPr>
              <a:t>, the BSS is called an independent BSS (IBSS) . An IBSS is typically an</a:t>
            </a:r>
          </a:p>
          <a:p>
            <a:r>
              <a:rPr lang="en-US" sz="1200" kern="1200" baseline="0" dirty="0" smtClean="0">
                <a:solidFill>
                  <a:schemeClr val="tx1"/>
                </a:solidFill>
                <a:latin typeface="Times New Roman" pitchFamily="-110" charset="0"/>
                <a:ea typeface="+mn-ea"/>
                <a:cs typeface="+mn-cs"/>
              </a:rPr>
              <a:t>ad hoc network. In an IBSS, the stations all communicate directly, and no AP is</a:t>
            </a:r>
          </a:p>
          <a:p>
            <a:r>
              <a:rPr lang="en-US" sz="1200" kern="1200" baseline="0" dirty="0" smtClean="0">
                <a:solidFill>
                  <a:schemeClr val="tx1"/>
                </a:solidFill>
                <a:latin typeface="Times New Roman" pitchFamily="-110" charset="0"/>
                <a:ea typeface="+mn-ea"/>
                <a:cs typeface="+mn-cs"/>
              </a:rPr>
              <a:t>involved.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A simple configuration is shown in Figure 13.4, in which each station belongs</a:t>
            </a:r>
          </a:p>
          <a:p>
            <a:r>
              <a:rPr lang="en-US" sz="1200" kern="1200" baseline="0" dirty="0" smtClean="0">
                <a:solidFill>
                  <a:schemeClr val="tx1"/>
                </a:solidFill>
                <a:latin typeface="Times New Roman" pitchFamily="-110" charset="0"/>
                <a:ea typeface="+mn-ea"/>
                <a:cs typeface="+mn-cs"/>
              </a:rPr>
              <a:t>to a single BSS; that is, each station is within wireless range only of other stations</a:t>
            </a:r>
          </a:p>
          <a:p>
            <a:r>
              <a:rPr lang="en-US" sz="1200" kern="1200" baseline="0" dirty="0" smtClean="0">
                <a:solidFill>
                  <a:schemeClr val="tx1"/>
                </a:solidFill>
                <a:latin typeface="Times New Roman" pitchFamily="-110" charset="0"/>
                <a:ea typeface="+mn-ea"/>
                <a:cs typeface="+mn-cs"/>
              </a:rPr>
              <a:t>within the same BSS. It is also possible for two </a:t>
            </a:r>
            <a:r>
              <a:rPr lang="en-US" sz="1200" kern="1200" baseline="0" dirty="0" err="1" smtClean="0">
                <a:solidFill>
                  <a:schemeClr val="tx1"/>
                </a:solidFill>
                <a:latin typeface="Times New Roman" pitchFamily="-110" charset="0"/>
                <a:ea typeface="+mn-ea"/>
                <a:cs typeface="+mn-cs"/>
              </a:rPr>
              <a:t>BSSs</a:t>
            </a:r>
            <a:r>
              <a:rPr lang="en-US" sz="1200" kern="1200" baseline="0" dirty="0" smtClean="0">
                <a:solidFill>
                  <a:schemeClr val="tx1"/>
                </a:solidFill>
                <a:latin typeface="Times New Roman" pitchFamily="-110" charset="0"/>
                <a:ea typeface="+mn-ea"/>
                <a:cs typeface="+mn-cs"/>
              </a:rPr>
              <a:t> to overlap geographically, so</a:t>
            </a:r>
          </a:p>
          <a:p>
            <a:r>
              <a:rPr lang="en-US" sz="1200" kern="1200" baseline="0" dirty="0" smtClean="0">
                <a:solidFill>
                  <a:schemeClr val="tx1"/>
                </a:solidFill>
                <a:latin typeface="Times New Roman" pitchFamily="-110" charset="0"/>
                <a:ea typeface="+mn-ea"/>
                <a:cs typeface="+mn-cs"/>
              </a:rPr>
              <a:t>that a single station could participate in more than one BSS. Further, the association</a:t>
            </a:r>
          </a:p>
          <a:p>
            <a:r>
              <a:rPr lang="en-US" sz="1200" kern="1200" baseline="0" dirty="0" smtClean="0">
                <a:solidFill>
                  <a:schemeClr val="tx1"/>
                </a:solidFill>
                <a:latin typeface="Times New Roman" pitchFamily="-110" charset="0"/>
                <a:ea typeface="+mn-ea"/>
                <a:cs typeface="+mn-cs"/>
              </a:rPr>
              <a:t>between a station and a BSS is dynamic. Stations may turn off, come within range,</a:t>
            </a:r>
          </a:p>
          <a:p>
            <a:r>
              <a:rPr lang="en-US" sz="1200" kern="1200" baseline="0" dirty="0" smtClean="0">
                <a:solidFill>
                  <a:schemeClr val="tx1"/>
                </a:solidFill>
                <a:latin typeface="Times New Roman" pitchFamily="-110" charset="0"/>
                <a:ea typeface="+mn-ea"/>
                <a:cs typeface="+mn-cs"/>
              </a:rPr>
              <a:t>and go out of range.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An extended service set (ESS)  consists of two or more </a:t>
            </a:r>
            <a:r>
              <a:rPr lang="en-US" sz="1200" kern="1200" baseline="0" dirty="0" err="1" smtClean="0">
                <a:solidFill>
                  <a:schemeClr val="tx1"/>
                </a:solidFill>
                <a:latin typeface="Times New Roman" pitchFamily="-110" charset="0"/>
                <a:ea typeface="+mn-ea"/>
                <a:cs typeface="+mn-cs"/>
              </a:rPr>
              <a:t>BSSs</a:t>
            </a:r>
            <a:r>
              <a:rPr lang="en-US" sz="1200" kern="1200" baseline="0" dirty="0" smtClean="0">
                <a:solidFill>
                  <a:schemeClr val="tx1"/>
                </a:solidFill>
                <a:latin typeface="Times New Roman" pitchFamily="-110" charset="0"/>
                <a:ea typeface="+mn-ea"/>
                <a:cs typeface="+mn-cs"/>
              </a:rPr>
              <a:t> interconnected by</a:t>
            </a:r>
          </a:p>
          <a:p>
            <a:r>
              <a:rPr lang="en-US" sz="1200" kern="1200" baseline="0" dirty="0" smtClean="0">
                <a:solidFill>
                  <a:schemeClr val="tx1"/>
                </a:solidFill>
                <a:latin typeface="Times New Roman" pitchFamily="-110" charset="0"/>
                <a:ea typeface="+mn-ea"/>
                <a:cs typeface="+mn-cs"/>
              </a:rPr>
              <a:t>a distribution system. Typically, the distribution system is a wired backbone LAN</a:t>
            </a:r>
          </a:p>
          <a:p>
            <a:r>
              <a:rPr lang="en-US" sz="1200" kern="1200" baseline="0" dirty="0" smtClean="0">
                <a:solidFill>
                  <a:schemeClr val="tx1"/>
                </a:solidFill>
                <a:latin typeface="Times New Roman" pitchFamily="-110" charset="0"/>
                <a:ea typeface="+mn-ea"/>
                <a:cs typeface="+mn-cs"/>
              </a:rPr>
              <a:t>but can be any communications network. The ESS appears as a single logical LAN</a:t>
            </a:r>
          </a:p>
          <a:p>
            <a:r>
              <a:rPr lang="en-US" sz="1200" kern="1200" baseline="0" dirty="0" smtClean="0">
                <a:solidFill>
                  <a:schemeClr val="tx1"/>
                </a:solidFill>
                <a:latin typeface="Times New Roman" pitchFamily="-110" charset="0"/>
                <a:ea typeface="+mn-ea"/>
                <a:cs typeface="+mn-cs"/>
              </a:rPr>
              <a:t>to the logical link control (LLC) level.</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Figure 13.4 indicates that an AP is implemented as part of a station; the AP</a:t>
            </a:r>
          </a:p>
          <a:p>
            <a:r>
              <a:rPr lang="en-US" sz="1200" kern="1200" baseline="0" dirty="0" smtClean="0">
                <a:solidFill>
                  <a:schemeClr val="tx1"/>
                </a:solidFill>
                <a:latin typeface="Times New Roman" pitchFamily="-110" charset="0"/>
                <a:ea typeface="+mn-ea"/>
                <a:cs typeface="+mn-cs"/>
              </a:rPr>
              <a:t>is the logic within a station that provides access to the DS by providing DS services</a:t>
            </a:r>
          </a:p>
          <a:p>
            <a:r>
              <a:rPr lang="en-US" sz="1200" kern="1200" baseline="0" dirty="0" smtClean="0">
                <a:solidFill>
                  <a:schemeClr val="tx1"/>
                </a:solidFill>
                <a:latin typeface="Times New Roman" pitchFamily="-110" charset="0"/>
                <a:ea typeface="+mn-ea"/>
                <a:cs typeface="+mn-cs"/>
              </a:rPr>
              <a:t>in addition to acting as a station. To integrate the IEEE 802.11 architecture</a:t>
            </a:r>
          </a:p>
          <a:p>
            <a:r>
              <a:rPr lang="en-US" sz="1200" kern="1200" baseline="0" dirty="0" smtClean="0">
                <a:solidFill>
                  <a:schemeClr val="tx1"/>
                </a:solidFill>
                <a:latin typeface="Times New Roman" pitchFamily="-110" charset="0"/>
                <a:ea typeface="+mn-ea"/>
                <a:cs typeface="+mn-cs"/>
              </a:rPr>
              <a:t>with a traditional wired LAN, a portal  is used. The portal logic is implemented</a:t>
            </a:r>
          </a:p>
          <a:p>
            <a:r>
              <a:rPr lang="en-US" sz="1200" kern="1200" baseline="0" dirty="0" smtClean="0">
                <a:solidFill>
                  <a:schemeClr val="tx1"/>
                </a:solidFill>
                <a:latin typeface="Times New Roman" pitchFamily="-110" charset="0"/>
                <a:ea typeface="+mn-ea"/>
                <a:cs typeface="+mn-cs"/>
              </a:rPr>
              <a:t>in a device, such as a bridge or router, that is part of the wired LAN and that is</a:t>
            </a:r>
          </a:p>
          <a:p>
            <a:r>
              <a:rPr lang="en-US" sz="1200" kern="1200" baseline="0" dirty="0" smtClean="0">
                <a:solidFill>
                  <a:schemeClr val="tx1"/>
                </a:solidFill>
                <a:latin typeface="Times New Roman" pitchFamily="-110" charset="0"/>
                <a:ea typeface="+mn-ea"/>
                <a:cs typeface="+mn-cs"/>
              </a:rPr>
              <a:t>attached to the DS.</a:t>
            </a:r>
            <a:endParaRPr lang="en-US" dirty="0">
              <a:latin typeface="Times" pitchFamily="-110" charset="0"/>
            </a:endParaRPr>
          </a:p>
        </p:txBody>
      </p:sp>
    </p:spTree>
    <p:extLst>
      <p:ext uri="{BB962C8B-B14F-4D97-AF65-F5344CB8AC3E}">
        <p14:creationId xmlns:p14="http://schemas.microsoft.com/office/powerpoint/2010/main" val="3441012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6A63B4F5-F699-0B4E-853F-BD2B32C7763A}" type="slidenum">
              <a:rPr lang="en-US"/>
              <a:pPr/>
              <a:t>12</a:t>
            </a:fld>
            <a:endParaRPr lang="en-US" dirty="0"/>
          </a:p>
        </p:txBody>
      </p:sp>
      <p:sp>
        <p:nvSpPr>
          <p:cNvPr id="77827" name="Rectangle 1026"/>
          <p:cNvSpPr>
            <a:spLocks noGrp="1" noRot="1" noChangeAspect="1" noChangeArrowheads="1" noTextEdit="1"/>
          </p:cNvSpPr>
          <p:nvPr>
            <p:ph type="sldImg"/>
          </p:nvPr>
        </p:nvSpPr>
        <p:spPr>
          <a:ln/>
        </p:spPr>
      </p:sp>
      <p:sp>
        <p:nvSpPr>
          <p:cNvPr id="77828" name="Rectangle 1027"/>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IEEE 802.11 defines a number of services that need to be provided by the WLAN to</a:t>
            </a:r>
          </a:p>
          <a:p>
            <a:r>
              <a:rPr lang="en-US" sz="1200" kern="1200" baseline="0" dirty="0" smtClean="0">
                <a:solidFill>
                  <a:schemeClr val="tx1"/>
                </a:solidFill>
                <a:latin typeface="Times New Roman" pitchFamily="-110" charset="0"/>
                <a:ea typeface="+mn-ea"/>
                <a:cs typeface="+mn-cs"/>
              </a:rPr>
              <a:t>provide functionality equivalent to that which is inherent to wired LANs. Table 13.3</a:t>
            </a:r>
          </a:p>
          <a:p>
            <a:r>
              <a:rPr lang="en-US" sz="1200" kern="1200" baseline="0" dirty="0" smtClean="0">
                <a:solidFill>
                  <a:schemeClr val="tx1"/>
                </a:solidFill>
                <a:latin typeface="Times New Roman" pitchFamily="-110" charset="0"/>
                <a:ea typeface="+mn-ea"/>
                <a:cs typeface="+mn-cs"/>
              </a:rPr>
              <a:t>lists key services and indicates two ways of categorizing them.</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1.  The service provider can be either the station or the DS. Station services are</a:t>
            </a:r>
          </a:p>
          <a:p>
            <a:r>
              <a:rPr lang="en-US" sz="1200" kern="1200" baseline="0" dirty="0" smtClean="0">
                <a:solidFill>
                  <a:schemeClr val="tx1"/>
                </a:solidFill>
                <a:latin typeface="Times New Roman" pitchFamily="-110" charset="0"/>
                <a:ea typeface="+mn-ea"/>
                <a:cs typeface="+mn-cs"/>
              </a:rPr>
              <a:t>implemented in every 802.11 station, including AP stations. Distribution</a:t>
            </a:r>
          </a:p>
          <a:p>
            <a:r>
              <a:rPr lang="en-US" sz="1200" kern="1200" baseline="0" dirty="0" smtClean="0">
                <a:solidFill>
                  <a:schemeClr val="tx1"/>
                </a:solidFill>
                <a:latin typeface="Times New Roman" pitchFamily="-110" charset="0"/>
                <a:ea typeface="+mn-ea"/>
                <a:cs typeface="+mn-cs"/>
              </a:rPr>
              <a:t>services are provided between </a:t>
            </a:r>
            <a:r>
              <a:rPr lang="en-US" sz="1200" kern="1200" baseline="0" dirty="0" err="1" smtClean="0">
                <a:solidFill>
                  <a:schemeClr val="tx1"/>
                </a:solidFill>
                <a:latin typeface="Times New Roman" pitchFamily="-110" charset="0"/>
                <a:ea typeface="+mn-ea"/>
                <a:cs typeface="+mn-cs"/>
              </a:rPr>
              <a:t>BSSs</a:t>
            </a:r>
            <a:r>
              <a:rPr lang="en-US" sz="1200" kern="1200" baseline="0" dirty="0" smtClean="0">
                <a:solidFill>
                  <a:schemeClr val="tx1"/>
                </a:solidFill>
                <a:latin typeface="Times New Roman" pitchFamily="-110" charset="0"/>
                <a:ea typeface="+mn-ea"/>
                <a:cs typeface="+mn-cs"/>
              </a:rPr>
              <a:t>; these services may be implemented</a:t>
            </a:r>
          </a:p>
          <a:p>
            <a:r>
              <a:rPr lang="en-US" sz="1200" kern="1200" baseline="0" dirty="0" smtClean="0">
                <a:solidFill>
                  <a:schemeClr val="tx1"/>
                </a:solidFill>
                <a:latin typeface="Times New Roman" pitchFamily="-110" charset="0"/>
                <a:ea typeface="+mn-ea"/>
                <a:cs typeface="+mn-cs"/>
              </a:rPr>
              <a:t>in an AP or in another special-purpose device attached to the distribution</a:t>
            </a:r>
          </a:p>
          <a:p>
            <a:r>
              <a:rPr lang="en-US" sz="1200" kern="1200" baseline="0" dirty="0" smtClean="0">
                <a:solidFill>
                  <a:schemeClr val="tx1"/>
                </a:solidFill>
                <a:latin typeface="Times New Roman" pitchFamily="-110" charset="0"/>
                <a:ea typeface="+mn-ea"/>
                <a:cs typeface="+mn-cs"/>
              </a:rPr>
              <a:t>System.</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2.  Three of the services are used to control IEEE 802.11 LAN access and confidentiality.</a:t>
            </a:r>
          </a:p>
          <a:p>
            <a:r>
              <a:rPr lang="en-US" sz="1200" kern="1200" baseline="0" dirty="0" smtClean="0">
                <a:solidFill>
                  <a:schemeClr val="tx1"/>
                </a:solidFill>
                <a:latin typeface="Times New Roman" pitchFamily="-110" charset="0"/>
                <a:ea typeface="+mn-ea"/>
                <a:cs typeface="+mn-cs"/>
              </a:rPr>
              <a:t>Six of the services are used to support delivery of MAC service</a:t>
            </a:r>
          </a:p>
          <a:p>
            <a:r>
              <a:rPr lang="en-US" sz="1200" kern="1200" baseline="0" dirty="0" smtClean="0">
                <a:solidFill>
                  <a:schemeClr val="tx1"/>
                </a:solidFill>
                <a:latin typeface="Times New Roman" pitchFamily="-110" charset="0"/>
                <a:ea typeface="+mn-ea"/>
                <a:cs typeface="+mn-cs"/>
              </a:rPr>
              <a:t>data units (</a:t>
            </a:r>
            <a:r>
              <a:rPr lang="en-US" sz="1200" kern="1200" baseline="0" dirty="0" err="1" smtClean="0">
                <a:solidFill>
                  <a:schemeClr val="tx1"/>
                </a:solidFill>
                <a:latin typeface="Times New Roman" pitchFamily="-110" charset="0"/>
                <a:ea typeface="+mn-ea"/>
                <a:cs typeface="+mn-cs"/>
              </a:rPr>
              <a:t>MSDUs</a:t>
            </a:r>
            <a:r>
              <a:rPr lang="en-US" sz="1200" kern="1200" baseline="0" dirty="0" smtClean="0">
                <a:solidFill>
                  <a:schemeClr val="tx1"/>
                </a:solidFill>
                <a:latin typeface="Times New Roman" pitchFamily="-110" charset="0"/>
                <a:ea typeface="+mn-ea"/>
                <a:cs typeface="+mn-cs"/>
              </a:rPr>
              <a:t>) between stations. The MSDU is a block of data passed</a:t>
            </a:r>
          </a:p>
          <a:p>
            <a:r>
              <a:rPr lang="en-US" sz="1200" kern="1200" baseline="0" dirty="0" smtClean="0">
                <a:solidFill>
                  <a:schemeClr val="tx1"/>
                </a:solidFill>
                <a:latin typeface="Times New Roman" pitchFamily="-110" charset="0"/>
                <a:ea typeface="+mn-ea"/>
                <a:cs typeface="+mn-cs"/>
              </a:rPr>
              <a:t>down from the MAC user to the MAC layer; typically this is a LLC PDU. If</a:t>
            </a:r>
          </a:p>
          <a:p>
            <a:r>
              <a:rPr lang="en-US" sz="1200" kern="1200" baseline="0" dirty="0" smtClean="0">
                <a:solidFill>
                  <a:schemeClr val="tx1"/>
                </a:solidFill>
                <a:latin typeface="Times New Roman" pitchFamily="-110" charset="0"/>
                <a:ea typeface="+mn-ea"/>
                <a:cs typeface="+mn-cs"/>
              </a:rPr>
              <a:t>the MSDU is too large to be transmitted in a single MAC frame, it may be</a:t>
            </a:r>
          </a:p>
          <a:p>
            <a:r>
              <a:rPr lang="en-US" sz="1200" kern="1200" baseline="0" dirty="0" smtClean="0">
                <a:solidFill>
                  <a:schemeClr val="tx1"/>
                </a:solidFill>
                <a:latin typeface="Times New Roman" pitchFamily="-110" charset="0"/>
                <a:ea typeface="+mn-ea"/>
                <a:cs typeface="+mn-cs"/>
              </a:rPr>
              <a:t>fragmented and transmitted in a series of MAC frames.</a:t>
            </a:r>
            <a:endParaRPr lang="en-US" dirty="0">
              <a:latin typeface="Times" pitchFamily="-110" charset="0"/>
            </a:endParaRPr>
          </a:p>
        </p:txBody>
      </p:sp>
    </p:spTree>
    <p:extLst>
      <p:ext uri="{BB962C8B-B14F-4D97-AF65-F5344CB8AC3E}">
        <p14:creationId xmlns:p14="http://schemas.microsoft.com/office/powerpoint/2010/main" val="2265756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D53C939B-69C9-984E-8AC9-EE59E64D355A}" type="slidenum">
              <a:rPr lang="en-US"/>
              <a:pPr/>
              <a:t>13</a:t>
            </a:fld>
            <a:endParaRPr lang="en-US" dirty="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The two services involved with the distribution</a:t>
            </a:r>
          </a:p>
          <a:p>
            <a:r>
              <a:rPr lang="en-US" sz="1200" kern="1200" baseline="0" dirty="0" smtClean="0">
                <a:solidFill>
                  <a:schemeClr val="tx1"/>
                </a:solidFill>
                <a:latin typeface="Times New Roman" pitchFamily="-110" charset="0"/>
                <a:ea typeface="+mn-ea"/>
                <a:cs typeface="+mn-cs"/>
              </a:rPr>
              <a:t>of messages within a DS are distribution and integration. Distribution  is</a:t>
            </a:r>
          </a:p>
          <a:p>
            <a:r>
              <a:rPr lang="en-US" sz="1200" kern="1200" baseline="0" dirty="0" smtClean="0">
                <a:solidFill>
                  <a:schemeClr val="tx1"/>
                </a:solidFill>
                <a:latin typeface="Times New Roman" pitchFamily="-110" charset="0"/>
                <a:ea typeface="+mn-ea"/>
                <a:cs typeface="+mn-cs"/>
              </a:rPr>
              <a:t>the primary service used by stations to exchange MAC frames when the frame must</a:t>
            </a:r>
          </a:p>
          <a:p>
            <a:r>
              <a:rPr lang="en-US" sz="1200" kern="1200" baseline="0" dirty="0" smtClean="0">
                <a:solidFill>
                  <a:schemeClr val="tx1"/>
                </a:solidFill>
                <a:latin typeface="Times New Roman" pitchFamily="-110" charset="0"/>
                <a:ea typeface="+mn-ea"/>
                <a:cs typeface="+mn-cs"/>
              </a:rPr>
              <a:t>traverse the DS to get from a station in one BSS to a station in another BSS. For</a:t>
            </a:r>
          </a:p>
          <a:p>
            <a:r>
              <a:rPr lang="en-US" sz="1200" kern="1200" baseline="0" dirty="0" smtClean="0">
                <a:solidFill>
                  <a:schemeClr val="tx1"/>
                </a:solidFill>
                <a:latin typeface="Times New Roman" pitchFamily="-110" charset="0"/>
                <a:ea typeface="+mn-ea"/>
                <a:cs typeface="+mn-cs"/>
              </a:rPr>
              <a:t>example, suppose a frame is to be sent from station 2 (STA2) to STA7 in Figure 13.4.</a:t>
            </a:r>
          </a:p>
          <a:p>
            <a:r>
              <a:rPr lang="en-US" sz="1200" kern="1200" baseline="0" dirty="0" smtClean="0">
                <a:solidFill>
                  <a:schemeClr val="tx1"/>
                </a:solidFill>
                <a:latin typeface="Times New Roman" pitchFamily="-110" charset="0"/>
                <a:ea typeface="+mn-ea"/>
                <a:cs typeface="+mn-cs"/>
              </a:rPr>
              <a:t>The frame is sent from STA2 to STA1, which is the AP for this BSS. The AP gives</a:t>
            </a:r>
          </a:p>
          <a:p>
            <a:r>
              <a:rPr lang="en-US" sz="1200" kern="1200" baseline="0" dirty="0" smtClean="0">
                <a:solidFill>
                  <a:schemeClr val="tx1"/>
                </a:solidFill>
                <a:latin typeface="Times New Roman" pitchFamily="-110" charset="0"/>
                <a:ea typeface="+mn-ea"/>
                <a:cs typeface="+mn-cs"/>
              </a:rPr>
              <a:t>the frame to the DS, which has the job of directing the frame to the AP associated</a:t>
            </a:r>
          </a:p>
          <a:p>
            <a:r>
              <a:rPr lang="en-US" sz="1200" kern="1200" baseline="0" dirty="0" smtClean="0">
                <a:solidFill>
                  <a:schemeClr val="tx1"/>
                </a:solidFill>
                <a:latin typeface="Times New Roman" pitchFamily="-110" charset="0"/>
                <a:ea typeface="+mn-ea"/>
                <a:cs typeface="+mn-cs"/>
              </a:rPr>
              <a:t>with STA5 in the target BSS. STA5 receives the frame and forwards it to STA7. How</a:t>
            </a:r>
          </a:p>
          <a:p>
            <a:r>
              <a:rPr lang="en-US" sz="1200" kern="1200" baseline="0" dirty="0" smtClean="0">
                <a:solidFill>
                  <a:schemeClr val="tx1"/>
                </a:solidFill>
                <a:latin typeface="Times New Roman" pitchFamily="-110" charset="0"/>
                <a:ea typeface="+mn-ea"/>
                <a:cs typeface="+mn-cs"/>
              </a:rPr>
              <a:t>the message is transported through the DS is beyond the scope of the IEEE 802.11</a:t>
            </a:r>
          </a:p>
          <a:p>
            <a:r>
              <a:rPr lang="en-US" sz="1200" kern="1200" baseline="0" dirty="0" smtClean="0">
                <a:solidFill>
                  <a:schemeClr val="tx1"/>
                </a:solidFill>
                <a:latin typeface="Times New Roman" pitchFamily="-110" charset="0"/>
                <a:ea typeface="+mn-ea"/>
                <a:cs typeface="+mn-cs"/>
              </a:rPr>
              <a:t>standard.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If the two stations that are communicating are within the same BSS, then the</a:t>
            </a:r>
          </a:p>
          <a:p>
            <a:r>
              <a:rPr lang="en-US" sz="1200" kern="1200" baseline="0" dirty="0" smtClean="0">
                <a:solidFill>
                  <a:schemeClr val="tx1"/>
                </a:solidFill>
                <a:latin typeface="Times New Roman" pitchFamily="-110" charset="0"/>
                <a:ea typeface="+mn-ea"/>
                <a:cs typeface="+mn-cs"/>
              </a:rPr>
              <a:t>distribution service logically goes through the single AP of that BSS.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integration  service enables transfer of data between a station on an IEEE</a:t>
            </a:r>
          </a:p>
          <a:p>
            <a:r>
              <a:rPr lang="en-US" sz="1200" kern="1200" baseline="0" dirty="0" smtClean="0">
                <a:solidFill>
                  <a:schemeClr val="tx1"/>
                </a:solidFill>
                <a:latin typeface="Times New Roman" pitchFamily="-110" charset="0"/>
                <a:ea typeface="+mn-ea"/>
                <a:cs typeface="+mn-cs"/>
              </a:rPr>
              <a:t>802.11 LAN and a station on an integrated IEEE 802.x LAN. The term integrated</a:t>
            </a:r>
          </a:p>
          <a:p>
            <a:r>
              <a:rPr lang="en-US" sz="1200" kern="1200" baseline="0" dirty="0" smtClean="0">
                <a:solidFill>
                  <a:schemeClr val="tx1"/>
                </a:solidFill>
                <a:latin typeface="Times New Roman" pitchFamily="-110" charset="0"/>
                <a:ea typeface="+mn-ea"/>
                <a:cs typeface="+mn-cs"/>
              </a:rPr>
              <a:t> refers to a wired LAN that is physically connected to the DS and whose stations</a:t>
            </a:r>
          </a:p>
          <a:p>
            <a:r>
              <a:rPr lang="en-US" sz="1200" kern="1200" baseline="0" dirty="0" smtClean="0">
                <a:solidFill>
                  <a:schemeClr val="tx1"/>
                </a:solidFill>
                <a:latin typeface="Times New Roman" pitchFamily="-110" charset="0"/>
                <a:ea typeface="+mn-ea"/>
                <a:cs typeface="+mn-cs"/>
              </a:rPr>
              <a:t>may be logically connected to an IEEE 802.11 LAN via the integration service. The</a:t>
            </a:r>
          </a:p>
          <a:p>
            <a:r>
              <a:rPr lang="en-US" sz="1200" kern="1200" baseline="0" dirty="0" smtClean="0">
                <a:solidFill>
                  <a:schemeClr val="tx1"/>
                </a:solidFill>
                <a:latin typeface="Times New Roman" pitchFamily="-110" charset="0"/>
                <a:ea typeface="+mn-ea"/>
                <a:cs typeface="+mn-cs"/>
              </a:rPr>
              <a:t>integration service takes care of any address translation and media conversion logic</a:t>
            </a:r>
          </a:p>
          <a:p>
            <a:r>
              <a:rPr lang="en-US" sz="1200" kern="1200" baseline="0" dirty="0" smtClean="0">
                <a:solidFill>
                  <a:schemeClr val="tx1"/>
                </a:solidFill>
                <a:latin typeface="Times New Roman" pitchFamily="-110" charset="0"/>
                <a:ea typeface="+mn-ea"/>
                <a:cs typeface="+mn-cs"/>
              </a:rPr>
              <a:t>required for the exchange of data.</a:t>
            </a:r>
            <a:endParaRPr lang="en-US" dirty="0"/>
          </a:p>
        </p:txBody>
      </p:sp>
    </p:spTree>
    <p:extLst>
      <p:ext uri="{BB962C8B-B14F-4D97-AF65-F5344CB8AC3E}">
        <p14:creationId xmlns:p14="http://schemas.microsoft.com/office/powerpoint/2010/main" val="3077533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8407612E-AE39-8A46-9476-F4E614FAA0A1}" type="slidenum">
              <a:rPr lang="en-US"/>
              <a:pPr/>
              <a:t>14</a:t>
            </a:fld>
            <a:endParaRPr lang="en-US" dirty="0"/>
          </a:p>
        </p:txBody>
      </p:sp>
      <p:sp>
        <p:nvSpPr>
          <p:cNvPr id="79875" name="Rectangle 1026"/>
          <p:cNvSpPr>
            <a:spLocks noGrp="1" noRot="1" noChangeAspect="1" noChangeArrowheads="1" noTextEdit="1"/>
          </p:cNvSpPr>
          <p:nvPr>
            <p:ph type="sldImg"/>
          </p:nvPr>
        </p:nvSpPr>
        <p:spPr>
          <a:ln/>
        </p:spPr>
      </p:sp>
      <p:sp>
        <p:nvSpPr>
          <p:cNvPr id="79876" name="Rectangle 1027"/>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The primary purpose of the MAC layer is to</a:t>
            </a:r>
          </a:p>
          <a:p>
            <a:r>
              <a:rPr lang="en-US" sz="1200" kern="1200" baseline="0" dirty="0" smtClean="0">
                <a:solidFill>
                  <a:schemeClr val="tx1"/>
                </a:solidFill>
                <a:latin typeface="Times New Roman" pitchFamily="-110" charset="0"/>
                <a:ea typeface="+mn-ea"/>
                <a:cs typeface="+mn-cs"/>
              </a:rPr>
              <a:t>transfer </a:t>
            </a:r>
            <a:r>
              <a:rPr lang="en-US" sz="1200" kern="1200" baseline="0" dirty="0" err="1" smtClean="0">
                <a:solidFill>
                  <a:schemeClr val="tx1"/>
                </a:solidFill>
                <a:latin typeface="Times New Roman" pitchFamily="-110" charset="0"/>
                <a:ea typeface="+mn-ea"/>
                <a:cs typeface="+mn-cs"/>
              </a:rPr>
              <a:t>MSDUs</a:t>
            </a:r>
            <a:r>
              <a:rPr lang="en-US" sz="1200" kern="1200" baseline="0" dirty="0" smtClean="0">
                <a:solidFill>
                  <a:schemeClr val="tx1"/>
                </a:solidFill>
                <a:latin typeface="Times New Roman" pitchFamily="-110" charset="0"/>
                <a:ea typeface="+mn-ea"/>
                <a:cs typeface="+mn-cs"/>
              </a:rPr>
              <a:t> between MAC entities; this purpose is fulfilled by the distribution</a:t>
            </a:r>
          </a:p>
          <a:p>
            <a:r>
              <a:rPr lang="en-US" sz="1200" kern="1200" baseline="0" dirty="0" smtClean="0">
                <a:solidFill>
                  <a:schemeClr val="tx1"/>
                </a:solidFill>
                <a:latin typeface="Times New Roman" pitchFamily="-110" charset="0"/>
                <a:ea typeface="+mn-ea"/>
                <a:cs typeface="+mn-cs"/>
              </a:rPr>
              <a:t>service. For that service to function, it requires information about stations</a:t>
            </a:r>
          </a:p>
          <a:p>
            <a:r>
              <a:rPr lang="en-US" sz="1200" kern="1200" baseline="0" dirty="0" smtClean="0">
                <a:solidFill>
                  <a:schemeClr val="tx1"/>
                </a:solidFill>
                <a:latin typeface="Times New Roman" pitchFamily="-110" charset="0"/>
                <a:ea typeface="+mn-ea"/>
                <a:cs typeface="+mn-cs"/>
              </a:rPr>
              <a:t>within the ESS that is provided by the association-related services. Before the</a:t>
            </a:r>
          </a:p>
          <a:p>
            <a:r>
              <a:rPr lang="en-US" sz="1200" kern="1200" baseline="0" dirty="0" smtClean="0">
                <a:solidFill>
                  <a:schemeClr val="tx1"/>
                </a:solidFill>
                <a:latin typeface="Times New Roman" pitchFamily="-110" charset="0"/>
                <a:ea typeface="+mn-ea"/>
                <a:cs typeface="+mn-cs"/>
              </a:rPr>
              <a:t>distribution service can deliver data to or accept data from a station, that station</a:t>
            </a:r>
          </a:p>
          <a:p>
            <a:r>
              <a:rPr lang="en-US" sz="1200" kern="1200" baseline="0" dirty="0" smtClean="0">
                <a:solidFill>
                  <a:schemeClr val="tx1"/>
                </a:solidFill>
                <a:latin typeface="Times New Roman" pitchFamily="-110" charset="0"/>
                <a:ea typeface="+mn-ea"/>
                <a:cs typeface="+mn-cs"/>
              </a:rPr>
              <a:t>must be associated . Before looking at the concept of association, we need</a:t>
            </a:r>
          </a:p>
          <a:p>
            <a:r>
              <a:rPr lang="en-US" sz="1200" kern="1200" baseline="0" dirty="0" smtClean="0">
                <a:solidFill>
                  <a:schemeClr val="tx1"/>
                </a:solidFill>
                <a:latin typeface="Times New Roman" pitchFamily="-110" charset="0"/>
                <a:ea typeface="+mn-ea"/>
                <a:cs typeface="+mn-cs"/>
              </a:rPr>
              <a:t>to describe the concept of mobility. The standard defines three transition types,</a:t>
            </a:r>
          </a:p>
          <a:p>
            <a:r>
              <a:rPr lang="en-US" sz="1200" kern="1200" baseline="0" dirty="0" smtClean="0">
                <a:solidFill>
                  <a:schemeClr val="tx1"/>
                </a:solidFill>
                <a:latin typeface="Times New Roman" pitchFamily="-110" charset="0"/>
                <a:ea typeface="+mn-ea"/>
                <a:cs typeface="+mn-cs"/>
              </a:rPr>
              <a:t>based on mobility:</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No transition:  A station of this type is either stationary or moves only within</a:t>
            </a:r>
          </a:p>
          <a:p>
            <a:r>
              <a:rPr lang="en-US" sz="1200" kern="1200" baseline="0" dirty="0" smtClean="0">
                <a:solidFill>
                  <a:schemeClr val="tx1"/>
                </a:solidFill>
                <a:latin typeface="Times New Roman" pitchFamily="-110" charset="0"/>
                <a:ea typeface="+mn-ea"/>
                <a:cs typeface="+mn-cs"/>
              </a:rPr>
              <a:t>the direct communication range of the communicating stations of a single BSS.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BSS transition:  This is defined as a station movement from one BSS to another</a:t>
            </a:r>
          </a:p>
          <a:p>
            <a:r>
              <a:rPr lang="en-US" sz="1200" kern="1200" baseline="0" dirty="0" smtClean="0">
                <a:solidFill>
                  <a:schemeClr val="tx1"/>
                </a:solidFill>
                <a:latin typeface="Times New Roman" pitchFamily="-110" charset="0"/>
                <a:ea typeface="+mn-ea"/>
                <a:cs typeface="+mn-cs"/>
              </a:rPr>
              <a:t>BSS within the same ESS. In this case, delivery of data to the station requires that</a:t>
            </a:r>
          </a:p>
          <a:p>
            <a:r>
              <a:rPr lang="en-US" sz="1200" kern="1200" baseline="0" dirty="0" smtClean="0">
                <a:solidFill>
                  <a:schemeClr val="tx1"/>
                </a:solidFill>
                <a:latin typeface="Times New Roman" pitchFamily="-110" charset="0"/>
                <a:ea typeface="+mn-ea"/>
                <a:cs typeface="+mn-cs"/>
              </a:rPr>
              <a:t>the addressing capability be able to recognize the new location of the station.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ESS transition:  This is defined as a station movement from a BSS in one ESS</a:t>
            </a:r>
          </a:p>
          <a:p>
            <a:r>
              <a:rPr lang="en-US" sz="1200" kern="1200" baseline="0" dirty="0" smtClean="0">
                <a:solidFill>
                  <a:schemeClr val="tx1"/>
                </a:solidFill>
                <a:latin typeface="Times New Roman" pitchFamily="-110" charset="0"/>
                <a:ea typeface="+mn-ea"/>
                <a:cs typeface="+mn-cs"/>
              </a:rPr>
              <a:t>to a BSS within another ESS. This case is supported only in the sense that</a:t>
            </a:r>
          </a:p>
          <a:p>
            <a:r>
              <a:rPr lang="en-US" sz="1200" kern="1200" baseline="0" dirty="0" smtClean="0">
                <a:solidFill>
                  <a:schemeClr val="tx1"/>
                </a:solidFill>
                <a:latin typeface="Times New Roman" pitchFamily="-110" charset="0"/>
                <a:ea typeface="+mn-ea"/>
                <a:cs typeface="+mn-cs"/>
              </a:rPr>
              <a:t>the station can move. Maintenance of upper-layer connections supported by</a:t>
            </a:r>
          </a:p>
          <a:p>
            <a:r>
              <a:rPr lang="en-US" sz="1200" kern="1200" baseline="0" dirty="0" smtClean="0">
                <a:solidFill>
                  <a:schemeClr val="tx1"/>
                </a:solidFill>
                <a:latin typeface="Times New Roman" pitchFamily="-110" charset="0"/>
                <a:ea typeface="+mn-ea"/>
                <a:cs typeface="+mn-cs"/>
              </a:rPr>
              <a:t>802.11 cannot be guaranteed. In fact, disruption of service is likely to occur.</a:t>
            </a:r>
            <a:endParaRPr lang="en-US" dirty="0"/>
          </a:p>
        </p:txBody>
      </p:sp>
    </p:spTree>
    <p:extLst>
      <p:ext uri="{BB962C8B-B14F-4D97-AF65-F5344CB8AC3E}">
        <p14:creationId xmlns:p14="http://schemas.microsoft.com/office/powerpoint/2010/main" val="1915689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E6A12CEB-01C2-8A44-B18F-C03787E1798C}" type="slidenum">
              <a:rPr lang="en-US"/>
              <a:pPr/>
              <a:t>15</a:t>
            </a:fld>
            <a:endParaRPr lang="en-US" dirty="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To deliver a message within a DS, the distribution service needs to know</a:t>
            </a:r>
          </a:p>
          <a:p>
            <a:r>
              <a:rPr lang="en-US" sz="1200" kern="1200" baseline="0" dirty="0" smtClean="0">
                <a:solidFill>
                  <a:schemeClr val="tx1"/>
                </a:solidFill>
                <a:latin typeface="Times New Roman" pitchFamily="-110" charset="0"/>
                <a:ea typeface="+mn-ea"/>
                <a:cs typeface="+mn-cs"/>
              </a:rPr>
              <a:t>where the destination station is located. Specifically, the DS needs to know the</a:t>
            </a:r>
          </a:p>
          <a:p>
            <a:r>
              <a:rPr lang="en-US" sz="1200" kern="1200" baseline="0" dirty="0" smtClean="0">
                <a:solidFill>
                  <a:schemeClr val="tx1"/>
                </a:solidFill>
                <a:latin typeface="Times New Roman" pitchFamily="-110" charset="0"/>
                <a:ea typeface="+mn-ea"/>
                <a:cs typeface="+mn-cs"/>
              </a:rPr>
              <a:t>identity of the AP to which the message should be delivered in order for that message</a:t>
            </a:r>
          </a:p>
          <a:p>
            <a:r>
              <a:rPr lang="en-US" sz="1200" kern="1200" baseline="0" dirty="0" smtClean="0">
                <a:solidFill>
                  <a:schemeClr val="tx1"/>
                </a:solidFill>
                <a:latin typeface="Times New Roman" pitchFamily="-110" charset="0"/>
                <a:ea typeface="+mn-ea"/>
                <a:cs typeface="+mn-cs"/>
              </a:rPr>
              <a:t>to reach the destination station. To meet this requirement, a station must</a:t>
            </a:r>
          </a:p>
          <a:p>
            <a:r>
              <a:rPr lang="en-US" sz="1200" kern="1200" baseline="0" dirty="0" smtClean="0">
                <a:solidFill>
                  <a:schemeClr val="tx1"/>
                </a:solidFill>
                <a:latin typeface="Times New Roman" pitchFamily="-110" charset="0"/>
                <a:ea typeface="+mn-ea"/>
                <a:cs typeface="+mn-cs"/>
              </a:rPr>
              <a:t>maintain an association with the AP within its current BSS. Three services relate</a:t>
            </a:r>
          </a:p>
          <a:p>
            <a:r>
              <a:rPr lang="en-US" sz="1200" kern="1200" baseline="0" dirty="0" smtClean="0">
                <a:solidFill>
                  <a:schemeClr val="tx1"/>
                </a:solidFill>
                <a:latin typeface="Times New Roman" pitchFamily="-110" charset="0"/>
                <a:ea typeface="+mn-ea"/>
                <a:cs typeface="+mn-cs"/>
              </a:rPr>
              <a:t>to this requirement:</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Association:  Establishes an initial association between a station and an AP.</a:t>
            </a:r>
          </a:p>
          <a:p>
            <a:r>
              <a:rPr lang="en-US" sz="1200" kern="1200" baseline="0" dirty="0" smtClean="0">
                <a:solidFill>
                  <a:schemeClr val="tx1"/>
                </a:solidFill>
                <a:latin typeface="Times New Roman" pitchFamily="-110" charset="0"/>
                <a:ea typeface="+mn-ea"/>
                <a:cs typeface="+mn-cs"/>
              </a:rPr>
              <a:t>Before a station can transmit or receive frames on a WLAN, its identity and</a:t>
            </a:r>
          </a:p>
          <a:p>
            <a:r>
              <a:rPr lang="en-US" sz="1200" kern="1200" baseline="0" dirty="0" smtClean="0">
                <a:solidFill>
                  <a:schemeClr val="tx1"/>
                </a:solidFill>
                <a:latin typeface="Times New Roman" pitchFamily="-110" charset="0"/>
                <a:ea typeface="+mn-ea"/>
                <a:cs typeface="+mn-cs"/>
              </a:rPr>
              <a:t>address must be known. For this purpose, a station must establish an association</a:t>
            </a:r>
          </a:p>
          <a:p>
            <a:r>
              <a:rPr lang="en-US" sz="1200" kern="1200" baseline="0" dirty="0" smtClean="0">
                <a:solidFill>
                  <a:schemeClr val="tx1"/>
                </a:solidFill>
                <a:latin typeface="Times New Roman" pitchFamily="-110" charset="0"/>
                <a:ea typeface="+mn-ea"/>
                <a:cs typeface="+mn-cs"/>
              </a:rPr>
              <a:t>with an AP within a particular BSS. The AP can then communicate this</a:t>
            </a:r>
          </a:p>
          <a:p>
            <a:r>
              <a:rPr lang="en-US" sz="1200" kern="1200" baseline="0" dirty="0" smtClean="0">
                <a:solidFill>
                  <a:schemeClr val="tx1"/>
                </a:solidFill>
                <a:latin typeface="Times New Roman" pitchFamily="-110" charset="0"/>
                <a:ea typeface="+mn-ea"/>
                <a:cs typeface="+mn-cs"/>
              </a:rPr>
              <a:t>information to other </a:t>
            </a:r>
            <a:r>
              <a:rPr lang="en-US" sz="1200" kern="1200" baseline="0" dirty="0" err="1" smtClean="0">
                <a:solidFill>
                  <a:schemeClr val="tx1"/>
                </a:solidFill>
                <a:latin typeface="Times New Roman" pitchFamily="-110" charset="0"/>
                <a:ea typeface="+mn-ea"/>
                <a:cs typeface="+mn-cs"/>
              </a:rPr>
              <a:t>APs</a:t>
            </a:r>
            <a:r>
              <a:rPr lang="en-US" sz="1200" kern="1200" baseline="0" dirty="0" smtClean="0">
                <a:solidFill>
                  <a:schemeClr val="tx1"/>
                </a:solidFill>
                <a:latin typeface="Times New Roman" pitchFamily="-110" charset="0"/>
                <a:ea typeface="+mn-ea"/>
                <a:cs typeface="+mn-cs"/>
              </a:rPr>
              <a:t> within the ESS to facilitate routing and delivery of</a:t>
            </a:r>
          </a:p>
          <a:p>
            <a:r>
              <a:rPr lang="en-US" sz="1200" kern="1200" baseline="0" dirty="0" smtClean="0">
                <a:solidFill>
                  <a:schemeClr val="tx1"/>
                </a:solidFill>
                <a:latin typeface="Times New Roman" pitchFamily="-110" charset="0"/>
                <a:ea typeface="+mn-ea"/>
                <a:cs typeface="+mn-cs"/>
              </a:rPr>
              <a:t>addressed frames.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t>
            </a:r>
            <a:r>
              <a:rPr lang="en-US" sz="1200" kern="1200" baseline="0" dirty="0" err="1" smtClean="0">
                <a:solidFill>
                  <a:schemeClr val="tx1"/>
                </a:solidFill>
                <a:latin typeface="Times New Roman" pitchFamily="-110" charset="0"/>
                <a:ea typeface="+mn-ea"/>
                <a:cs typeface="+mn-cs"/>
              </a:rPr>
              <a:t>Reassociation</a:t>
            </a:r>
            <a:r>
              <a:rPr lang="en-US" sz="1200" kern="1200" baseline="0" dirty="0" smtClean="0">
                <a:solidFill>
                  <a:schemeClr val="tx1"/>
                </a:solidFill>
                <a:latin typeface="Times New Roman" pitchFamily="-110" charset="0"/>
                <a:ea typeface="+mn-ea"/>
                <a:cs typeface="+mn-cs"/>
              </a:rPr>
              <a:t>:  Enables an established association to be transferred from one</a:t>
            </a:r>
          </a:p>
          <a:p>
            <a:r>
              <a:rPr lang="en-US" sz="1200" kern="1200" baseline="0" dirty="0" smtClean="0">
                <a:solidFill>
                  <a:schemeClr val="tx1"/>
                </a:solidFill>
                <a:latin typeface="Times New Roman" pitchFamily="-110" charset="0"/>
                <a:ea typeface="+mn-ea"/>
                <a:cs typeface="+mn-cs"/>
              </a:rPr>
              <a:t>AP to another, allowing a mobile station to move from one BSS to another.</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Disassociation:  A notification from either a station or an AP that an existing</a:t>
            </a:r>
          </a:p>
          <a:p>
            <a:r>
              <a:rPr lang="en-US" sz="1200" kern="1200" baseline="0" dirty="0" smtClean="0">
                <a:solidFill>
                  <a:schemeClr val="tx1"/>
                </a:solidFill>
                <a:latin typeface="Times New Roman" pitchFamily="-110" charset="0"/>
                <a:ea typeface="+mn-ea"/>
                <a:cs typeface="+mn-cs"/>
              </a:rPr>
              <a:t>association is terminated. A station should give this notification before leaving</a:t>
            </a:r>
          </a:p>
          <a:p>
            <a:r>
              <a:rPr lang="en-US" sz="1200" kern="1200" baseline="0" dirty="0" smtClean="0">
                <a:solidFill>
                  <a:schemeClr val="tx1"/>
                </a:solidFill>
                <a:latin typeface="Times New Roman" pitchFamily="-110" charset="0"/>
                <a:ea typeface="+mn-ea"/>
                <a:cs typeface="+mn-cs"/>
              </a:rPr>
              <a:t>an ESS or shutting down. However, the MAC management facility protects</a:t>
            </a:r>
          </a:p>
          <a:p>
            <a:r>
              <a:rPr lang="en-US" sz="1200" kern="1200" baseline="0" dirty="0" smtClean="0">
                <a:solidFill>
                  <a:schemeClr val="tx1"/>
                </a:solidFill>
                <a:latin typeface="Times New Roman" pitchFamily="-110" charset="0"/>
                <a:ea typeface="+mn-ea"/>
                <a:cs typeface="+mn-cs"/>
              </a:rPr>
              <a:t>itself against stations that disappear without notification.</a:t>
            </a:r>
            <a:endParaRPr lang="en-US" dirty="0"/>
          </a:p>
        </p:txBody>
      </p:sp>
    </p:spTree>
    <p:extLst>
      <p:ext uri="{BB962C8B-B14F-4D97-AF65-F5344CB8AC3E}">
        <p14:creationId xmlns:p14="http://schemas.microsoft.com/office/powerpoint/2010/main" val="3118828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D3FEF5EA-B237-1F4F-9351-CADE3B141F8A}" type="slidenum">
              <a:rPr lang="en-US"/>
              <a:pPr/>
              <a:t>16</a:t>
            </a:fld>
            <a:endParaRPr lang="en-US" dirty="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r>
              <a:rPr lang="en-US" dirty="0">
                <a:latin typeface="Times" pitchFamily="-110" charset="0"/>
              </a:rPr>
              <a:t>The IEEE 802.11 MAC layer covers three functional areas: reliable data delivery, access control, and security. This section covers the first two topics.</a:t>
            </a:r>
          </a:p>
        </p:txBody>
      </p:sp>
    </p:spTree>
    <p:extLst>
      <p:ext uri="{BB962C8B-B14F-4D97-AF65-F5344CB8AC3E}">
        <p14:creationId xmlns:p14="http://schemas.microsoft.com/office/powerpoint/2010/main" val="3243454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D7AD285-A5A4-9444-BD98-110E1F701CC7}" type="slidenum">
              <a:rPr lang="en-US"/>
              <a:pPr/>
              <a:t>17</a:t>
            </a:fld>
            <a:endParaRPr lang="en-US"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r>
              <a:rPr lang="en-US" dirty="0"/>
              <a:t>As with any wireless network, a wireless LAN using the IEEE 802.11 physical and MAC layers is subject to considerable unreliability. Noise, interference, and other propagation effects result in the loss of a significant number of frames. Even with error correction codes, a number of MAC frames may not successfully be received. This situation can be dealt with by reliability mechanisms at a higher layer, such as TCP. However, timers used for retransmission at higher layers are typically on the order of seconds. It is therefore more efficient to deal with errors at the MAC level. For this purpose, IEEE 802.11 includes a frame exchange protocol. When a station receives a data frame from another station, it returns an acknowledgment (ACK) frame to the source station. This exchange is treated as an atomic unit, not to be interrupted by a transmission from any other station. If the source does not receive an ACK within a short period of time, either because its data frame was damaged or because the returning ACK was damaged, the source retransmits the frame.</a:t>
            </a:r>
          </a:p>
          <a:p>
            <a:endParaRPr lang="en-US" dirty="0"/>
          </a:p>
        </p:txBody>
      </p:sp>
    </p:spTree>
    <p:extLst>
      <p:ext uri="{BB962C8B-B14F-4D97-AF65-F5344CB8AC3E}">
        <p14:creationId xmlns:p14="http://schemas.microsoft.com/office/powerpoint/2010/main" val="4117851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7105766A-0BAF-A845-A65B-577F6B5CC588}" type="slidenum">
              <a:rPr lang="en-US"/>
              <a:pPr/>
              <a:t>18</a:t>
            </a:fld>
            <a:endParaRPr lang="en-US" dirty="0"/>
          </a:p>
        </p:txBody>
      </p:sp>
      <p:sp>
        <p:nvSpPr>
          <p:cNvPr id="83971" name="Rectangle 1026"/>
          <p:cNvSpPr>
            <a:spLocks noGrp="1" noRot="1" noChangeAspect="1" noChangeArrowheads="1" noTextEdit="1"/>
          </p:cNvSpPr>
          <p:nvPr>
            <p:ph type="sldImg"/>
          </p:nvPr>
        </p:nvSpPr>
        <p:spPr>
          <a:ln/>
        </p:spPr>
      </p:sp>
      <p:sp>
        <p:nvSpPr>
          <p:cNvPr id="83972" name="Rectangle 1027"/>
          <p:cNvSpPr>
            <a:spLocks noGrp="1" noChangeArrowheads="1"/>
          </p:cNvSpPr>
          <p:nvPr>
            <p:ph type="body" idx="1"/>
          </p:nvPr>
        </p:nvSpPr>
        <p:spPr>
          <a:noFill/>
          <a:ln/>
        </p:spPr>
        <p:txBody>
          <a:bodyPr/>
          <a:lstStyle/>
          <a:p>
            <a:r>
              <a:rPr lang="en-US" dirty="0"/>
              <a:t>Thus, the basic data transfer mechanism in IEEE 802.11 involves an exchange of two frames. To further enhance reliability, a four-frame exchange may be used. In this scheme, a source first issues a Request to Send (RTS) frame to the destination. The destination then responds with a Clear to Send (CTS). After receiving the CTS, the source transmits the data frame, and the destination responds with an ACK. The RTS alerts all stations that are within reception range of the source that an exchange is under way; these stations refrain from transmission in order to avoid a collision between two frames transmitted at the same time. Similarly, the CTS alerts all stations that are within reception range of the destination that an exchange is under way. The RTS/CTS portion of the exchange is a required function of the MAC but may be disabled.</a:t>
            </a:r>
          </a:p>
          <a:p>
            <a:endParaRPr lang="en-US" dirty="0"/>
          </a:p>
        </p:txBody>
      </p:sp>
    </p:spTree>
    <p:extLst>
      <p:ext uri="{BB962C8B-B14F-4D97-AF65-F5344CB8AC3E}">
        <p14:creationId xmlns:p14="http://schemas.microsoft.com/office/powerpoint/2010/main" val="2217579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B50A051F-FDF0-C548-8BA3-1F16A162134E}" type="slidenum">
              <a:rPr lang="en-US"/>
              <a:pPr/>
              <a:t>19</a:t>
            </a:fld>
            <a:endParaRPr lang="en-US" dirty="0"/>
          </a:p>
        </p:txBody>
      </p:sp>
      <p:sp>
        <p:nvSpPr>
          <p:cNvPr id="84995" name="Rectangle 1026"/>
          <p:cNvSpPr>
            <a:spLocks noGrp="1" noRot="1" noChangeAspect="1" noChangeArrowheads="1" noTextEdit="1"/>
          </p:cNvSpPr>
          <p:nvPr>
            <p:ph type="sldImg"/>
          </p:nvPr>
        </p:nvSpPr>
        <p:spPr>
          <a:ln/>
        </p:spPr>
      </p:sp>
      <p:sp>
        <p:nvSpPr>
          <p:cNvPr id="84996" name="Rectangle 1027"/>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 The 802.11 working group considered two types of proposals for a MAC algorithm:</a:t>
            </a:r>
          </a:p>
          <a:p>
            <a:r>
              <a:rPr lang="en-US" sz="1200" kern="1200" baseline="0" dirty="0" smtClean="0">
                <a:solidFill>
                  <a:schemeClr val="tx1"/>
                </a:solidFill>
                <a:latin typeface="Times New Roman" pitchFamily="-110" charset="0"/>
                <a:ea typeface="+mn-ea"/>
                <a:cs typeface="+mn-cs"/>
              </a:rPr>
              <a:t>distributed access protocols, which, like Ethernet, distribute the decision</a:t>
            </a:r>
          </a:p>
          <a:p>
            <a:r>
              <a:rPr lang="en-US" sz="1200" kern="1200" baseline="0" dirty="0" smtClean="0">
                <a:solidFill>
                  <a:schemeClr val="tx1"/>
                </a:solidFill>
                <a:latin typeface="Times New Roman" pitchFamily="-110" charset="0"/>
                <a:ea typeface="+mn-ea"/>
                <a:cs typeface="+mn-cs"/>
              </a:rPr>
              <a:t>to transmit over all the nodes using a carrier sense mechanism; and centralized</a:t>
            </a:r>
          </a:p>
          <a:p>
            <a:r>
              <a:rPr lang="en-US" sz="1200" kern="1200" baseline="0" dirty="0" smtClean="0">
                <a:solidFill>
                  <a:schemeClr val="tx1"/>
                </a:solidFill>
                <a:latin typeface="Times New Roman" pitchFamily="-110" charset="0"/>
                <a:ea typeface="+mn-ea"/>
                <a:cs typeface="+mn-cs"/>
              </a:rPr>
              <a:t>access protocols, which involve regulation of transmission by a centralized decision</a:t>
            </a:r>
          </a:p>
          <a:p>
            <a:r>
              <a:rPr lang="en-US" sz="1200" kern="1200" baseline="0" dirty="0" smtClean="0">
                <a:solidFill>
                  <a:schemeClr val="tx1"/>
                </a:solidFill>
                <a:latin typeface="Times New Roman" pitchFamily="-110" charset="0"/>
                <a:ea typeface="+mn-ea"/>
                <a:cs typeface="+mn-cs"/>
              </a:rPr>
              <a:t>maker. A distributed access protocol makes sense for an ad hoc network of</a:t>
            </a:r>
          </a:p>
          <a:p>
            <a:r>
              <a:rPr lang="en-US" sz="1200" kern="1200" baseline="0" dirty="0" smtClean="0">
                <a:solidFill>
                  <a:schemeClr val="tx1"/>
                </a:solidFill>
                <a:latin typeface="Times New Roman" pitchFamily="-110" charset="0"/>
                <a:ea typeface="+mn-ea"/>
                <a:cs typeface="+mn-cs"/>
              </a:rPr>
              <a:t>peer workstations (typically an IBSS) and may also be attractive in other WLAN</a:t>
            </a:r>
          </a:p>
          <a:p>
            <a:r>
              <a:rPr lang="en-US" sz="1200" kern="1200" baseline="0" dirty="0" smtClean="0">
                <a:solidFill>
                  <a:schemeClr val="tx1"/>
                </a:solidFill>
                <a:latin typeface="Times New Roman" pitchFamily="-110" charset="0"/>
                <a:ea typeface="+mn-ea"/>
                <a:cs typeface="+mn-cs"/>
              </a:rPr>
              <a:t>configurations that consist primarily of </a:t>
            </a:r>
            <a:r>
              <a:rPr lang="en-US" sz="1200" kern="1200" baseline="0" dirty="0" err="1" smtClean="0">
                <a:solidFill>
                  <a:schemeClr val="tx1"/>
                </a:solidFill>
                <a:latin typeface="Times New Roman" pitchFamily="-110" charset="0"/>
                <a:ea typeface="+mn-ea"/>
                <a:cs typeface="+mn-cs"/>
              </a:rPr>
              <a:t>bursty</a:t>
            </a:r>
            <a:r>
              <a:rPr lang="en-US" sz="1200" kern="1200" baseline="0" dirty="0" smtClean="0">
                <a:solidFill>
                  <a:schemeClr val="tx1"/>
                </a:solidFill>
                <a:latin typeface="Times New Roman" pitchFamily="-110" charset="0"/>
                <a:ea typeface="+mn-ea"/>
                <a:cs typeface="+mn-cs"/>
              </a:rPr>
              <a:t> traffic. A centralized access</a:t>
            </a:r>
          </a:p>
          <a:p>
            <a:r>
              <a:rPr lang="en-US" sz="1200" kern="1200" baseline="0" dirty="0" smtClean="0">
                <a:solidFill>
                  <a:schemeClr val="tx1"/>
                </a:solidFill>
                <a:latin typeface="Times New Roman" pitchFamily="-110" charset="0"/>
                <a:ea typeface="+mn-ea"/>
                <a:cs typeface="+mn-cs"/>
              </a:rPr>
              <a:t>protocol is natural for configurations in which a number of wireless stations are</a:t>
            </a:r>
          </a:p>
          <a:p>
            <a:r>
              <a:rPr lang="en-US" sz="1200" kern="1200" baseline="0" dirty="0" smtClean="0">
                <a:solidFill>
                  <a:schemeClr val="tx1"/>
                </a:solidFill>
                <a:latin typeface="Times New Roman" pitchFamily="-110" charset="0"/>
                <a:ea typeface="+mn-ea"/>
                <a:cs typeface="+mn-cs"/>
              </a:rPr>
              <a:t>interconnected with each other and some sort of base station that attaches to a</a:t>
            </a:r>
          </a:p>
          <a:p>
            <a:r>
              <a:rPr lang="en-US" sz="1200" kern="1200" baseline="0" dirty="0" smtClean="0">
                <a:solidFill>
                  <a:schemeClr val="tx1"/>
                </a:solidFill>
                <a:latin typeface="Times New Roman" pitchFamily="-110" charset="0"/>
                <a:ea typeface="+mn-ea"/>
                <a:cs typeface="+mn-cs"/>
              </a:rPr>
              <a:t>backbone wired LAN; it is especially useful if some of the data is time sensitive</a:t>
            </a:r>
          </a:p>
          <a:p>
            <a:r>
              <a:rPr lang="en-US" sz="1200" kern="1200" baseline="0" dirty="0" smtClean="0">
                <a:solidFill>
                  <a:schemeClr val="tx1"/>
                </a:solidFill>
                <a:latin typeface="Times New Roman" pitchFamily="-110" charset="0"/>
                <a:ea typeface="+mn-ea"/>
                <a:cs typeface="+mn-cs"/>
              </a:rPr>
              <a:t>or high priority.</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end result for 802.11 is a MAC algorithm called DFWMAC (distributed</a:t>
            </a:r>
          </a:p>
          <a:p>
            <a:r>
              <a:rPr lang="en-US" sz="1200" kern="1200" baseline="0" dirty="0" smtClean="0">
                <a:solidFill>
                  <a:schemeClr val="tx1"/>
                </a:solidFill>
                <a:latin typeface="Times New Roman" pitchFamily="-110" charset="0"/>
                <a:ea typeface="+mn-ea"/>
                <a:cs typeface="+mn-cs"/>
              </a:rPr>
              <a:t>foundation wireless MAC) that provides a distributed access control mechanism</a:t>
            </a:r>
          </a:p>
          <a:p>
            <a:r>
              <a:rPr lang="en-US" sz="1200" kern="1200" baseline="0" dirty="0" smtClean="0">
                <a:solidFill>
                  <a:schemeClr val="tx1"/>
                </a:solidFill>
                <a:latin typeface="Times New Roman" pitchFamily="-110" charset="0"/>
                <a:ea typeface="+mn-ea"/>
                <a:cs typeface="+mn-cs"/>
              </a:rPr>
              <a:t>with an optional centralized control built on top of that. Figure 13.5 illustrates the</a:t>
            </a:r>
          </a:p>
          <a:p>
            <a:r>
              <a:rPr lang="en-US" sz="1200" kern="1200" baseline="0" dirty="0" smtClean="0">
                <a:solidFill>
                  <a:schemeClr val="tx1"/>
                </a:solidFill>
                <a:latin typeface="Times New Roman" pitchFamily="-110" charset="0"/>
                <a:ea typeface="+mn-ea"/>
                <a:cs typeface="+mn-cs"/>
              </a:rPr>
              <a:t>architecture. The lower </a:t>
            </a:r>
            <a:r>
              <a:rPr lang="en-US" sz="1200" kern="1200" baseline="0" dirty="0" err="1" smtClean="0">
                <a:solidFill>
                  <a:schemeClr val="tx1"/>
                </a:solidFill>
                <a:latin typeface="Times New Roman" pitchFamily="-110" charset="0"/>
                <a:ea typeface="+mn-ea"/>
                <a:cs typeface="+mn-cs"/>
              </a:rPr>
              <a:t>sublayer</a:t>
            </a:r>
            <a:r>
              <a:rPr lang="en-US" sz="1200" kern="1200" baseline="0" dirty="0" smtClean="0">
                <a:solidFill>
                  <a:schemeClr val="tx1"/>
                </a:solidFill>
                <a:latin typeface="Times New Roman" pitchFamily="-110" charset="0"/>
                <a:ea typeface="+mn-ea"/>
                <a:cs typeface="+mn-cs"/>
              </a:rPr>
              <a:t> of the MAC layer is the distributed coordination</a:t>
            </a:r>
          </a:p>
          <a:p>
            <a:r>
              <a:rPr lang="en-US" sz="1200" kern="1200" baseline="0" dirty="0" smtClean="0">
                <a:solidFill>
                  <a:schemeClr val="tx1"/>
                </a:solidFill>
                <a:latin typeface="Times New Roman" pitchFamily="-110" charset="0"/>
                <a:ea typeface="+mn-ea"/>
                <a:cs typeface="+mn-cs"/>
              </a:rPr>
              <a:t>function (DCF). DCF uses a contention algorithm to provide access to all traffic.</a:t>
            </a:r>
          </a:p>
          <a:p>
            <a:r>
              <a:rPr lang="en-US" sz="1200" kern="1200" baseline="0" dirty="0" smtClean="0">
                <a:solidFill>
                  <a:schemeClr val="tx1"/>
                </a:solidFill>
                <a:latin typeface="Times New Roman" pitchFamily="-110" charset="0"/>
                <a:ea typeface="+mn-ea"/>
                <a:cs typeface="+mn-cs"/>
              </a:rPr>
              <a:t>Ordinary asynchronous traffic directly uses DCF. The point coordination function</a:t>
            </a:r>
          </a:p>
          <a:p>
            <a:r>
              <a:rPr lang="en-US" sz="1200" kern="1200" baseline="0" dirty="0" smtClean="0">
                <a:solidFill>
                  <a:schemeClr val="tx1"/>
                </a:solidFill>
                <a:latin typeface="Times New Roman" pitchFamily="-110" charset="0"/>
                <a:ea typeface="+mn-ea"/>
                <a:cs typeface="+mn-cs"/>
              </a:rPr>
              <a:t>(PCF) is a centralized MAC algorithm used to provide contention-free service. PCF</a:t>
            </a:r>
          </a:p>
          <a:p>
            <a:r>
              <a:rPr lang="en-US" sz="1200" kern="1200" baseline="0" dirty="0" smtClean="0">
                <a:solidFill>
                  <a:schemeClr val="tx1"/>
                </a:solidFill>
                <a:latin typeface="Times New Roman" pitchFamily="-110" charset="0"/>
                <a:ea typeface="+mn-ea"/>
                <a:cs typeface="+mn-cs"/>
              </a:rPr>
              <a:t>is built on top of DCF and exploits features of DCF to assure access for its users.</a:t>
            </a:r>
            <a:endParaRPr lang="en-US" dirty="0"/>
          </a:p>
        </p:txBody>
      </p:sp>
    </p:spTree>
    <p:extLst>
      <p:ext uri="{BB962C8B-B14F-4D97-AF65-F5344CB8AC3E}">
        <p14:creationId xmlns:p14="http://schemas.microsoft.com/office/powerpoint/2010/main" val="3161493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This chapter provides a survey of </a:t>
            </a:r>
            <a:r>
              <a:rPr lang="en-US" sz="1200" kern="1200" baseline="0" dirty="0" err="1" smtClean="0">
                <a:solidFill>
                  <a:schemeClr val="tx1"/>
                </a:solidFill>
                <a:latin typeface="Times New Roman" pitchFamily="-110" charset="0"/>
                <a:ea typeface="+mn-ea"/>
                <a:cs typeface="+mn-cs"/>
              </a:rPr>
              <a:t>WLANs</a:t>
            </a:r>
            <a:r>
              <a:rPr lang="en-US" sz="1200" kern="1200" baseline="0" dirty="0" smtClean="0">
                <a:solidFill>
                  <a:schemeClr val="tx1"/>
                </a:solidFill>
                <a:latin typeface="Times New Roman" pitchFamily="-110" charset="0"/>
                <a:ea typeface="+mn-ea"/>
                <a:cs typeface="+mn-cs"/>
              </a:rPr>
              <a:t>. We begin with an overview</a:t>
            </a:r>
          </a:p>
          <a:p>
            <a:r>
              <a:rPr lang="en-US" sz="1200" kern="1200" baseline="0" dirty="0" smtClean="0">
                <a:solidFill>
                  <a:schemeClr val="tx1"/>
                </a:solidFill>
                <a:latin typeface="Times New Roman" pitchFamily="-110" charset="0"/>
                <a:ea typeface="+mn-ea"/>
                <a:cs typeface="+mn-cs"/>
              </a:rPr>
              <a:t>that looks at the motivations for using </a:t>
            </a:r>
            <a:r>
              <a:rPr lang="en-US" sz="1200" kern="1200" baseline="0" dirty="0" err="1" smtClean="0">
                <a:solidFill>
                  <a:schemeClr val="tx1"/>
                </a:solidFill>
                <a:latin typeface="Times New Roman" pitchFamily="-110" charset="0"/>
                <a:ea typeface="+mn-ea"/>
                <a:cs typeface="+mn-cs"/>
              </a:rPr>
              <a:t>WLANs</a:t>
            </a:r>
            <a:r>
              <a:rPr lang="en-US" sz="1200" kern="1200" baseline="0" dirty="0" smtClean="0">
                <a:solidFill>
                  <a:schemeClr val="tx1"/>
                </a:solidFill>
                <a:latin typeface="Times New Roman" pitchFamily="-110" charset="0"/>
                <a:ea typeface="+mn-ea"/>
                <a:cs typeface="+mn-cs"/>
              </a:rPr>
              <a:t> and summarize the various</a:t>
            </a:r>
          </a:p>
          <a:p>
            <a:r>
              <a:rPr lang="en-US" sz="1200" kern="1200" baseline="0" dirty="0" smtClean="0">
                <a:solidFill>
                  <a:schemeClr val="tx1"/>
                </a:solidFill>
                <a:latin typeface="Times New Roman" pitchFamily="-110" charset="0"/>
                <a:ea typeface="+mn-ea"/>
                <a:cs typeface="+mn-cs"/>
              </a:rPr>
              <a:t>approaches in current use. The next section examines the three principal types</a:t>
            </a:r>
          </a:p>
          <a:p>
            <a:r>
              <a:rPr lang="en-US" sz="1200" kern="1200" baseline="0" dirty="0" smtClean="0">
                <a:solidFill>
                  <a:schemeClr val="tx1"/>
                </a:solidFill>
                <a:latin typeface="Times New Roman" pitchFamily="-110" charset="0"/>
                <a:ea typeface="+mn-ea"/>
                <a:cs typeface="+mn-cs"/>
              </a:rPr>
              <a:t>of wireless </a:t>
            </a:r>
            <a:r>
              <a:rPr lang="en-US" sz="1200" kern="1200" baseline="0" dirty="0" err="1" smtClean="0">
                <a:solidFill>
                  <a:schemeClr val="tx1"/>
                </a:solidFill>
                <a:latin typeface="Times New Roman" pitchFamily="-110" charset="0"/>
                <a:ea typeface="+mn-ea"/>
                <a:cs typeface="+mn-cs"/>
              </a:rPr>
              <a:t>WLANs</a:t>
            </a:r>
            <a:r>
              <a:rPr lang="en-US" sz="1200" kern="1200" baseline="0" dirty="0" smtClean="0">
                <a:solidFill>
                  <a:schemeClr val="tx1"/>
                </a:solidFill>
                <a:latin typeface="Times New Roman" pitchFamily="-110" charset="0"/>
                <a:ea typeface="+mn-ea"/>
                <a:cs typeface="+mn-cs"/>
              </a:rPr>
              <a:t>, classified according to transmission technology: infrared,</a:t>
            </a:r>
          </a:p>
          <a:p>
            <a:r>
              <a:rPr lang="en-US" sz="1200" kern="1200" baseline="0" dirty="0" smtClean="0">
                <a:solidFill>
                  <a:schemeClr val="tx1"/>
                </a:solidFill>
                <a:latin typeface="Times New Roman" pitchFamily="-110" charset="0"/>
                <a:ea typeface="+mn-ea"/>
                <a:cs typeface="+mn-cs"/>
              </a:rPr>
              <a:t>spread spectrum, and narrowband microwave.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most prominent specification for </a:t>
            </a:r>
            <a:r>
              <a:rPr lang="en-US" sz="1200" kern="1200" baseline="0" dirty="0" err="1" smtClean="0">
                <a:solidFill>
                  <a:schemeClr val="tx1"/>
                </a:solidFill>
                <a:latin typeface="Times New Roman" pitchFamily="-110" charset="0"/>
                <a:ea typeface="+mn-ea"/>
                <a:cs typeface="+mn-cs"/>
              </a:rPr>
              <a:t>WLANs</a:t>
            </a:r>
            <a:r>
              <a:rPr lang="en-US" sz="1200" kern="1200" baseline="0" dirty="0" smtClean="0">
                <a:solidFill>
                  <a:schemeClr val="tx1"/>
                </a:solidFill>
                <a:latin typeface="Times New Roman" pitchFamily="-110" charset="0"/>
                <a:ea typeface="+mn-ea"/>
                <a:cs typeface="+mn-cs"/>
              </a:rPr>
              <a:t> was developed by the</a:t>
            </a:r>
          </a:p>
          <a:p>
            <a:r>
              <a:rPr lang="en-US" sz="1200" kern="1200" baseline="0" dirty="0" smtClean="0">
                <a:solidFill>
                  <a:schemeClr val="tx1"/>
                </a:solidFill>
                <a:latin typeface="Times New Roman" pitchFamily="-110" charset="0"/>
                <a:ea typeface="+mn-ea"/>
                <a:cs typeface="+mn-cs"/>
              </a:rPr>
              <a:t>IEEE 802.11 working group. This chapter focuses on this standard, and is</a:t>
            </a:r>
          </a:p>
          <a:p>
            <a:r>
              <a:rPr lang="en-US" sz="1200" kern="1200" baseline="0" dirty="0" smtClean="0">
                <a:solidFill>
                  <a:schemeClr val="tx1"/>
                </a:solidFill>
                <a:latin typeface="Times New Roman" pitchFamily="-110" charset="0"/>
                <a:ea typeface="+mn-ea"/>
                <a:cs typeface="+mn-cs"/>
              </a:rPr>
              <a:t>based on the 2012 version.</a:t>
            </a:r>
            <a:endParaRPr lang="en-US" dirty="0"/>
          </a:p>
        </p:txBody>
      </p:sp>
      <p:sp>
        <p:nvSpPr>
          <p:cNvPr id="4" name="Slide Number Placeholder 3"/>
          <p:cNvSpPr>
            <a:spLocks noGrp="1"/>
          </p:cNvSpPr>
          <p:nvPr>
            <p:ph type="sldNum" sz="quarter" idx="10"/>
          </p:nvPr>
        </p:nvSpPr>
        <p:spPr/>
        <p:txBody>
          <a:bodyPr/>
          <a:lstStyle/>
          <a:p>
            <a:fld id="{E3E3EA8F-80EC-0440-AAD7-660383B5A31B}" type="slidenum">
              <a:rPr lang="en-US" smtClean="0"/>
              <a:pPr/>
              <a:t>2</a:t>
            </a:fld>
            <a:endParaRPr lang="en-US" dirty="0"/>
          </a:p>
        </p:txBody>
      </p:sp>
    </p:spTree>
    <p:extLst>
      <p:ext uri="{BB962C8B-B14F-4D97-AF65-F5344CB8AC3E}">
        <p14:creationId xmlns:p14="http://schemas.microsoft.com/office/powerpoint/2010/main" val="1230254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A68E7A49-4961-1A44-88C6-6AF71DDDBD51}" type="slidenum">
              <a:rPr lang="en-US"/>
              <a:pPr/>
              <a:t>20</a:t>
            </a:fld>
            <a:endParaRPr lang="en-US" dirty="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r>
              <a:rPr lang="en-US" dirty="0"/>
              <a:t>The DCF sublayer makes use of a simple CSMA (carrier sense multiple access) algorithm. If a station has a MAC frame to transmit, it listens to the medium. If the medium is idle, the station may transmit; otherwise the station must wait until the current transmission is complete before transmitting. The DCF does not include a collision detection function (i.e., CSMA/CD) because collision detection is not practical on a wireless network. The dynamic range of the signals on the medium is very large, so that a transmitting station cannot effectively distinguish incoming weak signals from noise and the effects of its own transmission.</a:t>
            </a:r>
          </a:p>
          <a:p>
            <a:endParaRPr/>
          </a:p>
          <a:p>
            <a:r>
              <a:rPr lang="en-US" dirty="0" smtClean="0"/>
              <a:t>To </a:t>
            </a:r>
            <a:r>
              <a:rPr lang="en-US" dirty="0"/>
              <a:t>ensure the smooth and fair functioning of this algorithm, DCF includes a set of delays that amounts to a priority scheme. Let us start by considering a single delay known as an interframe space (IFS). In fact, there are three different IFS values, but the algorithm is best explained by initially ignoring this detail. </a:t>
            </a:r>
          </a:p>
        </p:txBody>
      </p:sp>
    </p:spTree>
    <p:extLst>
      <p:ext uri="{BB962C8B-B14F-4D97-AF65-F5344CB8AC3E}">
        <p14:creationId xmlns:p14="http://schemas.microsoft.com/office/powerpoint/2010/main" val="1186162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5D2C8D4-948F-5745-8B65-22240F06651C}" type="slidenum">
              <a:rPr lang="en-US"/>
              <a:pPr/>
              <a:t>21</a:t>
            </a:fld>
            <a:endParaRPr lang="en-US" dirty="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r>
              <a:rPr lang="en-US" dirty="0"/>
              <a:t>Using an IFS, the rules for CSMA access are as follows </a:t>
            </a:r>
            <a:r>
              <a:rPr lang="en-US" dirty="0" smtClean="0"/>
              <a:t>(Figure 13.6</a:t>
            </a:r>
            <a:r>
              <a:rPr lang="en-US" dirty="0"/>
              <a:t>):</a:t>
            </a:r>
          </a:p>
          <a:p>
            <a:r>
              <a:rPr lang="en-US" dirty="0"/>
              <a:t> </a:t>
            </a:r>
            <a:endParaRPr lang="en-US" dirty="0" smtClean="0"/>
          </a:p>
          <a:p>
            <a:pPr marL="228600" indent="-228600">
              <a:buAutoNum type="arabicPeriod"/>
            </a:pPr>
            <a:r>
              <a:rPr lang="en-US" dirty="0" smtClean="0"/>
              <a:t>A </a:t>
            </a:r>
            <a:r>
              <a:rPr lang="en-US" dirty="0"/>
              <a:t>station with a frame to transmit senses the medium. If the medium is idle, it waits to see if the medium remains idle for a time equal to IFS. If so, the station may transmit immediately.</a:t>
            </a:r>
            <a:endParaRPr lang="en-US" dirty="0" smtClean="0"/>
          </a:p>
          <a:p>
            <a:pPr marL="228600" indent="-228600" algn="l" rtl="0" eaLnBrk="0" fontAlgn="base" hangingPunct="0">
              <a:spcBef>
                <a:spcPct val="30000"/>
              </a:spcBef>
              <a:spcAft>
                <a:spcPct val="0"/>
              </a:spcAft>
              <a:buNone/>
            </a:pPr>
            <a:endParaRPr lang="en-US" sz="1200" kern="1200" dirty="0" smtClean="0">
              <a:solidFill>
                <a:schemeClr val="tx1"/>
              </a:solidFill>
              <a:latin typeface="Times New Roman" pitchFamily="-110" charset="0"/>
              <a:ea typeface="+mn-ea"/>
              <a:cs typeface="+mn-cs"/>
            </a:endParaRPr>
          </a:p>
          <a:p>
            <a:pPr marL="228600" indent="-228600" algn="l" rtl="0" eaLnBrk="0" fontAlgn="base" hangingPunct="0">
              <a:spcBef>
                <a:spcPct val="30000"/>
              </a:spcBef>
              <a:spcAft>
                <a:spcPct val="0"/>
              </a:spcAft>
              <a:buNone/>
            </a:pPr>
            <a:r>
              <a:rPr lang="en-US" sz="1200" kern="1200" dirty="0" smtClean="0">
                <a:solidFill>
                  <a:schemeClr val="tx1"/>
                </a:solidFill>
                <a:latin typeface="Times New Roman" pitchFamily="-110" charset="0"/>
                <a:ea typeface="+mn-ea"/>
                <a:cs typeface="+mn-cs"/>
              </a:rPr>
              <a:t>2.  If </a:t>
            </a:r>
            <a:r>
              <a:rPr lang="en-US" sz="1200" kern="1200" dirty="0">
                <a:solidFill>
                  <a:schemeClr val="tx1"/>
                </a:solidFill>
                <a:latin typeface="Times New Roman" pitchFamily="-110" charset="0"/>
                <a:ea typeface="+mn-ea"/>
                <a:cs typeface="+mn-cs"/>
              </a:rPr>
              <a:t>the medium is busy (either because the station initially finds the medium busy or because the medium becomes busy during the IFS idle time), the station defers transmission and continues to monitor the medium until the current transmission is </a:t>
            </a:r>
            <a:r>
              <a:rPr lang="en-US" sz="1200" kern="1200" dirty="0" smtClean="0">
                <a:solidFill>
                  <a:schemeClr val="tx1"/>
                </a:solidFill>
                <a:latin typeface="Times New Roman" pitchFamily="-110" charset="0"/>
                <a:ea typeface="+mn-ea"/>
                <a:cs typeface="+mn-cs"/>
              </a:rPr>
              <a:t>over</a:t>
            </a:r>
          </a:p>
          <a:p>
            <a:endParaRPr lang="en-US" sz="1200" kern="1200" dirty="0" smtClean="0">
              <a:solidFill>
                <a:schemeClr val="tx1"/>
              </a:solidFill>
              <a:latin typeface="Times New Roman" pitchFamily="-110" charset="0"/>
              <a:ea typeface="+mn-ea"/>
              <a:cs typeface="+mn-cs"/>
            </a:endParaRPr>
          </a:p>
          <a:p>
            <a:pPr marL="228600" indent="-228600" algn="l" rtl="0" eaLnBrk="0" fontAlgn="base" hangingPunct="0">
              <a:spcBef>
                <a:spcPct val="30000"/>
              </a:spcBef>
              <a:spcAft>
                <a:spcPct val="0"/>
              </a:spcAft>
              <a:buNone/>
            </a:pPr>
            <a:r>
              <a:rPr lang="en-US" sz="1200" kern="1200" dirty="0" smtClean="0">
                <a:solidFill>
                  <a:schemeClr val="tx1"/>
                </a:solidFill>
                <a:latin typeface="Times New Roman" pitchFamily="-110" charset="0"/>
                <a:ea typeface="+mn-ea"/>
                <a:cs typeface="+mn-cs"/>
              </a:rPr>
              <a:t>3.  Once </a:t>
            </a:r>
            <a:r>
              <a:rPr lang="en-US" sz="1200" kern="1200" dirty="0">
                <a:solidFill>
                  <a:schemeClr val="tx1"/>
                </a:solidFill>
                <a:latin typeface="Times New Roman" pitchFamily="-110" charset="0"/>
                <a:ea typeface="+mn-ea"/>
                <a:cs typeface="+mn-cs"/>
              </a:rPr>
              <a:t>the current transmission is over, the station delays another IFS. If the medium remains idle for this period, then the station backs off a random amount of time and again senses the medium. If the medium is still idle, the station may transmit. During the backoff time, if the medium becomes busy, the backoff timer is halted and resumes when the medium becomes idle.</a:t>
            </a:r>
          </a:p>
          <a:p>
            <a:endParaRPr/>
          </a:p>
          <a:p>
            <a:r>
              <a:rPr lang="en-US" b="1" dirty="0" smtClean="0"/>
              <a:t>4.</a:t>
            </a:r>
            <a:r>
              <a:rPr lang="en-US" dirty="0" smtClean="0"/>
              <a:t>If </a:t>
            </a:r>
            <a:r>
              <a:rPr lang="en-US" dirty="0"/>
              <a:t>the transmission is unsuccessful, which is determined by the absence of an acknowledgement, then it is assumed that a collision has occurred.</a:t>
            </a:r>
          </a:p>
          <a:p>
            <a:r>
              <a:rPr lang="en-US" dirty="0"/>
              <a:t> </a:t>
            </a:r>
            <a:endParaRPr lang="en-US" dirty="0" smtClean="0"/>
          </a:p>
          <a:p>
            <a:r>
              <a:rPr lang="en-US" dirty="0" smtClean="0"/>
              <a:t>To </a:t>
            </a:r>
            <a:r>
              <a:rPr lang="en-US" dirty="0"/>
              <a:t>ensure that backoff maintains stability, binary exponential backoff, described in Chapter </a:t>
            </a:r>
            <a:r>
              <a:rPr lang="en-US" dirty="0" smtClean="0"/>
              <a:t>12, </a:t>
            </a:r>
            <a:r>
              <a:rPr lang="en-US" dirty="0"/>
              <a:t>is used. Binary exponential backoff provides a means of handling a heavy load. Repeated failed attempts to transmit result in longer and longer backoff times, which helps to smooth out the load. Without such a backoff, the following situation could occur: Two or more stations attempt to transmit at the same time, causing a collision. These stations then immediately attempt to retransmit, causing a new collision.</a:t>
            </a:r>
          </a:p>
          <a:p>
            <a:endParaRPr lang="en-US" dirty="0"/>
          </a:p>
        </p:txBody>
      </p:sp>
    </p:spTree>
    <p:extLst>
      <p:ext uri="{BB962C8B-B14F-4D97-AF65-F5344CB8AC3E}">
        <p14:creationId xmlns:p14="http://schemas.microsoft.com/office/powerpoint/2010/main" val="3944833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A42F0A21-97FE-9949-BB68-2D4FAD2B6DF1}" type="slidenum">
              <a:rPr lang="en-US"/>
              <a:pPr/>
              <a:t>22</a:t>
            </a:fld>
            <a:endParaRPr lang="en-US" dirty="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r>
              <a:rPr lang="en-US" dirty="0"/>
              <a:t>The preceding scheme is refined for DCF to provide priority-based access by the simple expedient of using three values for IFS:</a:t>
            </a:r>
          </a:p>
          <a:p>
            <a:r>
              <a:rPr lang="en-US" dirty="0"/>
              <a:t> </a:t>
            </a:r>
          </a:p>
          <a:p>
            <a:r>
              <a:rPr lang="en-US" b="1" dirty="0"/>
              <a:t>SIFS (short IFS):</a:t>
            </a:r>
            <a:r>
              <a:rPr lang="en-US" dirty="0"/>
              <a:t> The shortest IFS, used for all immediate response actions, as explained in the following discussion</a:t>
            </a:r>
            <a:endParaRPr lang="en-US" dirty="0" smtClean="0"/>
          </a:p>
          <a:p>
            <a:endParaRPr lang="en-US" b="1" dirty="0" smtClean="0"/>
          </a:p>
          <a:p>
            <a:r>
              <a:rPr lang="en-US" b="1" dirty="0" smtClean="0"/>
              <a:t>PIFS </a:t>
            </a:r>
            <a:r>
              <a:rPr lang="en-US" b="1" dirty="0"/>
              <a:t>(point coordination function IFS):</a:t>
            </a:r>
            <a:r>
              <a:rPr lang="en-US" dirty="0"/>
              <a:t> A midlength IFS, used by the centralized controller in the PCF scheme when issuing polls</a:t>
            </a:r>
            <a:endParaRPr lang="en-US" dirty="0" smtClean="0"/>
          </a:p>
          <a:p>
            <a:endParaRPr lang="en-US" b="1" dirty="0" smtClean="0"/>
          </a:p>
          <a:p>
            <a:r>
              <a:rPr lang="en-US" b="1" dirty="0" smtClean="0"/>
              <a:t>DIFS </a:t>
            </a:r>
            <a:r>
              <a:rPr lang="en-US" b="1" dirty="0"/>
              <a:t>(distributed coordination function IFS):</a:t>
            </a:r>
            <a:r>
              <a:rPr lang="en-US" dirty="0"/>
              <a:t> The longest IFS, used as a minimum delay for asynchronous frames contending for access</a:t>
            </a:r>
          </a:p>
          <a:p>
            <a:endParaRPr lang="en-US" dirty="0"/>
          </a:p>
        </p:txBody>
      </p:sp>
    </p:spTree>
    <p:extLst>
      <p:ext uri="{BB962C8B-B14F-4D97-AF65-F5344CB8AC3E}">
        <p14:creationId xmlns:p14="http://schemas.microsoft.com/office/powerpoint/2010/main" val="4144450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3C478A7B-6785-D84F-92C1-396A175CD4B4}" type="slidenum">
              <a:rPr lang="en-US"/>
              <a:pPr/>
              <a:t>23</a:t>
            </a:fld>
            <a:endParaRPr lang="en-US" dirty="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r>
              <a:rPr lang="en-US" dirty="0" smtClean="0">
                <a:latin typeface="Times" pitchFamily="-110" charset="0"/>
              </a:rPr>
              <a:t>Figure 13.7a </a:t>
            </a:r>
            <a:r>
              <a:rPr lang="en-US" dirty="0">
                <a:latin typeface="Times" pitchFamily="-110" charset="0"/>
              </a:rPr>
              <a:t>illustrates the use of these time values. </a:t>
            </a:r>
          </a:p>
        </p:txBody>
      </p:sp>
    </p:spTree>
    <p:extLst>
      <p:ext uri="{BB962C8B-B14F-4D97-AF65-F5344CB8AC3E}">
        <p14:creationId xmlns:p14="http://schemas.microsoft.com/office/powerpoint/2010/main" val="22611700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9A057A69-3A4F-714F-97DD-5FF25EF24838}" type="slidenum">
              <a:rPr lang="en-US"/>
              <a:pPr/>
              <a:t>24</a:t>
            </a:fld>
            <a:endParaRPr lang="en-US" dirty="0"/>
          </a:p>
        </p:txBody>
      </p:sp>
      <p:sp>
        <p:nvSpPr>
          <p:cNvPr id="89091" name="Rectangle 1026"/>
          <p:cNvSpPr>
            <a:spLocks noGrp="1" noRot="1" noChangeAspect="1" noChangeArrowheads="1" noTextEdit="1"/>
          </p:cNvSpPr>
          <p:nvPr>
            <p:ph type="sldImg"/>
          </p:nvPr>
        </p:nvSpPr>
        <p:spPr>
          <a:ln/>
        </p:spPr>
      </p:sp>
      <p:sp>
        <p:nvSpPr>
          <p:cNvPr id="89092" name="Rectangle 1027"/>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Consider first the SIFS.  Any station using SIFS to determine transmission opportunity has, in effect, the</a:t>
            </a:r>
          </a:p>
          <a:p>
            <a:r>
              <a:rPr lang="en-US" sz="1200" kern="1200" baseline="0" dirty="0" smtClean="0">
                <a:solidFill>
                  <a:schemeClr val="tx1"/>
                </a:solidFill>
                <a:latin typeface="Times New Roman" pitchFamily="-110" charset="0"/>
                <a:ea typeface="+mn-ea"/>
                <a:cs typeface="+mn-cs"/>
              </a:rPr>
              <a:t>highest priority, because it will always gain access in preference to a station waiting</a:t>
            </a:r>
          </a:p>
          <a:p>
            <a:r>
              <a:rPr lang="en-US" sz="1200" kern="1200" baseline="0" dirty="0" smtClean="0">
                <a:solidFill>
                  <a:schemeClr val="tx1"/>
                </a:solidFill>
                <a:latin typeface="Times New Roman" pitchFamily="-110" charset="0"/>
                <a:ea typeface="+mn-ea"/>
                <a:cs typeface="+mn-cs"/>
              </a:rPr>
              <a:t>an amount of time equal to PIFS or DIFS. The SIFS is used in the following</a:t>
            </a:r>
          </a:p>
          <a:p>
            <a:r>
              <a:rPr lang="en-US" sz="1200" kern="1200" baseline="0" dirty="0" smtClean="0">
                <a:solidFill>
                  <a:schemeClr val="tx1"/>
                </a:solidFill>
                <a:latin typeface="Times New Roman" pitchFamily="-110" charset="0"/>
                <a:ea typeface="+mn-ea"/>
                <a:cs typeface="+mn-cs"/>
              </a:rPr>
              <a:t>circumstances: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Acknowledgment (ACK):  When a station receives a frame addressed only</a:t>
            </a:r>
          </a:p>
          <a:p>
            <a:r>
              <a:rPr lang="en-US" sz="1200" kern="1200" baseline="0" dirty="0" smtClean="0">
                <a:solidFill>
                  <a:schemeClr val="tx1"/>
                </a:solidFill>
                <a:latin typeface="Times New Roman" pitchFamily="-110" charset="0"/>
                <a:ea typeface="+mn-ea"/>
                <a:cs typeface="+mn-cs"/>
              </a:rPr>
              <a:t>to itself (not multicast or broadcast), it responds with an ACK frame after</a:t>
            </a:r>
          </a:p>
          <a:p>
            <a:r>
              <a:rPr lang="en-US" sz="1200" kern="1200" baseline="0" dirty="0" smtClean="0">
                <a:solidFill>
                  <a:schemeClr val="tx1"/>
                </a:solidFill>
                <a:latin typeface="Times New Roman" pitchFamily="-110" charset="0"/>
                <a:ea typeface="+mn-ea"/>
                <a:cs typeface="+mn-cs"/>
              </a:rPr>
              <a:t>waiting only for an SIFS gap. This has two desirable effects. First, because</a:t>
            </a:r>
          </a:p>
          <a:p>
            <a:r>
              <a:rPr lang="en-US" sz="1200" kern="1200" baseline="0" dirty="0" smtClean="0">
                <a:solidFill>
                  <a:schemeClr val="tx1"/>
                </a:solidFill>
                <a:latin typeface="Times New Roman" pitchFamily="-110" charset="0"/>
                <a:ea typeface="+mn-ea"/>
                <a:cs typeface="+mn-cs"/>
              </a:rPr>
              <a:t>collision detection is not used, the likelihood of collisions is greater than with</a:t>
            </a:r>
          </a:p>
          <a:p>
            <a:r>
              <a:rPr lang="en-US" sz="1200" kern="1200" baseline="0" dirty="0" smtClean="0">
                <a:solidFill>
                  <a:schemeClr val="tx1"/>
                </a:solidFill>
                <a:latin typeface="Times New Roman" pitchFamily="-110" charset="0"/>
                <a:ea typeface="+mn-ea"/>
                <a:cs typeface="+mn-cs"/>
              </a:rPr>
              <a:t>CSMA/CD, and the MAC-level ACK provides for efficient collision recovery.</a:t>
            </a:r>
          </a:p>
          <a:p>
            <a:r>
              <a:rPr lang="en-US" sz="1200" kern="1200" baseline="0" dirty="0" smtClean="0">
                <a:solidFill>
                  <a:schemeClr val="tx1"/>
                </a:solidFill>
                <a:latin typeface="Times New Roman" pitchFamily="-110" charset="0"/>
                <a:ea typeface="+mn-ea"/>
                <a:cs typeface="+mn-cs"/>
              </a:rPr>
              <a:t>Second, the SIFS can be used to provide efficient delivery of an LLC protocol</a:t>
            </a:r>
          </a:p>
          <a:p>
            <a:r>
              <a:rPr lang="en-US" sz="1200" kern="1200" baseline="0" dirty="0" smtClean="0">
                <a:solidFill>
                  <a:schemeClr val="tx1"/>
                </a:solidFill>
                <a:latin typeface="Times New Roman" pitchFamily="-110" charset="0"/>
                <a:ea typeface="+mn-ea"/>
                <a:cs typeface="+mn-cs"/>
              </a:rPr>
              <a:t>data unit (PDU) that requires multiple MAC frames. In this case, the</a:t>
            </a:r>
          </a:p>
          <a:p>
            <a:r>
              <a:rPr lang="en-US" sz="1200" kern="1200" baseline="0" dirty="0" smtClean="0">
                <a:solidFill>
                  <a:schemeClr val="tx1"/>
                </a:solidFill>
                <a:latin typeface="Times New Roman" pitchFamily="-110" charset="0"/>
                <a:ea typeface="+mn-ea"/>
                <a:cs typeface="+mn-cs"/>
              </a:rPr>
              <a:t>following scenario occurs. A station with a </a:t>
            </a:r>
            <a:r>
              <a:rPr lang="en-US" sz="1200" kern="1200" baseline="0" dirty="0" err="1" smtClean="0">
                <a:solidFill>
                  <a:schemeClr val="tx1"/>
                </a:solidFill>
                <a:latin typeface="Times New Roman" pitchFamily="-110" charset="0"/>
                <a:ea typeface="+mn-ea"/>
                <a:cs typeface="+mn-cs"/>
              </a:rPr>
              <a:t>multiframe</a:t>
            </a:r>
            <a:r>
              <a:rPr lang="en-US" sz="1200" kern="1200" baseline="0" dirty="0" smtClean="0">
                <a:solidFill>
                  <a:schemeClr val="tx1"/>
                </a:solidFill>
                <a:latin typeface="Times New Roman" pitchFamily="-110" charset="0"/>
                <a:ea typeface="+mn-ea"/>
                <a:cs typeface="+mn-cs"/>
              </a:rPr>
              <a:t> LLC PDU to transmit</a:t>
            </a:r>
          </a:p>
          <a:p>
            <a:r>
              <a:rPr lang="en-US" sz="1200" kern="1200" baseline="0" dirty="0" smtClean="0">
                <a:solidFill>
                  <a:schemeClr val="tx1"/>
                </a:solidFill>
                <a:latin typeface="Times New Roman" pitchFamily="-110" charset="0"/>
                <a:ea typeface="+mn-ea"/>
                <a:cs typeface="+mn-cs"/>
              </a:rPr>
              <a:t>sends out the MAC frames one at a time. Each frame is acknowledged by the</a:t>
            </a:r>
          </a:p>
          <a:p>
            <a:r>
              <a:rPr lang="en-US" sz="1200" kern="1200" baseline="0" dirty="0" smtClean="0">
                <a:solidFill>
                  <a:schemeClr val="tx1"/>
                </a:solidFill>
                <a:latin typeface="Times New Roman" pitchFamily="-110" charset="0"/>
                <a:ea typeface="+mn-ea"/>
                <a:cs typeface="+mn-cs"/>
              </a:rPr>
              <a:t>recipient after SIFS. When the source receives an ACK, it immediately (after</a:t>
            </a:r>
          </a:p>
          <a:p>
            <a:r>
              <a:rPr lang="en-US" sz="1200" kern="1200" baseline="0" dirty="0" smtClean="0">
                <a:solidFill>
                  <a:schemeClr val="tx1"/>
                </a:solidFill>
                <a:latin typeface="Times New Roman" pitchFamily="-110" charset="0"/>
                <a:ea typeface="+mn-ea"/>
                <a:cs typeface="+mn-cs"/>
              </a:rPr>
              <a:t>SIFS) sends the next frame in the sequence. The result is that once a station</a:t>
            </a:r>
          </a:p>
          <a:p>
            <a:r>
              <a:rPr lang="en-US" sz="1200" kern="1200" baseline="0" dirty="0" smtClean="0">
                <a:solidFill>
                  <a:schemeClr val="tx1"/>
                </a:solidFill>
                <a:latin typeface="Times New Roman" pitchFamily="-110" charset="0"/>
                <a:ea typeface="+mn-ea"/>
                <a:cs typeface="+mn-cs"/>
              </a:rPr>
              <a:t>has contended for the channel, it will maintain control of the channel until it</a:t>
            </a:r>
          </a:p>
          <a:p>
            <a:r>
              <a:rPr lang="en-US" sz="1200" kern="1200" baseline="0" dirty="0" smtClean="0">
                <a:solidFill>
                  <a:schemeClr val="tx1"/>
                </a:solidFill>
                <a:latin typeface="Times New Roman" pitchFamily="-110" charset="0"/>
                <a:ea typeface="+mn-ea"/>
                <a:cs typeface="+mn-cs"/>
              </a:rPr>
              <a:t>has sent all of the fragments of an LLC PDU.</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Clear to Send (CTS):  A station can ensure that its data frame will get through</a:t>
            </a:r>
          </a:p>
          <a:p>
            <a:r>
              <a:rPr lang="en-US" sz="1200" kern="1200" baseline="0" dirty="0" smtClean="0">
                <a:solidFill>
                  <a:schemeClr val="tx1"/>
                </a:solidFill>
                <a:latin typeface="Times New Roman" pitchFamily="-110" charset="0"/>
                <a:ea typeface="+mn-ea"/>
                <a:cs typeface="+mn-cs"/>
              </a:rPr>
              <a:t>by first issuing a small RTS frame. The station to which this frame is addressed</a:t>
            </a:r>
          </a:p>
          <a:p>
            <a:r>
              <a:rPr lang="en-US" sz="1200" kern="1200" baseline="0" dirty="0" smtClean="0">
                <a:solidFill>
                  <a:schemeClr val="tx1"/>
                </a:solidFill>
                <a:latin typeface="Times New Roman" pitchFamily="-110" charset="0"/>
                <a:ea typeface="+mn-ea"/>
                <a:cs typeface="+mn-cs"/>
              </a:rPr>
              <a:t>should immediately respond with a CTS frame if it is ready to receive. All</a:t>
            </a:r>
          </a:p>
          <a:p>
            <a:r>
              <a:rPr lang="en-US" sz="1200" kern="1200" baseline="0" dirty="0" smtClean="0">
                <a:solidFill>
                  <a:schemeClr val="tx1"/>
                </a:solidFill>
                <a:latin typeface="Times New Roman" pitchFamily="-110" charset="0"/>
                <a:ea typeface="+mn-ea"/>
                <a:cs typeface="+mn-cs"/>
              </a:rPr>
              <a:t>other stations receive the RTS and defer using the medium.</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Poll response:  This is explained in the following discussion of PCF.</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next longest IFS interval is the PIFS. This is used by the centralized</a:t>
            </a:r>
          </a:p>
          <a:p>
            <a:r>
              <a:rPr lang="en-US" sz="1200" kern="1200" baseline="0" dirty="0" smtClean="0">
                <a:solidFill>
                  <a:schemeClr val="tx1"/>
                </a:solidFill>
                <a:latin typeface="Times New Roman" pitchFamily="-110" charset="0"/>
                <a:ea typeface="+mn-ea"/>
                <a:cs typeface="+mn-cs"/>
              </a:rPr>
              <a:t>controller in issuing polls and takes precedence over normal contention traffic.</a:t>
            </a:r>
          </a:p>
          <a:p>
            <a:r>
              <a:rPr lang="en-US" sz="1200" kern="1200" baseline="0" dirty="0" smtClean="0">
                <a:solidFill>
                  <a:schemeClr val="tx1"/>
                </a:solidFill>
                <a:latin typeface="Times New Roman" pitchFamily="-110" charset="0"/>
                <a:ea typeface="+mn-ea"/>
                <a:cs typeface="+mn-cs"/>
              </a:rPr>
              <a:t>However, those frames transmitted using SIFS have precedence over a PCF poll.</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Finally, the DIFS interval is used for all ordinary asynchronous traffic.</a:t>
            </a:r>
            <a:endParaRPr lang="en-US" dirty="0"/>
          </a:p>
        </p:txBody>
      </p:sp>
    </p:spTree>
    <p:extLst>
      <p:ext uri="{BB962C8B-B14F-4D97-AF65-F5344CB8AC3E}">
        <p14:creationId xmlns:p14="http://schemas.microsoft.com/office/powerpoint/2010/main" val="4060008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776B9510-8146-A24F-A82D-F89A918C14FA}" type="slidenum">
              <a:rPr lang="en-US"/>
              <a:pPr/>
              <a:t>25</a:t>
            </a:fld>
            <a:endParaRPr lang="en-US" dirty="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r>
              <a:rPr lang="en-US" dirty="0"/>
              <a:t>PCF is an alternative access method implemented on top of the DCF. The operation consists of polling by the centralized polling master (point coordinator). The point coordinator makes use of PIFS when issuing polls. Because PIFS is smaller than DIFS, the point coordinator can seize the medium and lock out all asynchronous traffic while it issues polls and receives responses.</a:t>
            </a:r>
          </a:p>
          <a:p>
            <a:endParaRPr/>
          </a:p>
          <a:p>
            <a:r>
              <a:rPr lang="en-US" dirty="0" smtClean="0"/>
              <a:t>As </a:t>
            </a:r>
            <a:r>
              <a:rPr lang="en-US" dirty="0"/>
              <a:t>an extreme, consider the following possible scenario. A wireless network is configured so that a number of stations with time-sensitive traffic are controlled by the point coordinator while remaining traffic contends for access using CSMA. The point coordinator could issue polls in a round-robin fashion to all stations configured for polling. When a poll is issued, the polled station may respond using SIFS. If the point coordinator receives a response, it issues another poll using PIFS. If no response is received during the expected turnaround time, the coordinator issues a poll.</a:t>
            </a:r>
          </a:p>
          <a:p>
            <a:endParaRPr/>
          </a:p>
          <a:p>
            <a:r>
              <a:rPr lang="en-US" dirty="0" smtClean="0"/>
              <a:t>If </a:t>
            </a:r>
            <a:r>
              <a:rPr lang="en-US" dirty="0"/>
              <a:t>the discipline of the preceding paragraph were implemented, the point coordinator would lock out all asynchronous traffic by repeatedly issuing polls. To prevent this, an interval known as the superframe is defined. During the first part of this interval, the point coordinator issues polls in a round-robin fashion to all stations configured for polling. The point coordinator then idles for the remainder of the superframe, allowing a contention period for asynchronous access.</a:t>
            </a:r>
          </a:p>
          <a:p>
            <a:endParaRPr lang="en-US" dirty="0"/>
          </a:p>
        </p:txBody>
      </p:sp>
    </p:spTree>
    <p:extLst>
      <p:ext uri="{BB962C8B-B14F-4D97-AF65-F5344CB8AC3E}">
        <p14:creationId xmlns:p14="http://schemas.microsoft.com/office/powerpoint/2010/main" val="2694531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EACB1A7C-8C2C-D84A-8FFE-62E56D01BED8}" type="slidenum">
              <a:rPr lang="en-US"/>
              <a:pPr/>
              <a:t>26</a:t>
            </a:fld>
            <a:endParaRPr lang="en-US" dirty="0"/>
          </a:p>
        </p:txBody>
      </p:sp>
      <p:sp>
        <p:nvSpPr>
          <p:cNvPr id="93187" name="Rectangle 1026"/>
          <p:cNvSpPr>
            <a:spLocks noGrp="1" noRot="1" noChangeAspect="1" noChangeArrowheads="1" noTextEdit="1"/>
          </p:cNvSpPr>
          <p:nvPr>
            <p:ph type="sldImg"/>
          </p:nvPr>
        </p:nvSpPr>
        <p:spPr>
          <a:ln/>
        </p:spPr>
      </p:sp>
      <p:sp>
        <p:nvSpPr>
          <p:cNvPr id="93188" name="Rectangle 1027"/>
          <p:cNvSpPr>
            <a:spLocks noGrp="1" noChangeArrowheads="1"/>
          </p:cNvSpPr>
          <p:nvPr>
            <p:ph type="body" idx="1"/>
          </p:nvPr>
        </p:nvSpPr>
        <p:spPr>
          <a:noFill/>
          <a:ln/>
        </p:spPr>
        <p:txBody>
          <a:bodyPr/>
          <a:lstStyle/>
          <a:p>
            <a:r>
              <a:rPr lang="en-US" dirty="0" smtClean="0"/>
              <a:t>Figure 13.7b </a:t>
            </a:r>
            <a:r>
              <a:rPr lang="en-US" dirty="0"/>
              <a:t>illustrates the use of the superframe. At the beginning of a superframe, the point coordinator may optionally seize control and issue polls for a given period of time. This interval varies because of the variable frame size issued by responding stations. The remainder of the superframe is available for contention-based access. At the end of the superframe interval, the point coordinator contends for access to the medium using PIFS. If the medium is idle, the point coordinator gains immediate access and a full superframe period follows. However, the medium may be busy at the end of a superframe. In this case, the point coordinator must wait until the medium is idle to gain access; this results in a foreshortened superframe period for the next cycle.</a:t>
            </a:r>
          </a:p>
          <a:p>
            <a:endParaRPr lang="en-US" dirty="0"/>
          </a:p>
        </p:txBody>
      </p:sp>
    </p:spTree>
    <p:extLst>
      <p:ext uri="{BB962C8B-B14F-4D97-AF65-F5344CB8AC3E}">
        <p14:creationId xmlns:p14="http://schemas.microsoft.com/office/powerpoint/2010/main" val="3002843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73F5CD90-3B90-FC4C-A32B-47DD7C7BE70D}" type="slidenum">
              <a:rPr lang="en-US"/>
              <a:pPr/>
              <a:t>27</a:t>
            </a:fld>
            <a:endParaRPr lang="en-US" dirty="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Figure 13.8 shows the format of IEEE 802.11 frame, also known as the MAC protocol</a:t>
            </a:r>
          </a:p>
          <a:p>
            <a:r>
              <a:rPr lang="en-US" sz="1200" kern="1200" baseline="0" dirty="0" smtClean="0">
                <a:solidFill>
                  <a:schemeClr val="tx1"/>
                </a:solidFill>
                <a:latin typeface="Times New Roman" pitchFamily="-110" charset="0"/>
                <a:ea typeface="+mn-ea"/>
                <a:cs typeface="+mn-cs"/>
              </a:rPr>
              <a:t>data unit (MPDU). This general format is used for all data and control frames,</a:t>
            </a:r>
          </a:p>
          <a:p>
            <a:r>
              <a:rPr lang="en-US" sz="1200" kern="1200" baseline="0" dirty="0" smtClean="0">
                <a:solidFill>
                  <a:schemeClr val="tx1"/>
                </a:solidFill>
                <a:latin typeface="Times New Roman" pitchFamily="-110" charset="0"/>
                <a:ea typeface="+mn-ea"/>
                <a:cs typeface="+mn-cs"/>
              </a:rPr>
              <a:t>but not all fields are used in all contexts. The fields are as follows: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Frame Control:  Indicates the type of frame (control, management, or data)</a:t>
            </a:r>
          </a:p>
          <a:p>
            <a:r>
              <a:rPr lang="en-US" sz="1200" kern="1200" baseline="0" dirty="0" smtClean="0">
                <a:solidFill>
                  <a:schemeClr val="tx1"/>
                </a:solidFill>
                <a:latin typeface="Times New Roman" pitchFamily="-110" charset="0"/>
                <a:ea typeface="+mn-ea"/>
                <a:cs typeface="+mn-cs"/>
              </a:rPr>
              <a:t>and provides control information. Control information includes whether the</a:t>
            </a:r>
          </a:p>
          <a:p>
            <a:r>
              <a:rPr lang="en-US" sz="1200" kern="1200" baseline="0" dirty="0" smtClean="0">
                <a:solidFill>
                  <a:schemeClr val="tx1"/>
                </a:solidFill>
                <a:latin typeface="Times New Roman" pitchFamily="-110" charset="0"/>
                <a:ea typeface="+mn-ea"/>
                <a:cs typeface="+mn-cs"/>
              </a:rPr>
              <a:t>frame is to or from a DS, fragmentation information, and privacy information.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Duration/Connection ID:  If used as a duration field, indicates the time (in</a:t>
            </a:r>
          </a:p>
          <a:p>
            <a:r>
              <a:rPr lang="en-US" sz="1200" kern="1200" baseline="0" dirty="0" smtClean="0">
                <a:solidFill>
                  <a:schemeClr val="tx1"/>
                </a:solidFill>
                <a:latin typeface="Times New Roman" pitchFamily="-110" charset="0"/>
                <a:ea typeface="+mn-ea"/>
                <a:cs typeface="+mn-cs"/>
              </a:rPr>
              <a:t>microseconds) the channel will be allocated for successful transmission of a</a:t>
            </a:r>
          </a:p>
          <a:p>
            <a:r>
              <a:rPr lang="en-US" sz="1200" kern="1200" baseline="0" dirty="0" smtClean="0">
                <a:solidFill>
                  <a:schemeClr val="tx1"/>
                </a:solidFill>
                <a:latin typeface="Times New Roman" pitchFamily="-110" charset="0"/>
                <a:ea typeface="+mn-ea"/>
                <a:cs typeface="+mn-cs"/>
              </a:rPr>
              <a:t>MAC frame. In some control frames, this field contains an association, or connection,</a:t>
            </a:r>
          </a:p>
          <a:p>
            <a:r>
              <a:rPr lang="en-US" sz="1200" kern="1200" baseline="0" dirty="0" smtClean="0">
                <a:solidFill>
                  <a:schemeClr val="tx1"/>
                </a:solidFill>
                <a:latin typeface="Times New Roman" pitchFamily="-110" charset="0"/>
                <a:ea typeface="+mn-ea"/>
                <a:cs typeface="+mn-cs"/>
              </a:rPr>
              <a:t>identifier.</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Addresses:  The number and meaning of the 48-bit address fields depend on</a:t>
            </a:r>
          </a:p>
          <a:p>
            <a:r>
              <a:rPr lang="en-US" sz="1200" kern="1200" baseline="0" dirty="0" smtClean="0">
                <a:solidFill>
                  <a:schemeClr val="tx1"/>
                </a:solidFill>
                <a:latin typeface="Times New Roman" pitchFamily="-110" charset="0"/>
                <a:ea typeface="+mn-ea"/>
                <a:cs typeface="+mn-cs"/>
              </a:rPr>
              <a:t>context. The transmitter address  and receiver address  are the MAC addresses</a:t>
            </a:r>
          </a:p>
          <a:p>
            <a:r>
              <a:rPr lang="en-US" sz="1200" kern="1200" baseline="0" dirty="0" smtClean="0">
                <a:solidFill>
                  <a:schemeClr val="tx1"/>
                </a:solidFill>
                <a:latin typeface="Times New Roman" pitchFamily="-110" charset="0"/>
                <a:ea typeface="+mn-ea"/>
                <a:cs typeface="+mn-cs"/>
              </a:rPr>
              <a:t>of stations joined to the BSS that are transmitting and receiving frames over</a:t>
            </a:r>
          </a:p>
          <a:p>
            <a:r>
              <a:rPr lang="en-US" sz="1200" kern="1200" baseline="0" dirty="0" smtClean="0">
                <a:solidFill>
                  <a:schemeClr val="tx1"/>
                </a:solidFill>
                <a:latin typeface="Times New Roman" pitchFamily="-110" charset="0"/>
                <a:ea typeface="+mn-ea"/>
                <a:cs typeface="+mn-cs"/>
              </a:rPr>
              <a:t>the WLAN. The service set ID (SSID)  identifies the WLAN over which a</a:t>
            </a:r>
          </a:p>
          <a:p>
            <a:r>
              <a:rPr lang="en-US" sz="1200" kern="1200" baseline="0" dirty="0" smtClean="0">
                <a:solidFill>
                  <a:schemeClr val="tx1"/>
                </a:solidFill>
                <a:latin typeface="Times New Roman" pitchFamily="-110" charset="0"/>
                <a:ea typeface="+mn-ea"/>
                <a:cs typeface="+mn-cs"/>
              </a:rPr>
              <a:t>frame is transmitted. For an IBSS, the SSID is a random number generated at</a:t>
            </a:r>
          </a:p>
          <a:p>
            <a:r>
              <a:rPr lang="en-US" sz="1200" kern="1200" baseline="0" dirty="0" smtClean="0">
                <a:solidFill>
                  <a:schemeClr val="tx1"/>
                </a:solidFill>
                <a:latin typeface="Times New Roman" pitchFamily="-110" charset="0"/>
                <a:ea typeface="+mn-ea"/>
                <a:cs typeface="+mn-cs"/>
              </a:rPr>
              <a:t>the time the network is formed. For a WLAN that is part of a larger configuration,</a:t>
            </a:r>
          </a:p>
          <a:p>
            <a:r>
              <a:rPr lang="en-US" sz="1200" kern="1200" baseline="0" dirty="0" smtClean="0">
                <a:solidFill>
                  <a:schemeClr val="tx1"/>
                </a:solidFill>
                <a:latin typeface="Times New Roman" pitchFamily="-110" charset="0"/>
                <a:ea typeface="+mn-ea"/>
                <a:cs typeface="+mn-cs"/>
              </a:rPr>
              <a:t>the SSID identifies the BSS over which the frame is transmitted; specifically,</a:t>
            </a:r>
          </a:p>
          <a:p>
            <a:r>
              <a:rPr lang="en-US" sz="1200" kern="1200" baseline="0" dirty="0" smtClean="0">
                <a:solidFill>
                  <a:schemeClr val="tx1"/>
                </a:solidFill>
                <a:latin typeface="Times New Roman" pitchFamily="-110" charset="0"/>
                <a:ea typeface="+mn-ea"/>
                <a:cs typeface="+mn-cs"/>
              </a:rPr>
              <a:t>the SSID is the MAC-level address of the AP for this BSS (Figure 13.4).</a:t>
            </a:r>
          </a:p>
          <a:p>
            <a:r>
              <a:rPr lang="en-US" sz="1200" kern="1200" baseline="0" dirty="0" smtClean="0">
                <a:solidFill>
                  <a:schemeClr val="tx1"/>
                </a:solidFill>
                <a:latin typeface="Times New Roman" pitchFamily="-110" charset="0"/>
                <a:ea typeface="+mn-ea"/>
                <a:cs typeface="+mn-cs"/>
              </a:rPr>
              <a:t>Finally the source address  and destination address  are the MAC addresses of</a:t>
            </a:r>
          </a:p>
          <a:p>
            <a:r>
              <a:rPr lang="en-US" sz="1200" kern="1200" baseline="0" dirty="0" smtClean="0">
                <a:solidFill>
                  <a:schemeClr val="tx1"/>
                </a:solidFill>
                <a:latin typeface="Times New Roman" pitchFamily="-110" charset="0"/>
                <a:ea typeface="+mn-ea"/>
                <a:cs typeface="+mn-cs"/>
              </a:rPr>
              <a:t>stations, wireless or otherwise, that are the ultimate source and destination of</a:t>
            </a:r>
          </a:p>
          <a:p>
            <a:r>
              <a:rPr lang="en-US" sz="1200" kern="1200" baseline="0" dirty="0" smtClean="0">
                <a:solidFill>
                  <a:schemeClr val="tx1"/>
                </a:solidFill>
                <a:latin typeface="Times New Roman" pitchFamily="-110" charset="0"/>
                <a:ea typeface="+mn-ea"/>
                <a:cs typeface="+mn-cs"/>
              </a:rPr>
              <a:t>this frame. The source address may be identical to the transmitter address and</a:t>
            </a:r>
          </a:p>
          <a:p>
            <a:r>
              <a:rPr lang="en-US" sz="1200" kern="1200" baseline="0" dirty="0" smtClean="0">
                <a:solidFill>
                  <a:schemeClr val="tx1"/>
                </a:solidFill>
                <a:latin typeface="Times New Roman" pitchFamily="-110" charset="0"/>
                <a:ea typeface="+mn-ea"/>
                <a:cs typeface="+mn-cs"/>
              </a:rPr>
              <a:t>the destination address may be identical to the receiver address.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Sequence Control:  Contains a 4-bit fragment number subfield, used for fragmentation</a:t>
            </a:r>
          </a:p>
          <a:p>
            <a:r>
              <a:rPr lang="en-US" sz="1200" kern="1200" baseline="0" dirty="0" smtClean="0">
                <a:solidFill>
                  <a:schemeClr val="tx1"/>
                </a:solidFill>
                <a:latin typeface="Times New Roman" pitchFamily="-110" charset="0"/>
                <a:ea typeface="+mn-ea"/>
                <a:cs typeface="+mn-cs"/>
              </a:rPr>
              <a:t>and reassembly, and a 12-bit sequence number used to number</a:t>
            </a:r>
          </a:p>
          <a:p>
            <a:r>
              <a:rPr lang="en-US" sz="1200" kern="1200" baseline="0" dirty="0" smtClean="0">
                <a:solidFill>
                  <a:schemeClr val="tx1"/>
                </a:solidFill>
                <a:latin typeface="Times New Roman" pitchFamily="-110" charset="0"/>
                <a:ea typeface="+mn-ea"/>
                <a:cs typeface="+mn-cs"/>
              </a:rPr>
              <a:t>frames sent between a given transmitter and receiver.</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t>
            </a:r>
            <a:r>
              <a:rPr lang="en-US" sz="1200" kern="1200" baseline="0" dirty="0" err="1" smtClean="0">
                <a:solidFill>
                  <a:schemeClr val="tx1"/>
                </a:solidFill>
                <a:latin typeface="Times New Roman" pitchFamily="-110" charset="0"/>
                <a:ea typeface="+mn-ea"/>
                <a:cs typeface="+mn-cs"/>
              </a:rPr>
              <a:t>QoS</a:t>
            </a:r>
            <a:r>
              <a:rPr lang="en-US" sz="1200" kern="1200" baseline="0" dirty="0" smtClean="0">
                <a:solidFill>
                  <a:schemeClr val="tx1"/>
                </a:solidFill>
                <a:latin typeface="Times New Roman" pitchFamily="-110" charset="0"/>
                <a:ea typeface="+mn-ea"/>
                <a:cs typeface="+mn-cs"/>
              </a:rPr>
              <a:t> Control:  Contains information relating to the IEEE 802.11 quality of</a:t>
            </a:r>
          </a:p>
          <a:p>
            <a:r>
              <a:rPr lang="en-US" sz="1200" kern="1200" baseline="0" dirty="0" smtClean="0">
                <a:solidFill>
                  <a:schemeClr val="tx1"/>
                </a:solidFill>
                <a:latin typeface="Times New Roman" pitchFamily="-110" charset="0"/>
                <a:ea typeface="+mn-ea"/>
                <a:cs typeface="+mn-cs"/>
              </a:rPr>
              <a:t>service (</a:t>
            </a:r>
            <a:r>
              <a:rPr lang="en-US" sz="1200" kern="1200" baseline="0" dirty="0" err="1" smtClean="0">
                <a:solidFill>
                  <a:schemeClr val="tx1"/>
                </a:solidFill>
                <a:latin typeface="Times New Roman" pitchFamily="-110" charset="0"/>
                <a:ea typeface="+mn-ea"/>
                <a:cs typeface="+mn-cs"/>
              </a:rPr>
              <a:t>QoS</a:t>
            </a:r>
            <a:r>
              <a:rPr lang="en-US" sz="1200" kern="1200" baseline="0" dirty="0" smtClean="0">
                <a:solidFill>
                  <a:schemeClr val="tx1"/>
                </a:solidFill>
                <a:latin typeface="Times New Roman" pitchFamily="-110" charset="0"/>
                <a:ea typeface="+mn-ea"/>
                <a:cs typeface="+mn-cs"/>
              </a:rPr>
              <a:t>) facility. A discussion of this facility is beyond our scope.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High Throughput Control:  This field contains control bits related to the operation</a:t>
            </a:r>
          </a:p>
          <a:p>
            <a:r>
              <a:rPr lang="en-US" sz="1200" kern="1200" baseline="0" dirty="0" smtClean="0">
                <a:solidFill>
                  <a:schemeClr val="tx1"/>
                </a:solidFill>
                <a:latin typeface="Times New Roman" pitchFamily="-110" charset="0"/>
                <a:ea typeface="+mn-ea"/>
                <a:cs typeface="+mn-cs"/>
              </a:rPr>
              <a:t>of 802.11n, 802.11ac, and 802.11ad. A discussion of this field is beyond</a:t>
            </a:r>
          </a:p>
          <a:p>
            <a:r>
              <a:rPr lang="en-US" sz="1200" kern="1200" baseline="0" dirty="0" smtClean="0">
                <a:solidFill>
                  <a:schemeClr val="tx1"/>
                </a:solidFill>
                <a:latin typeface="Times New Roman" pitchFamily="-110" charset="0"/>
                <a:ea typeface="+mn-ea"/>
                <a:cs typeface="+mn-cs"/>
              </a:rPr>
              <a:t>our scope.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Frame Body:  Contains an MSDU or a fragment of an MSDU. The MSDU is a</a:t>
            </a:r>
          </a:p>
          <a:p>
            <a:r>
              <a:rPr lang="en-US" sz="1200" kern="1200" baseline="0" dirty="0" smtClean="0">
                <a:solidFill>
                  <a:schemeClr val="tx1"/>
                </a:solidFill>
                <a:latin typeface="Times New Roman" pitchFamily="-110" charset="0"/>
                <a:ea typeface="+mn-ea"/>
                <a:cs typeface="+mn-cs"/>
              </a:rPr>
              <a:t>LLC PDU or MAC control information.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Frame Check Sequence:  A 32-bit cyclic redundancy check.</a:t>
            </a:r>
            <a:endParaRPr lang="en-US" dirty="0">
              <a:latin typeface="Times" pitchFamily="-110" charset="0"/>
            </a:endParaRPr>
          </a:p>
        </p:txBody>
      </p:sp>
    </p:spTree>
    <p:extLst>
      <p:ext uri="{BB962C8B-B14F-4D97-AF65-F5344CB8AC3E}">
        <p14:creationId xmlns:p14="http://schemas.microsoft.com/office/powerpoint/2010/main" val="4264753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274E1C6E-7C2C-4842-BCC2-EF0398A8BBE6}" type="slidenum">
              <a:rPr lang="en-US"/>
              <a:pPr/>
              <a:t>28</a:t>
            </a:fld>
            <a:endParaRPr lang="en-US" dirty="0"/>
          </a:p>
        </p:txBody>
      </p:sp>
      <p:sp>
        <p:nvSpPr>
          <p:cNvPr id="95235" name="Rectangle 1026"/>
          <p:cNvSpPr>
            <a:spLocks noGrp="1" noRot="1" noChangeAspect="1" noChangeArrowheads="1" noTextEdit="1"/>
          </p:cNvSpPr>
          <p:nvPr>
            <p:ph type="sldImg"/>
          </p:nvPr>
        </p:nvSpPr>
        <p:spPr>
          <a:ln/>
        </p:spPr>
      </p:sp>
      <p:sp>
        <p:nvSpPr>
          <p:cNvPr id="188419" name="Rectangle 1027"/>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Control frames assist in the reliable delivery of data frames.</a:t>
            </a:r>
          </a:p>
          <a:p>
            <a:r>
              <a:rPr lang="en-US" sz="1200" kern="1200" baseline="0" dirty="0" smtClean="0">
                <a:solidFill>
                  <a:schemeClr val="tx1"/>
                </a:solidFill>
                <a:latin typeface="Times New Roman" pitchFamily="-110" charset="0"/>
                <a:ea typeface="+mn-ea"/>
                <a:cs typeface="+mn-cs"/>
              </a:rPr>
              <a:t>There are six control frame subtypes: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Power Save-Poll (PS-Poll):  This frame is sent by any station to the station that</a:t>
            </a:r>
          </a:p>
          <a:p>
            <a:r>
              <a:rPr lang="en-US" sz="1200" kern="1200" baseline="0" dirty="0" smtClean="0">
                <a:solidFill>
                  <a:schemeClr val="tx1"/>
                </a:solidFill>
                <a:latin typeface="Times New Roman" pitchFamily="-110" charset="0"/>
                <a:ea typeface="+mn-ea"/>
                <a:cs typeface="+mn-cs"/>
              </a:rPr>
              <a:t>includes the AP (access point). Its purpose is to request that the AP transmit</a:t>
            </a:r>
          </a:p>
          <a:p>
            <a:r>
              <a:rPr lang="en-US" sz="1200" kern="1200" baseline="0" dirty="0" smtClean="0">
                <a:solidFill>
                  <a:schemeClr val="tx1"/>
                </a:solidFill>
                <a:latin typeface="Times New Roman" pitchFamily="-110" charset="0"/>
                <a:ea typeface="+mn-ea"/>
                <a:cs typeface="+mn-cs"/>
              </a:rPr>
              <a:t>a frame that has been buffered for this station while the station was in </a:t>
            </a:r>
            <a:r>
              <a:rPr lang="en-US" sz="1200" kern="1200" baseline="0" dirty="0" err="1" smtClean="0">
                <a:solidFill>
                  <a:schemeClr val="tx1"/>
                </a:solidFill>
                <a:latin typeface="Times New Roman" pitchFamily="-110" charset="0"/>
                <a:ea typeface="+mn-ea"/>
                <a:cs typeface="+mn-cs"/>
              </a:rPr>
              <a:t>powersaving</a:t>
            </a:r>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mode.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Request to Send (RTS):  This is the first frame in the four-way frame exchange</a:t>
            </a:r>
          </a:p>
          <a:p>
            <a:r>
              <a:rPr lang="en-US" sz="1200" kern="1200" baseline="0" dirty="0" smtClean="0">
                <a:solidFill>
                  <a:schemeClr val="tx1"/>
                </a:solidFill>
                <a:latin typeface="Times New Roman" pitchFamily="-110" charset="0"/>
                <a:ea typeface="+mn-ea"/>
                <a:cs typeface="+mn-cs"/>
              </a:rPr>
              <a:t>discussed under the subsection on reliable data delivery at the beginning of</a:t>
            </a:r>
          </a:p>
          <a:p>
            <a:r>
              <a:rPr lang="en-US" sz="1200" kern="1200" baseline="0" dirty="0" smtClean="0">
                <a:solidFill>
                  <a:schemeClr val="tx1"/>
                </a:solidFill>
                <a:latin typeface="Times New Roman" pitchFamily="-110" charset="0"/>
                <a:ea typeface="+mn-ea"/>
                <a:cs typeface="+mn-cs"/>
              </a:rPr>
              <a:t>this section. The station sending this message is alerting a potential destination,</a:t>
            </a:r>
          </a:p>
          <a:p>
            <a:r>
              <a:rPr lang="en-US" sz="1200" kern="1200" baseline="0" dirty="0" smtClean="0">
                <a:solidFill>
                  <a:schemeClr val="tx1"/>
                </a:solidFill>
                <a:latin typeface="Times New Roman" pitchFamily="-110" charset="0"/>
                <a:ea typeface="+mn-ea"/>
                <a:cs typeface="+mn-cs"/>
              </a:rPr>
              <a:t>and all other stations within reception range, that it intends to send a data</a:t>
            </a:r>
          </a:p>
          <a:p>
            <a:r>
              <a:rPr lang="en-US" sz="1200" kern="1200" baseline="0" dirty="0" smtClean="0">
                <a:solidFill>
                  <a:schemeClr val="tx1"/>
                </a:solidFill>
                <a:latin typeface="Times New Roman" pitchFamily="-110" charset="0"/>
                <a:ea typeface="+mn-ea"/>
                <a:cs typeface="+mn-cs"/>
              </a:rPr>
              <a:t>frame to that destination.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Clear to Send (CTS):  This is the second frame in the four-way exchange. It</a:t>
            </a:r>
          </a:p>
          <a:p>
            <a:r>
              <a:rPr lang="en-US" sz="1200" kern="1200" baseline="0" dirty="0" smtClean="0">
                <a:solidFill>
                  <a:schemeClr val="tx1"/>
                </a:solidFill>
                <a:latin typeface="Times New Roman" pitchFamily="-110" charset="0"/>
                <a:ea typeface="+mn-ea"/>
                <a:cs typeface="+mn-cs"/>
              </a:rPr>
              <a:t>is sent by the destination station to the source station to grant permission to</a:t>
            </a:r>
          </a:p>
          <a:p>
            <a:r>
              <a:rPr lang="en-US" sz="1200" kern="1200" baseline="0" dirty="0" smtClean="0">
                <a:solidFill>
                  <a:schemeClr val="tx1"/>
                </a:solidFill>
                <a:latin typeface="Times New Roman" pitchFamily="-110" charset="0"/>
                <a:ea typeface="+mn-ea"/>
                <a:cs typeface="+mn-cs"/>
              </a:rPr>
              <a:t>send a data frame.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Acknowledgment:  Provides an acknowledgment from the destination to the</a:t>
            </a:r>
          </a:p>
          <a:p>
            <a:r>
              <a:rPr lang="en-US" sz="1200" kern="1200" baseline="0" dirty="0" smtClean="0">
                <a:solidFill>
                  <a:schemeClr val="tx1"/>
                </a:solidFill>
                <a:latin typeface="Times New Roman" pitchFamily="-110" charset="0"/>
                <a:ea typeface="+mn-ea"/>
                <a:cs typeface="+mn-cs"/>
              </a:rPr>
              <a:t>source that the immediately preceding data, management, or PS-Poll frame</a:t>
            </a:r>
          </a:p>
          <a:p>
            <a:r>
              <a:rPr lang="en-US" sz="1200" kern="1200" baseline="0" dirty="0" smtClean="0">
                <a:solidFill>
                  <a:schemeClr val="tx1"/>
                </a:solidFill>
                <a:latin typeface="Times New Roman" pitchFamily="-110" charset="0"/>
                <a:ea typeface="+mn-ea"/>
                <a:cs typeface="+mn-cs"/>
              </a:rPr>
              <a:t>was received correctly.</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Contention-Free (CF)-end:  Announces the end of a contention-free period</a:t>
            </a:r>
          </a:p>
          <a:p>
            <a:r>
              <a:rPr lang="en-US" sz="1200" kern="1200" baseline="0" dirty="0" smtClean="0">
                <a:solidFill>
                  <a:schemeClr val="tx1"/>
                </a:solidFill>
                <a:latin typeface="Times New Roman" pitchFamily="-110" charset="0"/>
                <a:ea typeface="+mn-ea"/>
                <a:cs typeface="+mn-cs"/>
              </a:rPr>
              <a:t>that is part of the point coordination function.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CF-End + CF-</a:t>
            </a:r>
            <a:r>
              <a:rPr lang="en-US" sz="1200" kern="1200" baseline="0" dirty="0" err="1" smtClean="0">
                <a:solidFill>
                  <a:schemeClr val="tx1"/>
                </a:solidFill>
                <a:latin typeface="Times New Roman" pitchFamily="-110" charset="0"/>
                <a:ea typeface="+mn-ea"/>
                <a:cs typeface="+mn-cs"/>
              </a:rPr>
              <a:t>Ack</a:t>
            </a:r>
            <a:r>
              <a:rPr lang="en-US" sz="1200" kern="1200" baseline="0" dirty="0" smtClean="0">
                <a:solidFill>
                  <a:schemeClr val="tx1"/>
                </a:solidFill>
                <a:latin typeface="Times New Roman" pitchFamily="-110" charset="0"/>
                <a:ea typeface="+mn-ea"/>
                <a:cs typeface="+mn-cs"/>
              </a:rPr>
              <a:t>:  Acknowledges the CF-end. This frame ends the contention-</a:t>
            </a:r>
          </a:p>
          <a:p>
            <a:r>
              <a:rPr lang="en-US" sz="1200" kern="1200" baseline="0" dirty="0" smtClean="0">
                <a:solidFill>
                  <a:schemeClr val="tx1"/>
                </a:solidFill>
                <a:latin typeface="Times New Roman" pitchFamily="-110" charset="0"/>
                <a:ea typeface="+mn-ea"/>
                <a:cs typeface="+mn-cs"/>
              </a:rPr>
              <a:t>free period and releases stations from the restrictions associated with that</a:t>
            </a:r>
          </a:p>
          <a:p>
            <a:r>
              <a:rPr lang="en-US" sz="1200" kern="1200" baseline="0" dirty="0" smtClean="0">
                <a:solidFill>
                  <a:schemeClr val="tx1"/>
                </a:solidFill>
                <a:latin typeface="Times New Roman" pitchFamily="-110" charset="0"/>
                <a:ea typeface="+mn-ea"/>
                <a:cs typeface="+mn-cs"/>
              </a:rPr>
              <a:t>period.</a:t>
            </a:r>
            <a:endParaRPr lang="en-US" dirty="0"/>
          </a:p>
        </p:txBody>
      </p:sp>
    </p:spTree>
    <p:extLst>
      <p:ext uri="{BB962C8B-B14F-4D97-AF65-F5344CB8AC3E}">
        <p14:creationId xmlns:p14="http://schemas.microsoft.com/office/powerpoint/2010/main" val="31174248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BFDDA252-CD33-E040-B106-0DA417A7E606}" type="slidenum">
              <a:rPr lang="en-US"/>
              <a:pPr/>
              <a:t>29</a:t>
            </a:fld>
            <a:endParaRPr lang="en-US" dirty="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There are eight data frame subtypes, organized into two</a:t>
            </a:r>
          </a:p>
          <a:p>
            <a:r>
              <a:rPr lang="en-US" sz="1200" kern="1200" baseline="0" dirty="0" smtClean="0">
                <a:solidFill>
                  <a:schemeClr val="tx1"/>
                </a:solidFill>
                <a:latin typeface="Times New Roman" pitchFamily="-110" charset="0"/>
                <a:ea typeface="+mn-ea"/>
                <a:cs typeface="+mn-cs"/>
              </a:rPr>
              <a:t>groups. The first four subtypes define frames that carry upper-level data from</a:t>
            </a:r>
          </a:p>
          <a:p>
            <a:r>
              <a:rPr lang="en-US" sz="1200" kern="1200" baseline="0" dirty="0" smtClean="0">
                <a:solidFill>
                  <a:schemeClr val="tx1"/>
                </a:solidFill>
                <a:latin typeface="Times New Roman" pitchFamily="-110" charset="0"/>
                <a:ea typeface="+mn-ea"/>
                <a:cs typeface="+mn-cs"/>
              </a:rPr>
              <a:t>the source station to the destination station. The four data-carrying frames are</a:t>
            </a:r>
          </a:p>
          <a:p>
            <a:r>
              <a:rPr lang="en-US" sz="1200" kern="1200" baseline="0" dirty="0" smtClean="0">
                <a:solidFill>
                  <a:schemeClr val="tx1"/>
                </a:solidFill>
                <a:latin typeface="Times New Roman" pitchFamily="-110" charset="0"/>
                <a:ea typeface="+mn-ea"/>
                <a:cs typeface="+mn-cs"/>
              </a:rPr>
              <a:t>as follows: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Data:  This is the simplest data frame. It may be used in both a contention</a:t>
            </a:r>
          </a:p>
          <a:p>
            <a:r>
              <a:rPr lang="en-US" sz="1200" kern="1200" baseline="0" dirty="0" smtClean="0">
                <a:solidFill>
                  <a:schemeClr val="tx1"/>
                </a:solidFill>
                <a:latin typeface="Times New Roman" pitchFamily="-110" charset="0"/>
                <a:ea typeface="+mn-ea"/>
                <a:cs typeface="+mn-cs"/>
              </a:rPr>
              <a:t>period and a contention-free period.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Data + CF-</a:t>
            </a:r>
            <a:r>
              <a:rPr lang="en-US" sz="1200" kern="1200" baseline="0" dirty="0" err="1" smtClean="0">
                <a:solidFill>
                  <a:schemeClr val="tx1"/>
                </a:solidFill>
                <a:latin typeface="Times New Roman" pitchFamily="-110" charset="0"/>
                <a:ea typeface="+mn-ea"/>
                <a:cs typeface="+mn-cs"/>
              </a:rPr>
              <a:t>Ack</a:t>
            </a:r>
            <a:r>
              <a:rPr lang="en-US" sz="1200" kern="1200" baseline="0" dirty="0" smtClean="0">
                <a:solidFill>
                  <a:schemeClr val="tx1"/>
                </a:solidFill>
                <a:latin typeface="Times New Roman" pitchFamily="-110" charset="0"/>
                <a:ea typeface="+mn-ea"/>
                <a:cs typeface="+mn-cs"/>
              </a:rPr>
              <a:t>:  May only be sent during a contention-free period. In addition</a:t>
            </a:r>
          </a:p>
          <a:p>
            <a:r>
              <a:rPr lang="en-US" sz="1200" kern="1200" baseline="0" dirty="0" smtClean="0">
                <a:solidFill>
                  <a:schemeClr val="tx1"/>
                </a:solidFill>
                <a:latin typeface="Times New Roman" pitchFamily="-110" charset="0"/>
                <a:ea typeface="+mn-ea"/>
                <a:cs typeface="+mn-cs"/>
              </a:rPr>
              <a:t>to carrying data, this frame acknowledges previously received data.</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Data + CF-Poll:  Used by a point coordinator to deliver data to a mobile station</a:t>
            </a:r>
          </a:p>
          <a:p>
            <a:r>
              <a:rPr lang="en-US" sz="1200" kern="1200" baseline="0" dirty="0" smtClean="0">
                <a:solidFill>
                  <a:schemeClr val="tx1"/>
                </a:solidFill>
                <a:latin typeface="Times New Roman" pitchFamily="-110" charset="0"/>
                <a:ea typeface="+mn-ea"/>
                <a:cs typeface="+mn-cs"/>
              </a:rPr>
              <a:t>and also to request that the mobile station send a data frame that it may</a:t>
            </a:r>
          </a:p>
          <a:p>
            <a:r>
              <a:rPr lang="en-US" sz="1200" kern="1200" baseline="0" dirty="0" smtClean="0">
                <a:solidFill>
                  <a:schemeClr val="tx1"/>
                </a:solidFill>
                <a:latin typeface="Times New Roman" pitchFamily="-110" charset="0"/>
                <a:ea typeface="+mn-ea"/>
                <a:cs typeface="+mn-cs"/>
              </a:rPr>
              <a:t>have buffered.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Data + CF-</a:t>
            </a:r>
            <a:r>
              <a:rPr lang="en-US" sz="1200" kern="1200" baseline="0" dirty="0" err="1" smtClean="0">
                <a:solidFill>
                  <a:schemeClr val="tx1"/>
                </a:solidFill>
                <a:latin typeface="Times New Roman" pitchFamily="-110" charset="0"/>
                <a:ea typeface="+mn-ea"/>
                <a:cs typeface="+mn-cs"/>
              </a:rPr>
              <a:t>Ack</a:t>
            </a:r>
            <a:r>
              <a:rPr lang="en-US" sz="1200" kern="1200" baseline="0" dirty="0" smtClean="0">
                <a:solidFill>
                  <a:schemeClr val="tx1"/>
                </a:solidFill>
                <a:latin typeface="Times New Roman" pitchFamily="-110" charset="0"/>
                <a:ea typeface="+mn-ea"/>
                <a:cs typeface="+mn-cs"/>
              </a:rPr>
              <a:t> + CF-Poll:  Combines the functions of the Data +  CF-</a:t>
            </a:r>
            <a:r>
              <a:rPr lang="en-US" sz="1200" kern="1200" baseline="0" dirty="0" err="1" smtClean="0">
                <a:solidFill>
                  <a:schemeClr val="tx1"/>
                </a:solidFill>
                <a:latin typeface="Times New Roman" pitchFamily="-110" charset="0"/>
                <a:ea typeface="+mn-ea"/>
                <a:cs typeface="+mn-cs"/>
              </a:rPr>
              <a:t>Ack</a:t>
            </a:r>
            <a:r>
              <a:rPr lang="en-US" sz="1200" kern="1200" baseline="0" dirty="0" smtClean="0">
                <a:solidFill>
                  <a:schemeClr val="tx1"/>
                </a:solidFill>
                <a:latin typeface="Times New Roman" pitchFamily="-110" charset="0"/>
                <a:ea typeface="+mn-ea"/>
                <a:cs typeface="+mn-cs"/>
              </a:rPr>
              <a:t> and</a:t>
            </a:r>
          </a:p>
          <a:p>
            <a:r>
              <a:rPr lang="en-US" sz="1200" kern="1200" baseline="0" dirty="0" smtClean="0">
                <a:solidFill>
                  <a:schemeClr val="tx1"/>
                </a:solidFill>
                <a:latin typeface="Times New Roman" pitchFamily="-110" charset="0"/>
                <a:ea typeface="+mn-ea"/>
                <a:cs typeface="+mn-cs"/>
              </a:rPr>
              <a:t>Data +  CF-Poll into a single frame.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remaining four subtypes of data frames do not in fact carry any user</a:t>
            </a:r>
          </a:p>
          <a:p>
            <a:r>
              <a:rPr lang="en-US" sz="1200" kern="1200" baseline="0" dirty="0" smtClean="0">
                <a:solidFill>
                  <a:schemeClr val="tx1"/>
                </a:solidFill>
                <a:latin typeface="Times New Roman" pitchFamily="-110" charset="0"/>
                <a:ea typeface="+mn-ea"/>
                <a:cs typeface="+mn-cs"/>
              </a:rPr>
              <a:t>data. The Null Function data frame carries no data, polls, or acknowledgments.</a:t>
            </a:r>
          </a:p>
          <a:p>
            <a:r>
              <a:rPr lang="en-US" sz="1200" kern="1200" baseline="0" dirty="0" smtClean="0">
                <a:solidFill>
                  <a:schemeClr val="tx1"/>
                </a:solidFill>
                <a:latin typeface="Times New Roman" pitchFamily="-110" charset="0"/>
                <a:ea typeface="+mn-ea"/>
                <a:cs typeface="+mn-cs"/>
              </a:rPr>
              <a:t>It is used only to carry the power management bit in the frame control field to</a:t>
            </a:r>
          </a:p>
          <a:p>
            <a:r>
              <a:rPr lang="en-US" sz="1200" kern="1200" baseline="0" dirty="0" smtClean="0">
                <a:solidFill>
                  <a:schemeClr val="tx1"/>
                </a:solidFill>
                <a:latin typeface="Times New Roman" pitchFamily="-110" charset="0"/>
                <a:ea typeface="+mn-ea"/>
                <a:cs typeface="+mn-cs"/>
              </a:rPr>
              <a:t>the AP, to indicate that the station is changing to a low-power operating state.</a:t>
            </a:r>
          </a:p>
          <a:p>
            <a:r>
              <a:rPr lang="en-US" sz="1200" kern="1200" baseline="0" dirty="0" smtClean="0">
                <a:solidFill>
                  <a:schemeClr val="tx1"/>
                </a:solidFill>
                <a:latin typeface="Times New Roman" pitchFamily="-110" charset="0"/>
                <a:ea typeface="+mn-ea"/>
                <a:cs typeface="+mn-cs"/>
              </a:rPr>
              <a:t>The remaining three frames (CF-</a:t>
            </a:r>
            <a:r>
              <a:rPr lang="en-US" sz="1200" kern="1200" baseline="0" dirty="0" err="1" smtClean="0">
                <a:solidFill>
                  <a:schemeClr val="tx1"/>
                </a:solidFill>
                <a:latin typeface="Times New Roman" pitchFamily="-110" charset="0"/>
                <a:ea typeface="+mn-ea"/>
                <a:cs typeface="+mn-cs"/>
              </a:rPr>
              <a:t>Ack</a:t>
            </a:r>
            <a:r>
              <a:rPr lang="en-US" sz="1200" kern="1200" baseline="0" dirty="0" smtClean="0">
                <a:solidFill>
                  <a:schemeClr val="tx1"/>
                </a:solidFill>
                <a:latin typeface="Times New Roman" pitchFamily="-110" charset="0"/>
                <a:ea typeface="+mn-ea"/>
                <a:cs typeface="+mn-cs"/>
              </a:rPr>
              <a:t>, CF-Poll, CF-</a:t>
            </a:r>
            <a:r>
              <a:rPr lang="en-US" sz="1200" kern="1200" baseline="0" dirty="0" err="1" smtClean="0">
                <a:solidFill>
                  <a:schemeClr val="tx1"/>
                </a:solidFill>
                <a:latin typeface="Times New Roman" pitchFamily="-110" charset="0"/>
                <a:ea typeface="+mn-ea"/>
                <a:cs typeface="+mn-cs"/>
              </a:rPr>
              <a:t>Ack</a:t>
            </a:r>
            <a:r>
              <a:rPr lang="en-US" sz="1200" kern="1200" baseline="0" dirty="0" smtClean="0">
                <a:solidFill>
                  <a:schemeClr val="tx1"/>
                </a:solidFill>
                <a:latin typeface="Times New Roman" pitchFamily="-110" charset="0"/>
                <a:ea typeface="+mn-ea"/>
                <a:cs typeface="+mn-cs"/>
              </a:rPr>
              <a:t> +  CF-Poll) have the same</a:t>
            </a:r>
          </a:p>
          <a:p>
            <a:r>
              <a:rPr lang="en-US" sz="1200" kern="1200" baseline="0" dirty="0" smtClean="0">
                <a:solidFill>
                  <a:schemeClr val="tx1"/>
                </a:solidFill>
                <a:latin typeface="Times New Roman" pitchFamily="-110" charset="0"/>
                <a:ea typeface="+mn-ea"/>
                <a:cs typeface="+mn-cs"/>
              </a:rPr>
              <a:t>functionality as the corresponding data frame subtypes in the preceding list (Data</a:t>
            </a:r>
          </a:p>
          <a:p>
            <a:r>
              <a:rPr lang="en-US" sz="1200" kern="1200" baseline="0" dirty="0" smtClean="0">
                <a:solidFill>
                  <a:schemeClr val="tx1"/>
                </a:solidFill>
                <a:latin typeface="Times New Roman" pitchFamily="-110" charset="0"/>
                <a:ea typeface="+mn-ea"/>
                <a:cs typeface="+mn-cs"/>
              </a:rPr>
              <a:t>+  CF-</a:t>
            </a:r>
            <a:r>
              <a:rPr lang="en-US" sz="1200" kern="1200" baseline="0" dirty="0" err="1" smtClean="0">
                <a:solidFill>
                  <a:schemeClr val="tx1"/>
                </a:solidFill>
                <a:latin typeface="Times New Roman" pitchFamily="-110" charset="0"/>
                <a:ea typeface="+mn-ea"/>
                <a:cs typeface="+mn-cs"/>
              </a:rPr>
              <a:t>Ack</a:t>
            </a:r>
            <a:r>
              <a:rPr lang="en-US" sz="1200" kern="1200" baseline="0" dirty="0" smtClean="0">
                <a:solidFill>
                  <a:schemeClr val="tx1"/>
                </a:solidFill>
                <a:latin typeface="Times New Roman" pitchFamily="-110" charset="0"/>
                <a:ea typeface="+mn-ea"/>
                <a:cs typeface="+mn-cs"/>
              </a:rPr>
              <a:t>, Data +  CF-Poll, Data +  CF-</a:t>
            </a:r>
            <a:r>
              <a:rPr lang="en-US" sz="1200" kern="1200" baseline="0" dirty="0" err="1" smtClean="0">
                <a:solidFill>
                  <a:schemeClr val="tx1"/>
                </a:solidFill>
                <a:latin typeface="Times New Roman" pitchFamily="-110" charset="0"/>
                <a:ea typeface="+mn-ea"/>
                <a:cs typeface="+mn-cs"/>
              </a:rPr>
              <a:t>Ack</a:t>
            </a:r>
            <a:r>
              <a:rPr lang="en-US" sz="1200" kern="1200" baseline="0" dirty="0" smtClean="0">
                <a:solidFill>
                  <a:schemeClr val="tx1"/>
                </a:solidFill>
                <a:latin typeface="Times New Roman" pitchFamily="-110" charset="0"/>
                <a:ea typeface="+mn-ea"/>
                <a:cs typeface="+mn-cs"/>
              </a:rPr>
              <a:t> +  CF-Poll) but without the data.</a:t>
            </a:r>
            <a:endParaRPr lang="en-US" dirty="0"/>
          </a:p>
        </p:txBody>
      </p:sp>
    </p:spTree>
    <p:extLst>
      <p:ext uri="{BB962C8B-B14F-4D97-AF65-F5344CB8AC3E}">
        <p14:creationId xmlns:p14="http://schemas.microsoft.com/office/powerpoint/2010/main" val="3758640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AE438F3-696D-384E-BAAD-C51CF5639278}" type="slidenum">
              <a:rPr lang="en-US"/>
              <a:pPr/>
              <a:t>3</a:t>
            </a:fld>
            <a:endParaRPr lang="en-US" dirty="0"/>
          </a:p>
        </p:txBody>
      </p:sp>
      <p:sp>
        <p:nvSpPr>
          <p:cNvPr id="60419" name="Rectangle 2"/>
          <p:cNvSpPr>
            <a:spLocks noGrp="1" noRot="1" noChangeAspect="1" noChangeArrowheads="1" noTextEdit="1"/>
          </p:cNvSpPr>
          <p:nvPr>
            <p:ph type="sldImg"/>
          </p:nvPr>
        </p:nvSpPr>
        <p:spPr>
          <a:solidFill>
            <a:srgbClr val="FFFFFF"/>
          </a:solidFill>
          <a:ln/>
        </p:spPr>
      </p:sp>
      <p:sp>
        <p:nvSpPr>
          <p:cNvPr id="60420" name="Rectangle 3"/>
          <p:cNvSpPr>
            <a:spLocks noGrp="1" noChangeArrowheads="1"/>
          </p:cNvSpPr>
          <p:nvPr>
            <p:ph type="body" idx="1"/>
          </p:nvPr>
        </p:nvSpPr>
        <p:spPr>
          <a:xfrm>
            <a:off x="685800" y="4343400"/>
            <a:ext cx="5486400" cy="4114800"/>
          </a:xfrm>
          <a:solidFill>
            <a:srgbClr val="FFFFFF"/>
          </a:solidFill>
          <a:ln/>
        </p:spPr>
        <p:txBody>
          <a:bodyPr/>
          <a:lstStyle/>
          <a:p>
            <a:r>
              <a:rPr lang="en-US" sz="1200" kern="1200" baseline="0" dirty="0" smtClean="0">
                <a:solidFill>
                  <a:schemeClr val="tx1"/>
                </a:solidFill>
                <a:latin typeface="Times New Roman" pitchFamily="-110" charset="0"/>
                <a:ea typeface="+mn-ea"/>
                <a:cs typeface="+mn-cs"/>
              </a:rPr>
              <a:t>In recent years, wireless LANs (</a:t>
            </a:r>
            <a:r>
              <a:rPr lang="en-US" sz="1200" kern="1200" baseline="0" dirty="0" err="1" smtClean="0">
                <a:solidFill>
                  <a:schemeClr val="tx1"/>
                </a:solidFill>
                <a:latin typeface="Times New Roman" pitchFamily="-110" charset="0"/>
                <a:ea typeface="+mn-ea"/>
                <a:cs typeface="+mn-cs"/>
              </a:rPr>
              <a:t>WLANs</a:t>
            </a:r>
            <a:r>
              <a:rPr lang="en-US" sz="1200" kern="1200" baseline="0" dirty="0" smtClean="0">
                <a:solidFill>
                  <a:schemeClr val="tx1"/>
                </a:solidFill>
                <a:latin typeface="Times New Roman" pitchFamily="-110" charset="0"/>
                <a:ea typeface="+mn-ea"/>
                <a:cs typeface="+mn-cs"/>
              </a:rPr>
              <a:t>) have come to occupy a significant</a:t>
            </a:r>
          </a:p>
          <a:p>
            <a:r>
              <a:rPr lang="en-US" sz="1200" kern="1200" baseline="0" dirty="0" smtClean="0">
                <a:solidFill>
                  <a:schemeClr val="tx1"/>
                </a:solidFill>
                <a:latin typeface="Times New Roman" pitchFamily="-110" charset="0"/>
                <a:ea typeface="+mn-ea"/>
                <a:cs typeface="+mn-cs"/>
              </a:rPr>
              <a:t>niche in the local area network market. Increasingly, organizations are finding</a:t>
            </a:r>
          </a:p>
          <a:p>
            <a:r>
              <a:rPr lang="en-US" sz="1200" kern="1200" baseline="0" dirty="0" smtClean="0">
                <a:solidFill>
                  <a:schemeClr val="tx1"/>
                </a:solidFill>
                <a:latin typeface="Times New Roman" pitchFamily="-110" charset="0"/>
                <a:ea typeface="+mn-ea"/>
                <a:cs typeface="+mn-cs"/>
              </a:rPr>
              <a:t>that </a:t>
            </a:r>
            <a:r>
              <a:rPr lang="en-US" sz="1200" kern="1200" baseline="0" dirty="0" err="1" smtClean="0">
                <a:solidFill>
                  <a:schemeClr val="tx1"/>
                </a:solidFill>
                <a:latin typeface="Times New Roman" pitchFamily="-110" charset="0"/>
                <a:ea typeface="+mn-ea"/>
                <a:cs typeface="+mn-cs"/>
              </a:rPr>
              <a:t>WLANs</a:t>
            </a:r>
            <a:r>
              <a:rPr lang="en-US" sz="1200" kern="1200" baseline="0" dirty="0" smtClean="0">
                <a:solidFill>
                  <a:schemeClr val="tx1"/>
                </a:solidFill>
                <a:latin typeface="Times New Roman" pitchFamily="-110" charset="0"/>
                <a:ea typeface="+mn-ea"/>
                <a:cs typeface="+mn-cs"/>
              </a:rPr>
              <a:t> are an indispensable adjunct to traditional wired LANs, to</a:t>
            </a:r>
          </a:p>
          <a:p>
            <a:r>
              <a:rPr lang="en-US" sz="1200" kern="1200" baseline="0" dirty="0" smtClean="0">
                <a:solidFill>
                  <a:schemeClr val="tx1"/>
                </a:solidFill>
                <a:latin typeface="Times New Roman" pitchFamily="-110" charset="0"/>
                <a:ea typeface="+mn-ea"/>
                <a:cs typeface="+mn-cs"/>
              </a:rPr>
              <a:t>satisfy requirements for mobility, relocation, ad hoc networking, and coverage</a:t>
            </a:r>
          </a:p>
          <a:p>
            <a:r>
              <a:rPr lang="en-US" sz="1200" kern="1200" baseline="0" dirty="0" smtClean="0">
                <a:solidFill>
                  <a:schemeClr val="tx1"/>
                </a:solidFill>
                <a:latin typeface="Times New Roman" pitchFamily="-110" charset="0"/>
                <a:ea typeface="+mn-ea"/>
                <a:cs typeface="+mn-cs"/>
              </a:rPr>
              <a:t>of locations difficult to wire.</a:t>
            </a:r>
            <a:endParaRPr lang="en-US" dirty="0">
              <a:latin typeface="Times" pitchFamily="-110" charset="0"/>
            </a:endParaRPr>
          </a:p>
        </p:txBody>
      </p:sp>
    </p:spTree>
    <p:extLst>
      <p:ext uri="{BB962C8B-B14F-4D97-AF65-F5344CB8AC3E}">
        <p14:creationId xmlns:p14="http://schemas.microsoft.com/office/powerpoint/2010/main" val="42819880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4FA5F8DF-8046-AF4E-9ABD-05B38954871C}" type="slidenum">
              <a:rPr lang="en-US"/>
              <a:pPr/>
              <a:t>30</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r>
              <a:rPr lang="en-US" dirty="0">
                <a:latin typeface="Times" pitchFamily="-110" charset="0"/>
              </a:rPr>
              <a:t>Management frames are used to manage communications between stations and APs. Functions covered include management of associations (request, response, reassociation, dissociation, and authentication.</a:t>
            </a:r>
          </a:p>
          <a:p>
            <a:endParaRPr lang="en-US" dirty="0"/>
          </a:p>
        </p:txBody>
      </p:sp>
    </p:spTree>
    <p:extLst>
      <p:ext uri="{BB962C8B-B14F-4D97-AF65-F5344CB8AC3E}">
        <p14:creationId xmlns:p14="http://schemas.microsoft.com/office/powerpoint/2010/main" val="23223299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DE7953C5-B664-A048-8506-D99B9280DEAE}" type="slidenum">
              <a:rPr lang="en-US"/>
              <a:pPr/>
              <a:t>31</a:t>
            </a:fld>
            <a:endParaRPr lang="en-US" dirty="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 Since its introduction, the IEEE 802.11 standard has been expanded and revised</a:t>
            </a:r>
          </a:p>
          <a:p>
            <a:r>
              <a:rPr lang="en-US" sz="1200" kern="1200" baseline="0" dirty="0" smtClean="0">
                <a:solidFill>
                  <a:schemeClr val="tx1"/>
                </a:solidFill>
                <a:latin typeface="Times New Roman" pitchFamily="-110" charset="0"/>
                <a:ea typeface="+mn-ea"/>
                <a:cs typeface="+mn-cs"/>
              </a:rPr>
              <a:t>a number of times. The first version of the standard, simply called IEEE 802.11,</a:t>
            </a:r>
          </a:p>
          <a:p>
            <a:r>
              <a:rPr lang="en-US" sz="1200" kern="1200" baseline="0" dirty="0" smtClean="0">
                <a:solidFill>
                  <a:schemeClr val="tx1"/>
                </a:solidFill>
                <a:latin typeface="Times New Roman" pitchFamily="-110" charset="0"/>
                <a:ea typeface="+mn-ea"/>
                <a:cs typeface="+mn-cs"/>
              </a:rPr>
              <a:t>includes the MAC layer and three physical layer specifications, two in the 2.4-GHz</a:t>
            </a:r>
          </a:p>
          <a:p>
            <a:r>
              <a:rPr lang="en-US" sz="1200" kern="1200" baseline="0" dirty="0" smtClean="0">
                <a:solidFill>
                  <a:schemeClr val="tx1"/>
                </a:solidFill>
                <a:latin typeface="Times New Roman" pitchFamily="-110" charset="0"/>
                <a:ea typeface="+mn-ea"/>
                <a:cs typeface="+mn-cs"/>
              </a:rPr>
              <a:t>band (ISM) and one in the infrared, all operating at 1 and 2 Mbps. This version</a:t>
            </a:r>
          </a:p>
          <a:p>
            <a:r>
              <a:rPr lang="en-US" sz="1200" kern="1200" baseline="0" dirty="0" smtClean="0">
                <a:solidFill>
                  <a:schemeClr val="tx1"/>
                </a:solidFill>
                <a:latin typeface="Times New Roman" pitchFamily="-110" charset="0"/>
                <a:ea typeface="+mn-ea"/>
                <a:cs typeface="+mn-cs"/>
              </a:rPr>
              <a:t>is now obsolete and no longer in use. Table 13.4 summarizes key characteristics</a:t>
            </a:r>
          </a:p>
          <a:p>
            <a:r>
              <a:rPr lang="en-US" sz="1200" kern="1200" baseline="0" dirty="0" smtClean="0">
                <a:solidFill>
                  <a:schemeClr val="tx1"/>
                </a:solidFill>
                <a:latin typeface="Times New Roman" pitchFamily="-110" charset="0"/>
                <a:ea typeface="+mn-ea"/>
                <a:cs typeface="+mn-cs"/>
              </a:rPr>
              <a:t>of the subsequent revisions. In this section, we survey 802.11b, 802.11a, 802.11g,</a:t>
            </a:r>
          </a:p>
          <a:p>
            <a:r>
              <a:rPr lang="en-US" sz="1200" kern="1200" baseline="0" dirty="0" smtClean="0">
                <a:solidFill>
                  <a:schemeClr val="tx1"/>
                </a:solidFill>
                <a:latin typeface="Times New Roman" pitchFamily="-110" charset="0"/>
                <a:ea typeface="+mn-ea"/>
                <a:cs typeface="+mn-cs"/>
              </a:rPr>
              <a:t>and 802.11n. The following section deals with 802.11ac and 802.11ad, both of which</a:t>
            </a:r>
          </a:p>
          <a:p>
            <a:r>
              <a:rPr lang="en-US" sz="1200" kern="1200" baseline="0" dirty="0" smtClean="0">
                <a:solidFill>
                  <a:schemeClr val="tx1"/>
                </a:solidFill>
                <a:latin typeface="Times New Roman" pitchFamily="-110" charset="0"/>
                <a:ea typeface="+mn-ea"/>
                <a:cs typeface="+mn-cs"/>
              </a:rPr>
              <a:t>provide for data rates greater than 1 </a:t>
            </a:r>
            <a:r>
              <a:rPr lang="en-US" sz="1200" kern="1200" baseline="0" dirty="0" err="1" smtClean="0">
                <a:solidFill>
                  <a:schemeClr val="tx1"/>
                </a:solidFill>
                <a:latin typeface="Times New Roman" pitchFamily="-110" charset="0"/>
                <a:ea typeface="+mn-ea"/>
                <a:cs typeface="+mn-cs"/>
              </a:rPr>
              <a:t>Gbps</a:t>
            </a:r>
            <a:r>
              <a:rPr lang="en-US" sz="1200" kern="1200" baseline="0" dirty="0" smtClean="0">
                <a:solidFill>
                  <a:schemeClr val="tx1"/>
                </a:solidFill>
                <a:latin typeface="Times New Roman" pitchFamily="-110" charset="0"/>
                <a:ea typeface="+mn-ea"/>
                <a:cs typeface="+mn-cs"/>
              </a:rPr>
              <a:t>.</a:t>
            </a:r>
            <a:endParaRPr lang="en-US" dirty="0">
              <a:latin typeface="Times" pitchFamily="-110" charset="0"/>
            </a:endParaRPr>
          </a:p>
        </p:txBody>
      </p:sp>
    </p:spTree>
    <p:extLst>
      <p:ext uri="{BB962C8B-B14F-4D97-AF65-F5344CB8AC3E}">
        <p14:creationId xmlns:p14="http://schemas.microsoft.com/office/powerpoint/2010/main" val="32612428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7231C8AC-28A7-674B-88CC-CA4614697C70}" type="slidenum">
              <a:rPr lang="en-US"/>
              <a:pPr/>
              <a:t>32</a:t>
            </a:fld>
            <a:endParaRPr lang="en-US" dirty="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One of the original 802.11 standards, now obsolete, used direct sequence spread</a:t>
            </a:r>
          </a:p>
          <a:p>
            <a:r>
              <a:rPr lang="en-US" sz="1200" kern="1200" baseline="0" dirty="0" smtClean="0">
                <a:solidFill>
                  <a:schemeClr val="tx1"/>
                </a:solidFill>
                <a:latin typeface="Times New Roman" pitchFamily="-110" charset="0"/>
                <a:ea typeface="+mn-ea"/>
                <a:cs typeface="+mn-cs"/>
              </a:rPr>
              <a:t>spectrum (DSSS). It operates in the 2.4-GHz ISM band, at data rates of 1 Mbps</a:t>
            </a:r>
          </a:p>
          <a:p>
            <a:r>
              <a:rPr lang="en-US" sz="1200" kern="1200" baseline="0" dirty="0" smtClean="0">
                <a:solidFill>
                  <a:schemeClr val="tx1"/>
                </a:solidFill>
                <a:latin typeface="Times New Roman" pitchFamily="-110" charset="0"/>
                <a:ea typeface="+mn-ea"/>
                <a:cs typeface="+mn-cs"/>
              </a:rPr>
              <a:t>and 2 Mbps. In the United States, the FCC (Federal Communications Commission)</a:t>
            </a:r>
          </a:p>
          <a:p>
            <a:r>
              <a:rPr lang="en-US" sz="1200" kern="1200" baseline="0" dirty="0" smtClean="0">
                <a:solidFill>
                  <a:schemeClr val="tx1"/>
                </a:solidFill>
                <a:latin typeface="Times New Roman" pitchFamily="-110" charset="0"/>
                <a:ea typeface="+mn-ea"/>
                <a:cs typeface="+mn-cs"/>
              </a:rPr>
              <a:t>requires no licensing for the use of this band. The number of channels available</a:t>
            </a:r>
          </a:p>
          <a:p>
            <a:r>
              <a:rPr lang="en-US" sz="1200" kern="1200" baseline="0" dirty="0" smtClean="0">
                <a:solidFill>
                  <a:schemeClr val="tx1"/>
                </a:solidFill>
                <a:latin typeface="Times New Roman" pitchFamily="-110" charset="0"/>
                <a:ea typeface="+mn-ea"/>
                <a:cs typeface="+mn-cs"/>
              </a:rPr>
              <a:t>depends on the bandwidth allocated by the various national regulatory agencies.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IEEE 802.11b is an extension of the IEEE 802.11 DSSS scheme, providing</a:t>
            </a:r>
          </a:p>
          <a:p>
            <a:r>
              <a:rPr lang="en-US" sz="1200" kern="1200" baseline="0" dirty="0" smtClean="0">
                <a:solidFill>
                  <a:schemeClr val="tx1"/>
                </a:solidFill>
                <a:latin typeface="Times New Roman" pitchFamily="-110" charset="0"/>
                <a:ea typeface="+mn-ea"/>
                <a:cs typeface="+mn-cs"/>
              </a:rPr>
              <a:t>data rates of 5.5 and 11 Mbps in the ISM band. The chipping rate is 11 MHz, which is</a:t>
            </a:r>
          </a:p>
          <a:p>
            <a:r>
              <a:rPr lang="en-US" sz="1200" kern="1200" baseline="0" dirty="0" smtClean="0">
                <a:solidFill>
                  <a:schemeClr val="tx1"/>
                </a:solidFill>
                <a:latin typeface="Times New Roman" pitchFamily="-110" charset="0"/>
                <a:ea typeface="+mn-ea"/>
                <a:cs typeface="+mn-cs"/>
              </a:rPr>
              <a:t>the same as the original DSSS scheme, thus providing the same occupied bandwidth.</a:t>
            </a:r>
          </a:p>
          <a:p>
            <a:r>
              <a:rPr lang="en-US" sz="1200" kern="1200" baseline="0" dirty="0" smtClean="0">
                <a:solidFill>
                  <a:schemeClr val="tx1"/>
                </a:solidFill>
                <a:latin typeface="Times New Roman" pitchFamily="-110" charset="0"/>
                <a:ea typeface="+mn-ea"/>
                <a:cs typeface="+mn-cs"/>
              </a:rPr>
              <a:t> To achieve a higher data rate in the same bandwidth at the same chipping rate, a</a:t>
            </a:r>
          </a:p>
          <a:p>
            <a:r>
              <a:rPr lang="en-US" sz="1200" kern="1200" baseline="0" dirty="0" smtClean="0">
                <a:solidFill>
                  <a:schemeClr val="tx1"/>
                </a:solidFill>
                <a:latin typeface="Times New Roman" pitchFamily="-110" charset="0"/>
                <a:ea typeface="+mn-ea"/>
                <a:cs typeface="+mn-cs"/>
              </a:rPr>
              <a:t>modulation scheme known as complementary code keying (CCK) is used.</a:t>
            </a:r>
            <a:endParaRPr lang="en-US" dirty="0">
              <a:latin typeface="Times" pitchFamily="-110" charset="0"/>
            </a:endParaRPr>
          </a:p>
        </p:txBody>
      </p:sp>
    </p:spTree>
    <p:extLst>
      <p:ext uri="{BB962C8B-B14F-4D97-AF65-F5344CB8AC3E}">
        <p14:creationId xmlns:p14="http://schemas.microsoft.com/office/powerpoint/2010/main" val="13044856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83FC1511-2F9C-1648-A349-AD658327E2D8}" type="slidenum">
              <a:rPr lang="en-US"/>
              <a:pPr/>
              <a:t>33</a:t>
            </a:fld>
            <a:endParaRPr lang="en-US"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r>
              <a:rPr lang="en-US" dirty="0"/>
              <a:t>The CCK modulation scheme is quite complex and is not examined in detail here.</a:t>
            </a:r>
            <a:r>
              <a:rPr lang="en-US" dirty="0" smtClean="0"/>
              <a:t> Figure 13.9 </a:t>
            </a:r>
            <a:r>
              <a:rPr lang="en-US" dirty="0"/>
              <a:t>provides an overview of the scheme for the 11-Mbps rate. Input data are treated in blocks of 8 bits at a rate of 1.375 MHz (8 bits/symbol </a:t>
            </a:r>
            <a:r>
              <a:rPr lang="en-US" dirty="0">
                <a:sym typeface="Symbol" pitchFamily="-110" charset="2"/>
              </a:rPr>
              <a:t></a:t>
            </a:r>
            <a:r>
              <a:rPr lang="en-US" dirty="0"/>
              <a:t> 1.375 MHz = 11 Mbps). Six of these bits are mapped into one of 64 codes sequences derived from a 64 </a:t>
            </a:r>
            <a:r>
              <a:rPr lang="en-US" dirty="0">
                <a:sym typeface="Symbol" pitchFamily="-110" charset="2"/>
              </a:rPr>
              <a:t></a:t>
            </a:r>
            <a:r>
              <a:rPr lang="en-US" dirty="0"/>
              <a:t> 64 matrix known as the Walsh matrix (discussed in</a:t>
            </a:r>
            <a:r>
              <a:rPr lang="en-US" dirty="0" smtClean="0"/>
              <a:t> Chapter</a:t>
            </a:r>
            <a:r>
              <a:rPr lang="en-US" baseline="0" dirty="0" smtClean="0"/>
              <a:t> 17</a:t>
            </a:r>
            <a:r>
              <a:rPr lang="en-US" dirty="0" smtClean="0"/>
              <a:t>)</a:t>
            </a:r>
            <a:r>
              <a:rPr lang="en-US" dirty="0"/>
              <a:t>. The output of the mapping, plus the two additional bits, forms the input to a QPSK modulator.</a:t>
            </a:r>
          </a:p>
          <a:p>
            <a:endParaRPr/>
          </a:p>
          <a:p>
            <a:r>
              <a:rPr lang="en-US" dirty="0" smtClean="0"/>
              <a:t>An </a:t>
            </a:r>
            <a:r>
              <a:rPr lang="en-US" dirty="0"/>
              <a:t>optional alternative to CCK is known as packet binary convolutional coding (PBCC). PBCC provides for potentially more efficient transmission at the cost of increased computation at the receiver. PBCC was incorporated into 802.11b in anticipation of its need for higher data rates for future enhancements to the standard.</a:t>
            </a:r>
          </a:p>
          <a:p>
            <a:endParaRPr lang="en-US" dirty="0">
              <a:latin typeface="Times" pitchFamily="-110" charset="0"/>
            </a:endParaRPr>
          </a:p>
          <a:p>
            <a:endParaRPr lang="en-US" dirty="0">
              <a:latin typeface="Times" pitchFamily="-110" charset="0"/>
            </a:endParaRPr>
          </a:p>
        </p:txBody>
      </p:sp>
    </p:spTree>
    <p:extLst>
      <p:ext uri="{BB962C8B-B14F-4D97-AF65-F5344CB8AC3E}">
        <p14:creationId xmlns:p14="http://schemas.microsoft.com/office/powerpoint/2010/main" val="29103629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66E14636-8FD7-CB41-B09C-61010D94C346}" type="slidenum">
              <a:rPr lang="en-US"/>
              <a:pPr/>
              <a:t>34</a:t>
            </a:fld>
            <a:endParaRPr lang="en-US" dirty="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 IEEE 802.11b defines two physical-layer frame</a:t>
            </a:r>
          </a:p>
          <a:p>
            <a:r>
              <a:rPr lang="en-US" sz="1200" kern="1200" baseline="0" dirty="0" smtClean="0">
                <a:solidFill>
                  <a:schemeClr val="tx1"/>
                </a:solidFill>
                <a:latin typeface="Times New Roman" pitchFamily="-110" charset="0"/>
                <a:ea typeface="+mn-ea"/>
                <a:cs typeface="+mn-cs"/>
              </a:rPr>
              <a:t>formats, which differ only in the length of the preamble. The long preamble of 144</a:t>
            </a:r>
          </a:p>
          <a:p>
            <a:r>
              <a:rPr lang="en-US" sz="1200" kern="1200" baseline="0" dirty="0" smtClean="0">
                <a:solidFill>
                  <a:schemeClr val="tx1"/>
                </a:solidFill>
                <a:latin typeface="Times New Roman" pitchFamily="-110" charset="0"/>
                <a:ea typeface="+mn-ea"/>
                <a:cs typeface="+mn-cs"/>
              </a:rPr>
              <a:t>bits is the same as used in the original 802.11 DSSS scheme and allows interoperability</a:t>
            </a:r>
          </a:p>
          <a:p>
            <a:r>
              <a:rPr lang="en-US" sz="1200" kern="1200" baseline="0" dirty="0" smtClean="0">
                <a:solidFill>
                  <a:schemeClr val="tx1"/>
                </a:solidFill>
                <a:latin typeface="Times New Roman" pitchFamily="-110" charset="0"/>
                <a:ea typeface="+mn-ea"/>
                <a:cs typeface="+mn-cs"/>
              </a:rPr>
              <a:t>with other legacy systems. The short preamble of 72 bits provides improved</a:t>
            </a:r>
          </a:p>
          <a:p>
            <a:r>
              <a:rPr lang="en-US" sz="1200" kern="1200" baseline="0" dirty="0" smtClean="0">
                <a:solidFill>
                  <a:schemeClr val="tx1"/>
                </a:solidFill>
                <a:latin typeface="Times New Roman" pitchFamily="-110" charset="0"/>
                <a:ea typeface="+mn-ea"/>
                <a:cs typeface="+mn-cs"/>
              </a:rPr>
              <a:t>throughput efficiency. Figure 13.10b illustrates the physical-layer frame format with</a:t>
            </a:r>
          </a:p>
          <a:p>
            <a:r>
              <a:rPr lang="en-US" sz="1200" kern="1200" baseline="0" dirty="0" smtClean="0">
                <a:solidFill>
                  <a:schemeClr val="tx1"/>
                </a:solidFill>
                <a:latin typeface="Times New Roman" pitchFamily="-110" charset="0"/>
                <a:ea typeface="+mn-ea"/>
                <a:cs typeface="+mn-cs"/>
              </a:rPr>
              <a:t>the short preamble. The PLCP (physical layer conversion protocol) Preamble  field</a:t>
            </a:r>
          </a:p>
          <a:p>
            <a:r>
              <a:rPr lang="en-US" sz="1200" kern="1200" baseline="0" dirty="0" smtClean="0">
                <a:solidFill>
                  <a:schemeClr val="tx1"/>
                </a:solidFill>
                <a:latin typeface="Times New Roman" pitchFamily="-110" charset="0"/>
                <a:ea typeface="+mn-ea"/>
                <a:cs typeface="+mn-cs"/>
              </a:rPr>
              <a:t>enables the receiver to acquire an incoming signal and synchronize the demodulator.</a:t>
            </a:r>
          </a:p>
          <a:p>
            <a:r>
              <a:rPr lang="en-US" sz="1200" kern="1200" baseline="0" dirty="0" smtClean="0">
                <a:solidFill>
                  <a:schemeClr val="tx1"/>
                </a:solidFill>
                <a:latin typeface="Times New Roman" pitchFamily="-110" charset="0"/>
                <a:ea typeface="+mn-ea"/>
                <a:cs typeface="+mn-cs"/>
              </a:rPr>
              <a:t>It consists of two subfields: a 56-bit Sync  field for synchronization and a 16-bit start-of-</a:t>
            </a:r>
          </a:p>
          <a:p>
            <a:r>
              <a:rPr lang="en-US" sz="1200" kern="1200" baseline="0" dirty="0" smtClean="0">
                <a:solidFill>
                  <a:schemeClr val="tx1"/>
                </a:solidFill>
                <a:latin typeface="Times New Roman" pitchFamily="-110" charset="0"/>
                <a:ea typeface="+mn-ea"/>
                <a:cs typeface="+mn-cs"/>
              </a:rPr>
              <a:t>frame delimiter (SFD ). The preamble is transmitted at 1 Mbps using differential</a:t>
            </a:r>
          </a:p>
          <a:p>
            <a:r>
              <a:rPr lang="en-US" sz="1200" kern="1200" baseline="0" dirty="0" smtClean="0">
                <a:solidFill>
                  <a:schemeClr val="tx1"/>
                </a:solidFill>
                <a:latin typeface="Times New Roman" pitchFamily="-110" charset="0"/>
                <a:ea typeface="+mn-ea"/>
                <a:cs typeface="+mn-cs"/>
              </a:rPr>
              <a:t>BPSK and Barker code spreading.</a:t>
            </a:r>
          </a:p>
          <a:p>
            <a:endParaRPr lang="en-US" sz="1200" kern="1200" baseline="0" dirty="0" smtClean="0">
              <a:solidFill>
                <a:schemeClr val="tx1"/>
              </a:solidFill>
              <a:latin typeface="Times New Roman" pitchFamily="-110" charset="0"/>
              <a:ea typeface="+mn-ea"/>
              <a:cs typeface="+mn-cs"/>
            </a:endParaRPr>
          </a:p>
          <a:p>
            <a:endParaRPr lang="en-US" dirty="0"/>
          </a:p>
        </p:txBody>
      </p:sp>
    </p:spTree>
    <p:extLst>
      <p:ext uri="{BB962C8B-B14F-4D97-AF65-F5344CB8AC3E}">
        <p14:creationId xmlns:p14="http://schemas.microsoft.com/office/powerpoint/2010/main" val="3496925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kern="1200" baseline="0" dirty="0" smtClean="0">
                <a:solidFill>
                  <a:schemeClr val="tx1"/>
                </a:solidFill>
                <a:latin typeface="Times New Roman" pitchFamily="-110" charset="0"/>
                <a:ea typeface="+mn-ea"/>
                <a:cs typeface="+mn-cs"/>
              </a:rPr>
              <a:t>Following the preamble is the PLCP Header , which is transmitted at 2 Mbps</a:t>
            </a:r>
          </a:p>
          <a:p>
            <a:r>
              <a:rPr lang="en-US" sz="1200" kern="1200" baseline="0" dirty="0" smtClean="0">
                <a:solidFill>
                  <a:schemeClr val="tx1"/>
                </a:solidFill>
                <a:latin typeface="Times New Roman" pitchFamily="-110" charset="0"/>
                <a:ea typeface="+mn-ea"/>
                <a:cs typeface="+mn-cs"/>
              </a:rPr>
              <a:t>using DQPSK. It consists of the following subfields: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Signal:  Specifies the data rate at which the MPDU (MAC protocol data unit)</a:t>
            </a:r>
          </a:p>
          <a:p>
            <a:r>
              <a:rPr lang="en-US" sz="1200" kern="1200" baseline="0" dirty="0" smtClean="0">
                <a:solidFill>
                  <a:schemeClr val="tx1"/>
                </a:solidFill>
                <a:latin typeface="Times New Roman" pitchFamily="-110" charset="0"/>
                <a:ea typeface="+mn-ea"/>
                <a:cs typeface="+mn-cs"/>
              </a:rPr>
              <a:t>portion of the frame is transmitted.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Service:  Only 3 bits of this 8-bit field are used in 802.11b. One bit indicates</a:t>
            </a:r>
          </a:p>
          <a:p>
            <a:r>
              <a:rPr lang="en-US" sz="1200" kern="1200" baseline="0" dirty="0" smtClean="0">
                <a:solidFill>
                  <a:schemeClr val="tx1"/>
                </a:solidFill>
                <a:latin typeface="Times New Roman" pitchFamily="-110" charset="0"/>
                <a:ea typeface="+mn-ea"/>
                <a:cs typeface="+mn-cs"/>
              </a:rPr>
              <a:t>whether the transmit frequency and symbol clocks use the same local oscillator.</a:t>
            </a:r>
          </a:p>
          <a:p>
            <a:r>
              <a:rPr lang="en-US" sz="1200" kern="1200" baseline="0" dirty="0" smtClean="0">
                <a:solidFill>
                  <a:schemeClr val="tx1"/>
                </a:solidFill>
                <a:latin typeface="Times New Roman" pitchFamily="-110" charset="0"/>
                <a:ea typeface="+mn-ea"/>
                <a:cs typeface="+mn-cs"/>
              </a:rPr>
              <a:t>Another bit indicates whether CCK or PBCC encoding is used. A third bit</a:t>
            </a:r>
          </a:p>
          <a:p>
            <a:r>
              <a:rPr lang="en-US" sz="1200" kern="1200" baseline="0" dirty="0" smtClean="0">
                <a:solidFill>
                  <a:schemeClr val="tx1"/>
                </a:solidFill>
                <a:latin typeface="Times New Roman" pitchFamily="-110" charset="0"/>
                <a:ea typeface="+mn-ea"/>
                <a:cs typeface="+mn-cs"/>
              </a:rPr>
              <a:t>acts as an extension to the Length subfield.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 Length: Indicates the length of the MPDU field by specifying the number of</a:t>
            </a:r>
          </a:p>
          <a:p>
            <a:r>
              <a:rPr lang="en-US" sz="1200" kern="1200" baseline="0" dirty="0" smtClean="0">
                <a:solidFill>
                  <a:schemeClr val="tx1"/>
                </a:solidFill>
                <a:latin typeface="Times New Roman" pitchFamily="-110" charset="0"/>
                <a:ea typeface="+mn-ea"/>
                <a:cs typeface="+mn-cs"/>
              </a:rPr>
              <a:t>microseconds necessary to transmit the MPDU. Given the data rate, the length of</a:t>
            </a:r>
          </a:p>
          <a:p>
            <a:r>
              <a:rPr lang="en-US" sz="1200" kern="1200" baseline="0" dirty="0" smtClean="0">
                <a:solidFill>
                  <a:schemeClr val="tx1"/>
                </a:solidFill>
                <a:latin typeface="Times New Roman" pitchFamily="-110" charset="0"/>
                <a:ea typeface="+mn-ea"/>
                <a:cs typeface="+mn-cs"/>
              </a:rPr>
              <a:t>the MPDU in octets can be calculated. For any data rate over 8 Mbps, the length</a:t>
            </a:r>
          </a:p>
          <a:p>
            <a:r>
              <a:rPr lang="en-US" sz="1200" kern="1200" baseline="0" dirty="0" smtClean="0">
                <a:solidFill>
                  <a:schemeClr val="tx1"/>
                </a:solidFill>
                <a:latin typeface="Times New Roman" pitchFamily="-110" charset="0"/>
                <a:ea typeface="+mn-ea"/>
                <a:cs typeface="+mn-cs"/>
              </a:rPr>
              <a:t>extension bit from the Service field is needed to resolve a rounding ambiguity.</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 CRC: A 16-bit error-detection code used to protect the Signal, Service, and</a:t>
            </a:r>
          </a:p>
          <a:p>
            <a:r>
              <a:rPr lang="en-US" sz="1200" kern="1200" baseline="0" dirty="0" smtClean="0">
                <a:solidFill>
                  <a:schemeClr val="tx1"/>
                </a:solidFill>
                <a:latin typeface="Times New Roman" pitchFamily="-110" charset="0"/>
                <a:ea typeface="+mn-ea"/>
                <a:cs typeface="+mn-cs"/>
              </a:rPr>
              <a:t>Length fields.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MPDU field consists of a variable number of bits transmitted at the data</a:t>
            </a:r>
          </a:p>
          <a:p>
            <a:r>
              <a:rPr lang="en-US" sz="1200" kern="1200" baseline="0" dirty="0" smtClean="0">
                <a:solidFill>
                  <a:schemeClr val="tx1"/>
                </a:solidFill>
                <a:latin typeface="Times New Roman" pitchFamily="-110" charset="0"/>
                <a:ea typeface="+mn-ea"/>
                <a:cs typeface="+mn-cs"/>
              </a:rPr>
              <a:t>rate specified in the Signal subfield. Prior to transmission, all of the bits of the physical-</a:t>
            </a:r>
          </a:p>
          <a:p>
            <a:r>
              <a:rPr lang="en-US" sz="1200" kern="1200" baseline="0" dirty="0" smtClean="0">
                <a:solidFill>
                  <a:schemeClr val="tx1"/>
                </a:solidFill>
                <a:latin typeface="Times New Roman" pitchFamily="-110" charset="0"/>
                <a:ea typeface="+mn-ea"/>
                <a:cs typeface="+mn-cs"/>
              </a:rPr>
              <a:t>layer PDU are scrambled (see Appendix 12B for a discussion of scrambling).</a:t>
            </a:r>
            <a:endParaRPr lang="en-US" dirty="0"/>
          </a:p>
        </p:txBody>
      </p:sp>
      <p:sp>
        <p:nvSpPr>
          <p:cNvPr id="4" name="Slide Number Placeholder 3"/>
          <p:cNvSpPr>
            <a:spLocks noGrp="1"/>
          </p:cNvSpPr>
          <p:nvPr>
            <p:ph type="sldNum" sz="quarter" idx="10"/>
          </p:nvPr>
        </p:nvSpPr>
        <p:spPr/>
        <p:txBody>
          <a:bodyPr/>
          <a:lstStyle/>
          <a:p>
            <a:fld id="{5B19AB31-28CA-974C-B12C-10F8F8BE34F2}" type="slidenum">
              <a:rPr lang="en-US" smtClean="0"/>
              <a:pPr/>
              <a:t>35</a:t>
            </a:fld>
            <a:endParaRPr lang="en-US" dirty="0"/>
          </a:p>
        </p:txBody>
      </p:sp>
    </p:spTree>
    <p:extLst>
      <p:ext uri="{BB962C8B-B14F-4D97-AF65-F5344CB8AC3E}">
        <p14:creationId xmlns:p14="http://schemas.microsoft.com/office/powerpoint/2010/main" val="11100119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BD4A303E-D2CC-4646-9EFD-D84950C80443}" type="slidenum">
              <a:rPr lang="en-US"/>
              <a:pPr/>
              <a:t>36</a:t>
            </a:fld>
            <a:endParaRPr lang="en-US" dirty="0"/>
          </a:p>
        </p:txBody>
      </p:sp>
      <p:sp>
        <p:nvSpPr>
          <p:cNvPr id="106499"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r>
              <a:rPr lang="en-US" b="0" dirty="0"/>
              <a:t>Although 802.11b achieved a certain level of success, its limited data rate results in limited appeal. To meet the needs for a truly high-speed LAN, IEEE 802.11a was developed.</a:t>
            </a:r>
          </a:p>
          <a:p>
            <a:r>
              <a:rPr lang="en-US" dirty="0" smtClean="0"/>
              <a:t> </a:t>
            </a:r>
          </a:p>
          <a:p>
            <a:r>
              <a:rPr lang="en-US" dirty="0" smtClean="0"/>
              <a:t>IEEE </a:t>
            </a:r>
            <a:r>
              <a:rPr lang="en-US" dirty="0"/>
              <a:t>802.11a makes use of the frequency band called the Universal Networking Information Infrastructure (UNNI), which is divided into three parts. The UNNI-1 band (5.15 to 5.25 GHz) is intended for indoor use; the UNNI-2 band (5.25 to 5.35 GHz) can be used either indoor or outdoor, and the UNNI-3 band (5.725 to 5.825 GHz) is for outdoor use.</a:t>
            </a:r>
          </a:p>
          <a:p>
            <a:endParaRPr/>
          </a:p>
          <a:p>
            <a:r>
              <a:rPr lang="en-US" dirty="0" smtClean="0"/>
              <a:t>IEEE </a:t>
            </a:r>
            <a:r>
              <a:rPr lang="en-US" dirty="0"/>
              <a:t>80211.a has several advantages over IEEE 802.11b/g:</a:t>
            </a:r>
          </a:p>
          <a:p>
            <a:r>
              <a:rPr lang="en-US" dirty="0"/>
              <a:t> </a:t>
            </a:r>
            <a:endParaRPr lang="en-US" dirty="0" smtClean="0"/>
          </a:p>
          <a:p>
            <a:r>
              <a:rPr lang="en-US" dirty="0" smtClean="0"/>
              <a:t>IEEE </a:t>
            </a:r>
            <a:r>
              <a:rPr lang="en-US" dirty="0"/>
              <a:t>802.11a utilizes more available bandwidth than 802.11b/g. Each UNNI band provides four nonoverlapping channels for a total of 12 across the allocated spectrum.</a:t>
            </a:r>
            <a:endParaRPr lang="en-US" dirty="0" smtClean="0"/>
          </a:p>
          <a:p>
            <a:endParaRPr lang="en-US" dirty="0" smtClean="0"/>
          </a:p>
          <a:p>
            <a:r>
              <a:rPr lang="en-US" dirty="0" smtClean="0"/>
              <a:t>IEEE </a:t>
            </a:r>
            <a:r>
              <a:rPr lang="en-US" dirty="0"/>
              <a:t>802.11a provides much higher data rates than 802.11b and the same maximum data rate as 802.11g.</a:t>
            </a:r>
            <a:endParaRPr lang="en-US" dirty="0" smtClean="0"/>
          </a:p>
          <a:p>
            <a:endParaRPr lang="en-US" dirty="0" smtClean="0"/>
          </a:p>
          <a:p>
            <a:r>
              <a:rPr lang="en-US" dirty="0" smtClean="0"/>
              <a:t>IEEE </a:t>
            </a:r>
            <a:r>
              <a:rPr lang="en-US" dirty="0"/>
              <a:t>802.11a uses a different, relatively uncluttered frequency spectrum (5 GHz).</a:t>
            </a:r>
          </a:p>
          <a:p>
            <a:r>
              <a:rPr lang="en-US" dirty="0" smtClean="0"/>
              <a:t> </a:t>
            </a:r>
          </a:p>
        </p:txBody>
      </p:sp>
    </p:spTree>
    <p:extLst>
      <p:ext uri="{BB962C8B-B14F-4D97-AF65-F5344CB8AC3E}">
        <p14:creationId xmlns:p14="http://schemas.microsoft.com/office/powerpoint/2010/main" val="22417340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kern="1200" baseline="0" dirty="0" smtClean="0">
                <a:solidFill>
                  <a:schemeClr val="tx1"/>
                </a:solidFill>
                <a:latin typeface="Times New Roman" pitchFamily="-110" charset="0"/>
                <a:ea typeface="+mn-ea"/>
                <a:cs typeface="+mn-cs"/>
              </a:rPr>
              <a:t>The primary purpose of the physical layer</a:t>
            </a:r>
          </a:p>
          <a:p>
            <a:r>
              <a:rPr lang="en-US" sz="1200" kern="1200" baseline="0" dirty="0" smtClean="0">
                <a:solidFill>
                  <a:schemeClr val="tx1"/>
                </a:solidFill>
                <a:latin typeface="Times New Roman" pitchFamily="-110" charset="0"/>
                <a:ea typeface="+mn-ea"/>
                <a:cs typeface="+mn-cs"/>
              </a:rPr>
              <a:t>is to transmit MAC protocol data units as directed by the 802.11 MAC layer. The</a:t>
            </a:r>
          </a:p>
          <a:p>
            <a:r>
              <a:rPr lang="en-US" sz="1200" kern="1200" baseline="0" dirty="0" smtClean="0">
                <a:solidFill>
                  <a:schemeClr val="tx1"/>
                </a:solidFill>
                <a:latin typeface="Times New Roman" pitchFamily="-110" charset="0"/>
                <a:ea typeface="+mn-ea"/>
                <a:cs typeface="+mn-cs"/>
              </a:rPr>
              <a:t>PLCP </a:t>
            </a:r>
            <a:r>
              <a:rPr lang="en-US" sz="1200" kern="1200" baseline="0" dirty="0" err="1" smtClean="0">
                <a:solidFill>
                  <a:schemeClr val="tx1"/>
                </a:solidFill>
                <a:latin typeface="Times New Roman" pitchFamily="-110" charset="0"/>
                <a:ea typeface="+mn-ea"/>
                <a:cs typeface="+mn-cs"/>
              </a:rPr>
              <a:t>sublayer</a:t>
            </a:r>
            <a:r>
              <a:rPr lang="en-US" sz="1200" kern="1200" baseline="0" dirty="0" smtClean="0">
                <a:solidFill>
                  <a:schemeClr val="tx1"/>
                </a:solidFill>
                <a:latin typeface="Times New Roman" pitchFamily="-110" charset="0"/>
                <a:ea typeface="+mn-ea"/>
                <a:cs typeface="+mn-cs"/>
              </a:rPr>
              <a:t> provides the framing and signaling bits needed for the OFDM</a:t>
            </a:r>
          </a:p>
          <a:p>
            <a:r>
              <a:rPr lang="en-US" sz="1200" kern="1200" baseline="0" dirty="0" smtClean="0">
                <a:solidFill>
                  <a:schemeClr val="tx1"/>
                </a:solidFill>
                <a:latin typeface="Times New Roman" pitchFamily="-110" charset="0"/>
                <a:ea typeface="+mn-ea"/>
                <a:cs typeface="+mn-cs"/>
              </a:rPr>
              <a:t>transmission and the PMD </a:t>
            </a:r>
            <a:r>
              <a:rPr lang="en-US" sz="1200" kern="1200" baseline="0" dirty="0" err="1" smtClean="0">
                <a:solidFill>
                  <a:schemeClr val="tx1"/>
                </a:solidFill>
                <a:latin typeface="Times New Roman" pitchFamily="-110" charset="0"/>
                <a:ea typeface="+mn-ea"/>
                <a:cs typeface="+mn-cs"/>
              </a:rPr>
              <a:t>sublayer</a:t>
            </a:r>
            <a:r>
              <a:rPr lang="en-US" sz="1200" kern="1200" baseline="0" dirty="0" smtClean="0">
                <a:solidFill>
                  <a:schemeClr val="tx1"/>
                </a:solidFill>
                <a:latin typeface="Times New Roman" pitchFamily="-110" charset="0"/>
                <a:ea typeface="+mn-ea"/>
                <a:cs typeface="+mn-cs"/>
              </a:rPr>
              <a:t> performs the actual encoding and transmission</a:t>
            </a:r>
          </a:p>
          <a:p>
            <a:r>
              <a:rPr lang="en-US" sz="1200" kern="1200" baseline="0" dirty="0" smtClean="0">
                <a:solidFill>
                  <a:schemeClr val="tx1"/>
                </a:solidFill>
                <a:latin typeface="Times New Roman" pitchFamily="-110" charset="0"/>
                <a:ea typeface="+mn-ea"/>
                <a:cs typeface="+mn-cs"/>
              </a:rPr>
              <a:t>operation.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Figure 13.10a illustrates the physical-layer frame format. The PLCP Preamble</a:t>
            </a:r>
          </a:p>
          <a:p>
            <a:r>
              <a:rPr lang="en-US" sz="1200" kern="1200" baseline="0" dirty="0" smtClean="0">
                <a:solidFill>
                  <a:schemeClr val="tx1"/>
                </a:solidFill>
                <a:latin typeface="Times New Roman" pitchFamily="-110" charset="0"/>
                <a:ea typeface="+mn-ea"/>
                <a:cs typeface="+mn-cs"/>
              </a:rPr>
              <a:t> field enables the receiver to acquire an incoming OFDM signal and synchronize the</a:t>
            </a:r>
          </a:p>
          <a:p>
            <a:r>
              <a:rPr lang="en-US" sz="1200" kern="1200" baseline="0" dirty="0" smtClean="0">
                <a:solidFill>
                  <a:schemeClr val="tx1"/>
                </a:solidFill>
                <a:latin typeface="Times New Roman" pitchFamily="-110" charset="0"/>
                <a:ea typeface="+mn-ea"/>
                <a:cs typeface="+mn-cs"/>
              </a:rPr>
              <a:t>demodulator. Next is the Signal  field, which consists of 24 bits encoded as a single</a:t>
            </a:r>
          </a:p>
          <a:p>
            <a:r>
              <a:rPr lang="en-US" sz="1200" kern="1200" baseline="0" dirty="0" smtClean="0">
                <a:solidFill>
                  <a:schemeClr val="tx1"/>
                </a:solidFill>
                <a:latin typeface="Times New Roman" pitchFamily="-110" charset="0"/>
                <a:ea typeface="+mn-ea"/>
                <a:cs typeface="+mn-cs"/>
              </a:rPr>
              <a:t>OFDM symbol. The Preamble and Signal fields are transmitted at 6 Mbps using</a:t>
            </a:r>
          </a:p>
          <a:p>
            <a:r>
              <a:rPr lang="en-US" sz="1200" kern="1200" baseline="0" dirty="0" smtClean="0">
                <a:solidFill>
                  <a:schemeClr val="tx1"/>
                </a:solidFill>
                <a:latin typeface="Times New Roman" pitchFamily="-110" charset="0"/>
                <a:ea typeface="+mn-ea"/>
                <a:cs typeface="+mn-cs"/>
              </a:rPr>
              <a:t>BPSK. The signal field consists of the following subfields: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Rate:  Specifies the data rate at which the data field portion of the frame is</a:t>
            </a:r>
          </a:p>
          <a:p>
            <a:r>
              <a:rPr lang="en-US" sz="1200" kern="1200" baseline="0" dirty="0" smtClean="0">
                <a:solidFill>
                  <a:schemeClr val="tx1"/>
                </a:solidFill>
                <a:latin typeface="Times New Roman" pitchFamily="-110" charset="0"/>
                <a:ea typeface="+mn-ea"/>
                <a:cs typeface="+mn-cs"/>
              </a:rPr>
              <a:t>transmitted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t>
            </a:r>
            <a:r>
              <a:rPr lang="en-US" sz="1200" kern="1200" baseline="0" dirty="0" err="1" smtClean="0">
                <a:solidFill>
                  <a:schemeClr val="tx1"/>
                </a:solidFill>
                <a:latin typeface="Times New Roman" pitchFamily="-110" charset="0"/>
                <a:ea typeface="+mn-ea"/>
                <a:cs typeface="+mn-cs"/>
              </a:rPr>
              <a:t>r</a:t>
            </a:r>
            <a:r>
              <a:rPr lang="en-US" sz="1200" kern="1200" baseline="0" dirty="0" smtClean="0">
                <a:solidFill>
                  <a:schemeClr val="tx1"/>
                </a:solidFill>
                <a:latin typeface="Times New Roman" pitchFamily="-110" charset="0"/>
                <a:ea typeface="+mn-ea"/>
                <a:cs typeface="+mn-cs"/>
              </a:rPr>
              <a:t>:  Reserved for future use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Length:  Number of octets in the MAC PDU</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P:  An even parity bit for the 17 bits in the Rate, </a:t>
            </a:r>
            <a:r>
              <a:rPr lang="en-US" sz="1200" kern="1200" baseline="0" dirty="0" err="1" smtClean="0">
                <a:solidFill>
                  <a:schemeClr val="tx1"/>
                </a:solidFill>
                <a:latin typeface="Times New Roman" pitchFamily="-110" charset="0"/>
                <a:ea typeface="+mn-ea"/>
                <a:cs typeface="+mn-cs"/>
              </a:rPr>
              <a:t>r</a:t>
            </a:r>
            <a:r>
              <a:rPr lang="en-US" sz="1200" kern="1200" baseline="0" dirty="0" smtClean="0">
                <a:solidFill>
                  <a:schemeClr val="tx1"/>
                </a:solidFill>
                <a:latin typeface="Times New Roman" pitchFamily="-110" charset="0"/>
                <a:ea typeface="+mn-ea"/>
                <a:cs typeface="+mn-cs"/>
              </a:rPr>
              <a:t>, and Length subfields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Tail:  Consists of 6 zero bits appended to the symbol to bring the </a:t>
            </a:r>
            <a:r>
              <a:rPr lang="en-US" sz="1200" kern="1200" baseline="0" dirty="0" err="1" smtClean="0">
                <a:solidFill>
                  <a:schemeClr val="tx1"/>
                </a:solidFill>
                <a:latin typeface="Times New Roman" pitchFamily="-110" charset="0"/>
                <a:ea typeface="+mn-ea"/>
                <a:cs typeface="+mn-cs"/>
              </a:rPr>
              <a:t>convolutional</a:t>
            </a:r>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encoder to zero state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Data  field consists of a variable number of OFDM symbols transmitted</a:t>
            </a:r>
          </a:p>
          <a:p>
            <a:r>
              <a:rPr lang="en-US" sz="1200" kern="1200" baseline="0" dirty="0" smtClean="0">
                <a:solidFill>
                  <a:schemeClr val="tx1"/>
                </a:solidFill>
                <a:latin typeface="Times New Roman" pitchFamily="-110" charset="0"/>
                <a:ea typeface="+mn-ea"/>
                <a:cs typeface="+mn-cs"/>
              </a:rPr>
              <a:t>at the data rate specified in the Rate subfield. Prior to transmission, all of the bits</a:t>
            </a:r>
          </a:p>
          <a:p>
            <a:r>
              <a:rPr lang="en-US" sz="1200" kern="1200" baseline="0" dirty="0" smtClean="0">
                <a:solidFill>
                  <a:schemeClr val="tx1"/>
                </a:solidFill>
                <a:latin typeface="Times New Roman" pitchFamily="-110" charset="0"/>
                <a:ea typeface="+mn-ea"/>
                <a:cs typeface="+mn-cs"/>
              </a:rPr>
              <a:t>of the Data field are scrambled (see Appendix 12B for a discussion of scrambling).</a:t>
            </a:r>
          </a:p>
          <a:p>
            <a:r>
              <a:rPr lang="en-US" sz="1200" kern="1200" baseline="0" dirty="0" smtClean="0">
                <a:solidFill>
                  <a:schemeClr val="tx1"/>
                </a:solidFill>
                <a:latin typeface="Times New Roman" pitchFamily="-110" charset="0"/>
                <a:ea typeface="+mn-ea"/>
                <a:cs typeface="+mn-cs"/>
              </a:rPr>
              <a:t>The Data field consists of four subfields: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Service:  Consists of 16 bits, with the first 7 bits set to zeros to synchronize the</a:t>
            </a:r>
          </a:p>
          <a:p>
            <a:r>
              <a:rPr lang="en-US" sz="1200" kern="1200" baseline="0" dirty="0" smtClean="0">
                <a:solidFill>
                  <a:schemeClr val="tx1"/>
                </a:solidFill>
                <a:latin typeface="Times New Roman" pitchFamily="-110" charset="0"/>
                <a:ea typeface="+mn-ea"/>
                <a:cs typeface="+mn-cs"/>
              </a:rPr>
              <a:t>descrambler in the receiver and the remaining 9 bits (all zeros) reserved for</a:t>
            </a:r>
          </a:p>
          <a:p>
            <a:r>
              <a:rPr lang="en-US" sz="1200" kern="1200" baseline="0" dirty="0" smtClean="0">
                <a:solidFill>
                  <a:schemeClr val="tx1"/>
                </a:solidFill>
                <a:latin typeface="Times New Roman" pitchFamily="-110" charset="0"/>
                <a:ea typeface="+mn-ea"/>
                <a:cs typeface="+mn-cs"/>
              </a:rPr>
              <a:t>future use.</a:t>
            </a:r>
          </a:p>
          <a:p>
            <a:endParaRPr lang="en-US" dirty="0" smtClean="0"/>
          </a:p>
          <a:p>
            <a:r>
              <a:rPr lang="en-US" sz="1200" kern="1200" baseline="0" dirty="0" smtClean="0">
                <a:solidFill>
                  <a:schemeClr val="tx1"/>
                </a:solidFill>
                <a:latin typeface="Times New Roman" pitchFamily="-110" charset="0"/>
                <a:ea typeface="+mn-ea"/>
                <a:cs typeface="+mn-cs"/>
              </a:rPr>
              <a:t>• MAC PDU: Handed down from the MAC layer. The format is shown in</a:t>
            </a:r>
          </a:p>
          <a:p>
            <a:r>
              <a:rPr lang="en-US" sz="1200" kern="1200" baseline="0" dirty="0" smtClean="0">
                <a:solidFill>
                  <a:schemeClr val="tx1"/>
                </a:solidFill>
                <a:latin typeface="Times New Roman" pitchFamily="-110" charset="0"/>
                <a:ea typeface="+mn-ea"/>
                <a:cs typeface="+mn-cs"/>
              </a:rPr>
              <a:t>Figure 13.8.</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Tail: Produced by replacing the six scrambled bits following the MPDU end</a:t>
            </a:r>
          </a:p>
          <a:p>
            <a:r>
              <a:rPr lang="en-US" sz="1200" kern="1200" baseline="0" dirty="0" smtClean="0">
                <a:solidFill>
                  <a:schemeClr val="tx1"/>
                </a:solidFill>
                <a:latin typeface="Times New Roman" pitchFamily="-110" charset="0"/>
                <a:ea typeface="+mn-ea"/>
                <a:cs typeface="+mn-cs"/>
              </a:rPr>
              <a:t>with 6 bits of all zeros; used to reinitialize the </a:t>
            </a:r>
            <a:r>
              <a:rPr lang="en-US" sz="1200" kern="1200" baseline="0" dirty="0" err="1" smtClean="0">
                <a:solidFill>
                  <a:schemeClr val="tx1"/>
                </a:solidFill>
                <a:latin typeface="Times New Roman" pitchFamily="-110" charset="0"/>
                <a:ea typeface="+mn-ea"/>
                <a:cs typeface="+mn-cs"/>
              </a:rPr>
              <a:t>convolutional</a:t>
            </a:r>
            <a:r>
              <a:rPr lang="en-US" sz="1200" kern="1200" baseline="0" dirty="0" smtClean="0">
                <a:solidFill>
                  <a:schemeClr val="tx1"/>
                </a:solidFill>
                <a:latin typeface="Times New Roman" pitchFamily="-110" charset="0"/>
                <a:ea typeface="+mn-ea"/>
                <a:cs typeface="+mn-cs"/>
              </a:rPr>
              <a:t> encoder.</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Pad: The number of bits required to make the Data field a multiple of the</a:t>
            </a:r>
          </a:p>
          <a:p>
            <a:r>
              <a:rPr lang="en-US" sz="1200" kern="1200" baseline="0" dirty="0" smtClean="0">
                <a:solidFill>
                  <a:schemeClr val="tx1"/>
                </a:solidFill>
                <a:latin typeface="Times New Roman" pitchFamily="-110" charset="0"/>
                <a:ea typeface="+mn-ea"/>
                <a:cs typeface="+mn-cs"/>
              </a:rPr>
              <a:t>number of bits in an OFDM symbol (48, 96, 192, or 288).</a:t>
            </a:r>
            <a:endParaRPr lang="en-US" dirty="0"/>
          </a:p>
        </p:txBody>
      </p:sp>
      <p:sp>
        <p:nvSpPr>
          <p:cNvPr id="4" name="Slide Number Placeholder 3"/>
          <p:cNvSpPr>
            <a:spLocks noGrp="1"/>
          </p:cNvSpPr>
          <p:nvPr>
            <p:ph type="sldNum" sz="quarter" idx="10"/>
          </p:nvPr>
        </p:nvSpPr>
        <p:spPr/>
        <p:txBody>
          <a:bodyPr/>
          <a:lstStyle/>
          <a:p>
            <a:fld id="{5B19AB31-28CA-974C-B12C-10F8F8BE34F2}" type="slidenum">
              <a:rPr lang="en-US" smtClean="0"/>
              <a:pPr/>
              <a:t>37</a:t>
            </a:fld>
            <a:endParaRPr lang="en-US" dirty="0"/>
          </a:p>
        </p:txBody>
      </p:sp>
    </p:spTree>
    <p:extLst>
      <p:ext uri="{BB962C8B-B14F-4D97-AF65-F5344CB8AC3E}">
        <p14:creationId xmlns:p14="http://schemas.microsoft.com/office/powerpoint/2010/main" val="2318847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A11C2E33-2C77-5E43-974C-F344C2164056}" type="slidenum">
              <a:rPr lang="en-US"/>
              <a:pPr/>
              <a:t>38</a:t>
            </a:fld>
            <a:endParaRPr lang="en-US" dirty="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r>
              <a:rPr lang="en-US" dirty="0"/>
              <a:t>IEEE 802.11g extends 802.11b to data rates above 20 Mbps, up to 54 Mbps. Like 802.11b, 802.11g operates in the 2.4-GHz range and thus the two are compatible. The standard is designed so that 802.11b devices will work when connected to an 802.11g AP, and 802.11g devices will work when connected to an 802.11b AP, in both cases using the lower 802.11b data rate.</a:t>
            </a:r>
          </a:p>
          <a:p>
            <a:endParaRPr/>
          </a:p>
          <a:p>
            <a:r>
              <a:rPr lang="en-US" dirty="0" smtClean="0"/>
              <a:t>EE </a:t>
            </a:r>
            <a:r>
              <a:rPr lang="en-US" dirty="0"/>
              <a:t>802.11g offers a wider array of data rate and modulation scheme options. IEEE 802.11g provides compatibility with 802.11 and 802.11b by specifying the same modulation and framing schemes as these standards for 1, 2, 5.5, and 11 Mbps. At data rates of 6, 9, 12, 18, 24, 36, 48, and 54 Mbps, 802.11g adopts the 802.11a OFDM scheme, adapted for the 2.4 GHz rate; this is referred to as ERP-OFDM, with ERP standing for extended rate physical layer. In addition, an ERP-PBCC scheme is used to provide data rates of 22 and 33 Mbps.</a:t>
            </a:r>
          </a:p>
          <a:p>
            <a:endParaRPr/>
          </a:p>
        </p:txBody>
      </p:sp>
    </p:spTree>
    <p:extLst>
      <p:ext uri="{BB962C8B-B14F-4D97-AF65-F5344CB8AC3E}">
        <p14:creationId xmlns:p14="http://schemas.microsoft.com/office/powerpoint/2010/main" val="25496451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9605B0FF-4B9B-7E40-BF96-4C98D6E4CA7E}" type="slidenum">
              <a:rPr lang="en-US"/>
              <a:pPr/>
              <a:t>39</a:t>
            </a:fld>
            <a:endParaRPr lang="en-US" dirty="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r>
              <a:rPr lang="en-US" dirty="0"/>
              <a:t>The IEEE 802.11 standards do not include a specification of speed versus distance objectives. Different vendors will give different values, depending on environment.</a:t>
            </a:r>
            <a:r>
              <a:rPr lang="en-US" smtClean="0"/>
              <a:t>Table 13.5</a:t>
            </a:r>
            <a:r>
              <a:rPr lang="en-US" dirty="0"/>
              <a:t>, based on [LAYL04] gives estimated values for a typical office environment.</a:t>
            </a:r>
          </a:p>
          <a:p>
            <a:r>
              <a:rPr lang="en-US" dirty="0"/>
              <a:t> </a:t>
            </a:r>
          </a:p>
          <a:p>
            <a:endParaRPr lang="en-US" dirty="0"/>
          </a:p>
        </p:txBody>
      </p:sp>
    </p:spTree>
    <p:extLst>
      <p:ext uri="{BB962C8B-B14F-4D97-AF65-F5344CB8AC3E}">
        <p14:creationId xmlns:p14="http://schemas.microsoft.com/office/powerpoint/2010/main" val="4116117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A17B474F-2BD7-AE43-BBED-EFF392CA168F}" type="slidenum">
              <a:rPr lang="en-US"/>
              <a:pPr/>
              <a:t>4</a:t>
            </a:fld>
            <a:endParaRPr lang="en-US"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14400" y="4343400"/>
            <a:ext cx="5181600" cy="4419600"/>
          </a:xfrm>
          <a:noFill/>
          <a:ln/>
        </p:spPr>
        <p:txBody>
          <a:bodyPr/>
          <a:lstStyle/>
          <a:p>
            <a:r>
              <a:rPr lang="en-US" sz="1200" kern="1200" baseline="0" dirty="0" smtClean="0">
                <a:solidFill>
                  <a:schemeClr val="tx1"/>
                </a:solidFill>
                <a:latin typeface="Times New Roman" pitchFamily="-110" charset="0"/>
                <a:ea typeface="+mn-ea"/>
                <a:cs typeface="+mn-cs"/>
              </a:rPr>
              <a:t>Figure 13.1 indicates a simple WLAN configuration that is typical of many environments.</a:t>
            </a:r>
          </a:p>
          <a:p>
            <a:r>
              <a:rPr lang="en-US" sz="1200" kern="1200" baseline="0" dirty="0" smtClean="0">
                <a:solidFill>
                  <a:schemeClr val="tx1"/>
                </a:solidFill>
                <a:latin typeface="Times New Roman" pitchFamily="-110" charset="0"/>
                <a:ea typeface="+mn-ea"/>
                <a:cs typeface="+mn-cs"/>
              </a:rPr>
              <a:t>There is a backbone wired LAN, such as Ethernet, that supports servers,</a:t>
            </a:r>
          </a:p>
          <a:p>
            <a:r>
              <a:rPr lang="en-US" sz="1200" kern="1200" baseline="0" dirty="0" smtClean="0">
                <a:solidFill>
                  <a:schemeClr val="tx1"/>
                </a:solidFill>
                <a:latin typeface="Times New Roman" pitchFamily="-110" charset="0"/>
                <a:ea typeface="+mn-ea"/>
                <a:cs typeface="+mn-cs"/>
              </a:rPr>
              <a:t>workstations, and one or more bridges or routers to link with other networks. In</a:t>
            </a:r>
          </a:p>
          <a:p>
            <a:r>
              <a:rPr lang="en-US" sz="1200" kern="1200" baseline="0" dirty="0" smtClean="0">
                <a:solidFill>
                  <a:schemeClr val="tx1"/>
                </a:solidFill>
                <a:latin typeface="Times New Roman" pitchFamily="-110" charset="0"/>
                <a:ea typeface="+mn-ea"/>
                <a:cs typeface="+mn-cs"/>
              </a:rPr>
              <a:t>addition, there is a control module (CM) that acts as an interface to a WLAN. The</a:t>
            </a:r>
          </a:p>
          <a:p>
            <a:r>
              <a:rPr lang="en-US" sz="1200" kern="1200" baseline="0" dirty="0" smtClean="0">
                <a:solidFill>
                  <a:schemeClr val="tx1"/>
                </a:solidFill>
                <a:latin typeface="Times New Roman" pitchFamily="-110" charset="0"/>
                <a:ea typeface="+mn-ea"/>
                <a:cs typeface="+mn-cs"/>
              </a:rPr>
              <a:t>control module includes either bridge or router functionality to link the WLAN</a:t>
            </a:r>
          </a:p>
          <a:p>
            <a:r>
              <a:rPr lang="en-US" sz="1200" kern="1200" baseline="0" dirty="0" smtClean="0">
                <a:solidFill>
                  <a:schemeClr val="tx1"/>
                </a:solidFill>
                <a:latin typeface="Times New Roman" pitchFamily="-110" charset="0"/>
                <a:ea typeface="+mn-ea"/>
                <a:cs typeface="+mn-cs"/>
              </a:rPr>
              <a:t>to the backbone. It includes some sort of access control logic, such as a polling or</a:t>
            </a:r>
          </a:p>
          <a:p>
            <a:r>
              <a:rPr lang="en-US" sz="1200" kern="1200" baseline="0" dirty="0" smtClean="0">
                <a:solidFill>
                  <a:schemeClr val="tx1"/>
                </a:solidFill>
                <a:latin typeface="Times New Roman" pitchFamily="-110" charset="0"/>
                <a:ea typeface="+mn-ea"/>
                <a:cs typeface="+mn-cs"/>
              </a:rPr>
              <a:t>token-passing scheme, to regulate the access from the end systems. Note that some</a:t>
            </a:r>
          </a:p>
          <a:p>
            <a:r>
              <a:rPr lang="en-US" sz="1200" kern="1200" baseline="0" dirty="0" smtClean="0">
                <a:solidFill>
                  <a:schemeClr val="tx1"/>
                </a:solidFill>
                <a:latin typeface="Times New Roman" pitchFamily="-110" charset="0"/>
                <a:ea typeface="+mn-ea"/>
                <a:cs typeface="+mn-cs"/>
              </a:rPr>
              <a:t>of the end systems are stand-alone devices, such as a workstation or a server. Hubs</a:t>
            </a:r>
          </a:p>
          <a:p>
            <a:r>
              <a:rPr lang="en-US" sz="1200" kern="1200" baseline="0" dirty="0" smtClean="0">
                <a:solidFill>
                  <a:schemeClr val="tx1"/>
                </a:solidFill>
                <a:latin typeface="Times New Roman" pitchFamily="-110" charset="0"/>
                <a:ea typeface="+mn-ea"/>
                <a:cs typeface="+mn-cs"/>
              </a:rPr>
              <a:t>or other user modules (</a:t>
            </a:r>
            <a:r>
              <a:rPr lang="en-US" sz="1200" kern="1200" baseline="0" dirty="0" err="1" smtClean="0">
                <a:solidFill>
                  <a:schemeClr val="tx1"/>
                </a:solidFill>
                <a:latin typeface="Times New Roman" pitchFamily="-110" charset="0"/>
                <a:ea typeface="+mn-ea"/>
                <a:cs typeface="+mn-cs"/>
              </a:rPr>
              <a:t>UMs</a:t>
            </a:r>
            <a:r>
              <a:rPr lang="en-US" sz="1200" kern="1200" baseline="0" dirty="0" smtClean="0">
                <a:solidFill>
                  <a:schemeClr val="tx1"/>
                </a:solidFill>
                <a:latin typeface="Times New Roman" pitchFamily="-110" charset="0"/>
                <a:ea typeface="+mn-ea"/>
                <a:cs typeface="+mn-cs"/>
              </a:rPr>
              <a:t>) that control a number of stations off a wired LAN</a:t>
            </a:r>
          </a:p>
          <a:p>
            <a:r>
              <a:rPr lang="en-US" sz="1200" kern="1200" baseline="0" dirty="0" smtClean="0">
                <a:solidFill>
                  <a:schemeClr val="tx1"/>
                </a:solidFill>
                <a:latin typeface="Times New Roman" pitchFamily="-110" charset="0"/>
                <a:ea typeface="+mn-ea"/>
                <a:cs typeface="+mn-cs"/>
              </a:rPr>
              <a:t>may also be part of the WLAN configuration.</a:t>
            </a:r>
            <a:endParaRPr lang="en-US" dirty="0">
              <a:latin typeface="Times" pitchFamily="-110" charset="0"/>
            </a:endParaRPr>
          </a:p>
        </p:txBody>
      </p:sp>
    </p:spTree>
    <p:extLst>
      <p:ext uri="{BB962C8B-B14F-4D97-AF65-F5344CB8AC3E}">
        <p14:creationId xmlns:p14="http://schemas.microsoft.com/office/powerpoint/2010/main" val="17275944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lnSpc>
                <a:spcPct val="80000"/>
              </a:lnSpc>
            </a:pPr>
            <a:r>
              <a:rPr lang="en-US" sz="800" dirty="0" smtClean="0"/>
              <a:t>With </a:t>
            </a:r>
            <a:r>
              <a:rPr lang="en-US" sz="800" dirty="0"/>
              <a:t>increasing demands being placed on wireless LANs, the 802.11 committee looked for ways to increase the data throughput and overall capacity of 802.11 networks. The goal of this effort is to not just increase the bit rate of the transmitting antennas but to increase the effective throughput of the network. Increasing effective throughput involves not only looking at the signal encoding scheme, but also at the antenna architecture and the MAC frame structure. The result of these efforts is a package of improvements and enhancements embodied in IEEE 802.11n. This standard is defined to operate in both the 2.4-GHz and the 5-GHz bands and can therefore be made upwardly compatible with either 802.11a or 802.11b/g.</a:t>
            </a:r>
          </a:p>
          <a:p>
            <a:pPr>
              <a:lnSpc>
                <a:spcPct val="80000"/>
              </a:lnSpc>
            </a:pPr>
            <a:endParaRPr/>
          </a:p>
          <a:p>
            <a:pPr>
              <a:lnSpc>
                <a:spcPct val="80000"/>
              </a:lnSpc>
            </a:pPr>
            <a:r>
              <a:rPr lang="en-US" sz="800" dirty="0" smtClean="0"/>
              <a:t>IEEE </a:t>
            </a:r>
            <a:r>
              <a:rPr lang="en-US" sz="800" dirty="0"/>
              <a:t>802.11n embodies changes in three general areas: use of MIMO, enhancements in radio transmission, and MAC enhancements. We briefly examine each of these.</a:t>
            </a:r>
          </a:p>
          <a:p>
            <a:pPr>
              <a:lnSpc>
                <a:spcPct val="80000"/>
              </a:lnSpc>
            </a:pPr>
            <a:endParaRPr/>
          </a:p>
          <a:p>
            <a:pPr>
              <a:lnSpc>
                <a:spcPct val="80000"/>
              </a:lnSpc>
            </a:pPr>
            <a:r>
              <a:rPr lang="en-US" sz="800" b="0" dirty="0" smtClean="0"/>
              <a:t>Multiple</a:t>
            </a:r>
            <a:r>
              <a:rPr lang="en-US" sz="800" b="0" dirty="0"/>
              <a:t>-input-multiple-output (MIMO) antenna architecture is the most important of the enhancements provided by 802.11n. A discussion of MIMO is beyond our scope, so we content ourselves with a brief </a:t>
            </a:r>
            <a:r>
              <a:rPr lang="en-US" sz="800" b="0" dirty="0" smtClean="0"/>
              <a:t>overview. </a:t>
            </a:r>
            <a:r>
              <a:rPr lang="en-US" sz="800" b="0" dirty="0"/>
              <a:t>In a MIMO scheme, the transmitter employs multiple antennas. The source data stream is </a:t>
            </a:r>
            <a:r>
              <a:rPr lang="en-US" sz="800" dirty="0"/>
              <a:t>divided into </a:t>
            </a:r>
            <a:r>
              <a:rPr lang="en-US" sz="800" i="1" dirty="0"/>
              <a:t>n</a:t>
            </a:r>
            <a:r>
              <a:rPr lang="en-US" sz="800" dirty="0"/>
              <a:t> substreams, one for each of the </a:t>
            </a:r>
            <a:r>
              <a:rPr lang="en-US" sz="800" i="1" dirty="0"/>
              <a:t>n</a:t>
            </a:r>
            <a:r>
              <a:rPr lang="en-US" sz="800" dirty="0"/>
              <a:t> transmitting antennas. The individual substreams are the input to the transmitting antennas (multiple input). At the receiving end, </a:t>
            </a:r>
            <a:r>
              <a:rPr lang="en-US" sz="800" i="1" dirty="0"/>
              <a:t>m</a:t>
            </a:r>
            <a:r>
              <a:rPr lang="en-US" sz="800" dirty="0"/>
              <a:t> antennas receive the transmissions from the </a:t>
            </a:r>
            <a:r>
              <a:rPr lang="en-US" sz="800" i="1" dirty="0"/>
              <a:t>n</a:t>
            </a:r>
            <a:r>
              <a:rPr lang="en-US" sz="800" dirty="0"/>
              <a:t> source antennas via a combination of line-of-sight transmission and multipath. The outputs from the </a:t>
            </a:r>
            <a:r>
              <a:rPr lang="en-US" sz="800" i="1" dirty="0"/>
              <a:t>m</a:t>
            </a:r>
            <a:r>
              <a:rPr lang="en-US" sz="800" dirty="0"/>
              <a:t> receiving antennas (multiple output) are combined with the signals from the other receive radios. With a lot of complex math, the result is a much better receive signal than can be achieved with either a single antenna or multiple frequency channels. 802.11n defines a number of different combinations for the number of transmitters and the number of receivers, from 2 </a:t>
            </a:r>
            <a:r>
              <a:rPr lang="en-US" sz="800" dirty="0">
                <a:sym typeface="Symbol" pitchFamily="-110" charset="2"/>
              </a:rPr>
              <a:t></a:t>
            </a:r>
            <a:r>
              <a:rPr lang="en-US" sz="800" dirty="0"/>
              <a:t> 1 to 4 </a:t>
            </a:r>
            <a:r>
              <a:rPr lang="en-US" sz="800" dirty="0">
                <a:sym typeface="Symbol" pitchFamily="-110" charset="2"/>
              </a:rPr>
              <a:t></a:t>
            </a:r>
            <a:r>
              <a:rPr lang="en-US" sz="800" dirty="0"/>
              <a:t> 4. Each additional transmitter or receiver in the system increases the SNR (signal-to-noise ratio).</a:t>
            </a:r>
          </a:p>
          <a:p>
            <a:pPr>
              <a:lnSpc>
                <a:spcPct val="80000"/>
              </a:lnSpc>
            </a:pPr>
            <a:endParaRPr/>
          </a:p>
          <a:p>
            <a:pPr>
              <a:lnSpc>
                <a:spcPct val="80000"/>
              </a:lnSpc>
            </a:pPr>
            <a:r>
              <a:rPr lang="en-US" sz="800" dirty="0" smtClean="0"/>
              <a:t>In </a:t>
            </a:r>
            <a:r>
              <a:rPr lang="en-US" sz="800" dirty="0"/>
              <a:t>addition to MIMO, 802.11n makes a number of changes in </a:t>
            </a:r>
            <a:r>
              <a:rPr lang="en-US" sz="800" b="0" dirty="0"/>
              <a:t>the radio transmission scheme to increase </a:t>
            </a:r>
            <a:r>
              <a:rPr lang="en-US" sz="800" dirty="0"/>
              <a:t>capacity. The most significant of these techniques, known as channel bonding, combines two 20-MHz channels to create a 40-MHz channel. Using OFDM, this allows for twice as many subchannels, doubling the transmission rate.</a:t>
            </a:r>
          </a:p>
          <a:p>
            <a:pPr>
              <a:lnSpc>
                <a:spcPct val="80000"/>
              </a:lnSpc>
            </a:pPr>
            <a:endParaRPr/>
          </a:p>
          <a:p>
            <a:pPr>
              <a:lnSpc>
                <a:spcPct val="80000"/>
              </a:lnSpc>
            </a:pPr>
            <a:r>
              <a:rPr lang="en-US" sz="800" dirty="0" smtClean="0"/>
              <a:t>Finally</a:t>
            </a:r>
            <a:r>
              <a:rPr lang="en-US" sz="800" dirty="0"/>
              <a:t>, 802.11 provides </a:t>
            </a:r>
            <a:r>
              <a:rPr lang="en-US" sz="800" b="0" dirty="0"/>
              <a:t>some MAC enhancements. The most significant change is to aggregate multiple MAC frames into a single block for transmission. Once a station acquires the medium for </a:t>
            </a:r>
            <a:r>
              <a:rPr lang="en-US" sz="800" dirty="0"/>
              <a:t>transmission, it can transmit long packets without significant delays between transmissions. The receiver sends a single block acknowledgement. Frame aggregation can result in significantly improved efficiency in the use of the transmission capacity.</a:t>
            </a:r>
            <a:endParaRPr lang="en-US" sz="800" dirty="0" smtClean="0"/>
          </a:p>
          <a:p>
            <a:pPr>
              <a:lnSpc>
                <a:spcPct val="80000"/>
              </a:lnSpc>
            </a:pPr>
            <a:endParaRPr lang="en-US" sz="800" dirty="0" smtClean="0"/>
          </a:p>
          <a:p>
            <a:pPr>
              <a:lnSpc>
                <a:spcPct val="80000"/>
              </a:lnSpc>
            </a:pPr>
            <a:endParaRPr lang="en-US" sz="800" dirty="0"/>
          </a:p>
        </p:txBody>
      </p:sp>
      <p:sp>
        <p:nvSpPr>
          <p:cNvPr id="110596" name="Slide Number Placeholder 3"/>
          <p:cNvSpPr>
            <a:spLocks noGrp="1"/>
          </p:cNvSpPr>
          <p:nvPr>
            <p:ph type="sldNum" sz="quarter" idx="5"/>
          </p:nvPr>
        </p:nvSpPr>
        <p:spPr>
          <a:noFill/>
        </p:spPr>
        <p:txBody>
          <a:bodyPr/>
          <a:lstStyle/>
          <a:p>
            <a:fld id="{7ED5E272-9605-114B-BB52-35C587811955}" type="slidenum">
              <a:rPr lang="en-US"/>
              <a:pPr/>
              <a:t>40</a:t>
            </a:fld>
            <a:endParaRPr lang="en-US" dirty="0"/>
          </a:p>
        </p:txBody>
      </p:sp>
    </p:spTree>
    <p:extLst>
      <p:ext uri="{BB962C8B-B14F-4D97-AF65-F5344CB8AC3E}">
        <p14:creationId xmlns:p14="http://schemas.microsoft.com/office/powerpoint/2010/main" val="25956290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 The 802.11n specification includes three forms of aggregation, illustrated</a:t>
            </a:r>
          </a:p>
          <a:p>
            <a:r>
              <a:rPr lang="en-US" sz="1200" kern="1200" baseline="0" dirty="0" smtClean="0">
                <a:solidFill>
                  <a:schemeClr val="tx1"/>
                </a:solidFill>
                <a:latin typeface="Times New Roman" pitchFamily="-110" charset="0"/>
                <a:ea typeface="+mn-ea"/>
                <a:cs typeface="+mn-cs"/>
              </a:rPr>
              <a:t>in Figure 13.11 [CISC12b]. For simplicity, the 4-octet MAC trailer field is not</a:t>
            </a:r>
          </a:p>
          <a:p>
            <a:r>
              <a:rPr lang="en-US" sz="1200" kern="1200" baseline="0" dirty="0" smtClean="0">
                <a:solidFill>
                  <a:schemeClr val="tx1"/>
                </a:solidFill>
                <a:latin typeface="Times New Roman" pitchFamily="-110" charset="0"/>
                <a:ea typeface="+mn-ea"/>
                <a:cs typeface="+mn-cs"/>
              </a:rPr>
              <a:t>shown. A-MSDU aggregation combines multiple </a:t>
            </a:r>
            <a:r>
              <a:rPr lang="en-US" sz="1200" kern="1200" baseline="0" dirty="0" err="1" smtClean="0">
                <a:solidFill>
                  <a:schemeClr val="tx1"/>
                </a:solidFill>
                <a:latin typeface="Times New Roman" pitchFamily="-110" charset="0"/>
                <a:ea typeface="+mn-ea"/>
                <a:cs typeface="+mn-cs"/>
              </a:rPr>
              <a:t>MSDUs</a:t>
            </a:r>
            <a:r>
              <a:rPr lang="en-US" sz="1200" kern="1200" baseline="0" dirty="0" smtClean="0">
                <a:solidFill>
                  <a:schemeClr val="tx1"/>
                </a:solidFill>
                <a:latin typeface="Times New Roman" pitchFamily="-110" charset="0"/>
                <a:ea typeface="+mn-ea"/>
                <a:cs typeface="+mn-cs"/>
              </a:rPr>
              <a:t> into a single MPDU.</a:t>
            </a:r>
          </a:p>
          <a:p>
            <a:r>
              <a:rPr lang="en-US" sz="1200" kern="1200" baseline="0" dirty="0" smtClean="0">
                <a:solidFill>
                  <a:schemeClr val="tx1"/>
                </a:solidFill>
                <a:latin typeface="Times New Roman" pitchFamily="-110" charset="0"/>
                <a:ea typeface="+mn-ea"/>
                <a:cs typeface="+mn-cs"/>
              </a:rPr>
              <a:t>Thus there is a single MAC header and single FCS for all of the </a:t>
            </a:r>
            <a:r>
              <a:rPr lang="en-US" sz="1200" kern="1200" baseline="0" dirty="0" err="1" smtClean="0">
                <a:solidFill>
                  <a:schemeClr val="tx1"/>
                </a:solidFill>
                <a:latin typeface="Times New Roman" pitchFamily="-110" charset="0"/>
                <a:ea typeface="+mn-ea"/>
                <a:cs typeface="+mn-cs"/>
              </a:rPr>
              <a:t>MSDUs</a:t>
            </a:r>
            <a:r>
              <a:rPr lang="en-US" sz="1200" kern="1200" baseline="0" dirty="0" smtClean="0">
                <a:solidFill>
                  <a:schemeClr val="tx1"/>
                </a:solidFill>
                <a:latin typeface="Times New Roman" pitchFamily="-110" charset="0"/>
                <a:ea typeface="+mn-ea"/>
                <a:cs typeface="+mn-cs"/>
              </a:rPr>
              <a:t> rather</a:t>
            </a:r>
          </a:p>
          <a:p>
            <a:r>
              <a:rPr lang="en-US" sz="1200" kern="1200" baseline="0" dirty="0" smtClean="0">
                <a:solidFill>
                  <a:schemeClr val="tx1"/>
                </a:solidFill>
                <a:latin typeface="Times New Roman" pitchFamily="-110" charset="0"/>
                <a:ea typeface="+mn-ea"/>
                <a:cs typeface="+mn-cs"/>
              </a:rPr>
              <a:t>than for each of the </a:t>
            </a:r>
            <a:r>
              <a:rPr lang="en-US" sz="1200" kern="1200" baseline="0" dirty="0" err="1" smtClean="0">
                <a:solidFill>
                  <a:schemeClr val="tx1"/>
                </a:solidFill>
                <a:latin typeface="Times New Roman" pitchFamily="-110" charset="0"/>
                <a:ea typeface="+mn-ea"/>
                <a:cs typeface="+mn-cs"/>
              </a:rPr>
              <a:t>MSDUs</a:t>
            </a:r>
            <a:r>
              <a:rPr lang="en-US" sz="1200" kern="1200" baseline="0" dirty="0" smtClean="0">
                <a:solidFill>
                  <a:schemeClr val="tx1"/>
                </a:solidFill>
                <a:latin typeface="Times New Roman" pitchFamily="-110" charset="0"/>
                <a:ea typeface="+mn-ea"/>
                <a:cs typeface="+mn-cs"/>
              </a:rPr>
              <a:t>. This provides a certain amount of efficiency because</a:t>
            </a:r>
          </a:p>
          <a:p>
            <a:r>
              <a:rPr lang="en-US" sz="1200" kern="1200" baseline="0" dirty="0" smtClean="0">
                <a:solidFill>
                  <a:schemeClr val="tx1"/>
                </a:solidFill>
                <a:latin typeface="Times New Roman" pitchFamily="-110" charset="0"/>
                <a:ea typeface="+mn-ea"/>
                <a:cs typeface="+mn-cs"/>
              </a:rPr>
              <a:t>the 802.11 MAC header is potentially quite lengthy. However, if a bit error</a:t>
            </a:r>
          </a:p>
          <a:p>
            <a:r>
              <a:rPr lang="en-US" sz="1200" kern="1200" baseline="0" dirty="0" smtClean="0">
                <a:solidFill>
                  <a:schemeClr val="tx1"/>
                </a:solidFill>
                <a:latin typeface="Times New Roman" pitchFamily="-110" charset="0"/>
                <a:ea typeface="+mn-ea"/>
                <a:cs typeface="+mn-cs"/>
              </a:rPr>
              <a:t>occurs in one of the MSDU, all of the aggregated </a:t>
            </a:r>
            <a:r>
              <a:rPr lang="en-US" sz="1200" kern="1200" baseline="0" dirty="0" err="1" smtClean="0">
                <a:solidFill>
                  <a:schemeClr val="tx1"/>
                </a:solidFill>
                <a:latin typeface="Times New Roman" pitchFamily="-110" charset="0"/>
                <a:ea typeface="+mn-ea"/>
                <a:cs typeface="+mn-cs"/>
              </a:rPr>
              <a:t>MSDUs</a:t>
            </a:r>
            <a:r>
              <a:rPr lang="en-US" sz="1200" kern="1200" baseline="0" dirty="0" smtClean="0">
                <a:solidFill>
                  <a:schemeClr val="tx1"/>
                </a:solidFill>
                <a:latin typeface="Times New Roman" pitchFamily="-110" charset="0"/>
                <a:ea typeface="+mn-ea"/>
                <a:cs typeface="+mn-cs"/>
              </a:rPr>
              <a:t> must be retransmitted.</a:t>
            </a:r>
          </a:p>
          <a:p>
            <a:r>
              <a:rPr lang="en-US" sz="1200" kern="1200" baseline="0" dirty="0" smtClean="0">
                <a:solidFill>
                  <a:schemeClr val="tx1"/>
                </a:solidFill>
                <a:latin typeface="Times New Roman" pitchFamily="-110" charset="0"/>
                <a:ea typeface="+mn-ea"/>
                <a:cs typeface="+mn-cs"/>
              </a:rPr>
              <a:t>A-MPDU aggregation combines multiple </a:t>
            </a:r>
            <a:r>
              <a:rPr lang="en-US" sz="1200" kern="1200" baseline="0" dirty="0" err="1" smtClean="0">
                <a:solidFill>
                  <a:schemeClr val="tx1"/>
                </a:solidFill>
                <a:latin typeface="Times New Roman" pitchFamily="-110" charset="0"/>
                <a:ea typeface="+mn-ea"/>
                <a:cs typeface="+mn-cs"/>
              </a:rPr>
              <a:t>MPDUs</a:t>
            </a:r>
            <a:r>
              <a:rPr lang="en-US" sz="1200" kern="1200" baseline="0" dirty="0" smtClean="0">
                <a:solidFill>
                  <a:schemeClr val="tx1"/>
                </a:solidFill>
                <a:latin typeface="Times New Roman" pitchFamily="-110" charset="0"/>
                <a:ea typeface="+mn-ea"/>
                <a:cs typeface="+mn-cs"/>
              </a:rPr>
              <a:t> in a single physical transmission.</a:t>
            </a:r>
          </a:p>
          <a:p>
            <a:r>
              <a:rPr lang="en-US" sz="1200" kern="1200" baseline="0" dirty="0" smtClean="0">
                <a:solidFill>
                  <a:schemeClr val="tx1"/>
                </a:solidFill>
                <a:latin typeface="Times New Roman" pitchFamily="-110" charset="0"/>
                <a:ea typeface="+mn-ea"/>
                <a:cs typeface="+mn-cs"/>
              </a:rPr>
              <a:t>Thus, as with A-MSDU, only a single physical-layer header is needed.</a:t>
            </a:r>
          </a:p>
          <a:p>
            <a:r>
              <a:rPr lang="en-US" sz="1200" kern="1200" baseline="0" dirty="0" smtClean="0">
                <a:solidFill>
                  <a:schemeClr val="tx1"/>
                </a:solidFill>
                <a:latin typeface="Times New Roman" pitchFamily="-110" charset="0"/>
                <a:ea typeface="+mn-ea"/>
                <a:cs typeface="+mn-cs"/>
              </a:rPr>
              <a:t>This approach is less efficient because each MPDU includes the MAC header</a:t>
            </a:r>
          </a:p>
          <a:p>
            <a:r>
              <a:rPr lang="en-US" sz="1200" kern="1200" baseline="0" dirty="0" smtClean="0">
                <a:solidFill>
                  <a:schemeClr val="tx1"/>
                </a:solidFill>
                <a:latin typeface="Times New Roman" pitchFamily="-110" charset="0"/>
                <a:ea typeface="+mn-ea"/>
                <a:cs typeface="+mn-cs"/>
              </a:rPr>
              <a:t>and FCS. However, if a bit error occurs in one of the </a:t>
            </a:r>
            <a:r>
              <a:rPr lang="en-US" sz="1200" kern="1200" baseline="0" dirty="0" err="1" smtClean="0">
                <a:solidFill>
                  <a:schemeClr val="tx1"/>
                </a:solidFill>
                <a:latin typeface="Times New Roman" pitchFamily="-110" charset="0"/>
                <a:ea typeface="+mn-ea"/>
                <a:cs typeface="+mn-cs"/>
              </a:rPr>
              <a:t>MPDUs</a:t>
            </a:r>
            <a:r>
              <a:rPr lang="en-US" sz="1200" kern="1200" baseline="0" dirty="0" smtClean="0">
                <a:solidFill>
                  <a:schemeClr val="tx1"/>
                </a:solidFill>
                <a:latin typeface="Times New Roman" pitchFamily="-110" charset="0"/>
                <a:ea typeface="+mn-ea"/>
                <a:cs typeface="+mn-cs"/>
              </a:rPr>
              <a:t>, only that MPDU</a:t>
            </a:r>
          </a:p>
          <a:p>
            <a:r>
              <a:rPr lang="en-US" sz="1200" kern="1200" baseline="0" dirty="0" smtClean="0">
                <a:solidFill>
                  <a:schemeClr val="tx1"/>
                </a:solidFill>
                <a:latin typeface="Times New Roman" pitchFamily="-110" charset="0"/>
                <a:ea typeface="+mn-ea"/>
                <a:cs typeface="+mn-cs"/>
              </a:rPr>
              <a:t> needs to be retransmitted. Finally, the two forms of aggregation can be combined</a:t>
            </a:r>
          </a:p>
          <a:p>
            <a:r>
              <a:rPr lang="en-US" sz="1200" kern="1200" baseline="0" dirty="0" smtClean="0">
                <a:solidFill>
                  <a:schemeClr val="tx1"/>
                </a:solidFill>
                <a:latin typeface="Times New Roman" pitchFamily="-110" charset="0"/>
                <a:ea typeface="+mn-ea"/>
                <a:cs typeface="+mn-cs"/>
              </a:rPr>
              <a:t>(A-MPDU of A-MSDU).</a:t>
            </a:r>
            <a:endParaRPr lang="en-US" dirty="0"/>
          </a:p>
        </p:txBody>
      </p:sp>
      <p:sp>
        <p:nvSpPr>
          <p:cNvPr id="4" name="Slide Number Placeholder 3"/>
          <p:cNvSpPr>
            <a:spLocks noGrp="1"/>
          </p:cNvSpPr>
          <p:nvPr>
            <p:ph type="sldNum" sz="quarter" idx="10"/>
          </p:nvPr>
        </p:nvSpPr>
        <p:spPr/>
        <p:txBody>
          <a:bodyPr/>
          <a:lstStyle/>
          <a:p>
            <a:fld id="{5B19AB31-28CA-974C-B12C-10F8F8BE34F2}" type="slidenum">
              <a:rPr lang="en-US" smtClean="0"/>
              <a:pPr/>
              <a:t>41</a:t>
            </a:fld>
            <a:endParaRPr lang="en-US" dirty="0"/>
          </a:p>
        </p:txBody>
      </p:sp>
    </p:spTree>
    <p:extLst>
      <p:ext uri="{BB962C8B-B14F-4D97-AF65-F5344CB8AC3E}">
        <p14:creationId xmlns:p14="http://schemas.microsoft.com/office/powerpoint/2010/main" val="41346684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Figure 13.12 gives an indication of the effectiveness of 802.11n compared to</a:t>
            </a:r>
          </a:p>
          <a:p>
            <a:r>
              <a:rPr lang="en-US" sz="1200" kern="1200" baseline="0" dirty="0" smtClean="0">
                <a:solidFill>
                  <a:schemeClr val="tx1"/>
                </a:solidFill>
                <a:latin typeface="Times New Roman" pitchFamily="-110" charset="0"/>
                <a:ea typeface="+mn-ea"/>
                <a:cs typeface="+mn-cs"/>
              </a:rPr>
              <a:t>802.11g [DEBE07]. The chart shows the average throughput per user on a shared</a:t>
            </a:r>
          </a:p>
          <a:p>
            <a:r>
              <a:rPr lang="en-US" sz="1200" kern="1200" baseline="0" dirty="0" smtClean="0">
                <a:solidFill>
                  <a:schemeClr val="tx1"/>
                </a:solidFill>
                <a:latin typeface="Times New Roman" pitchFamily="-110" charset="0"/>
                <a:ea typeface="+mn-ea"/>
                <a:cs typeface="+mn-cs"/>
              </a:rPr>
              <a:t>system. As expected, the more active users competing for the wireless capacity,</a:t>
            </a:r>
          </a:p>
          <a:p>
            <a:r>
              <a:rPr lang="en-US" sz="1200" kern="1200" baseline="0" dirty="0" smtClean="0">
                <a:solidFill>
                  <a:schemeClr val="tx1"/>
                </a:solidFill>
                <a:latin typeface="Times New Roman" pitchFamily="-110" charset="0"/>
                <a:ea typeface="+mn-ea"/>
                <a:cs typeface="+mn-cs"/>
              </a:rPr>
              <a:t>the smaller the average throughput per user. IEEE 802.11n provides a significant</a:t>
            </a:r>
          </a:p>
          <a:p>
            <a:r>
              <a:rPr lang="en-US" sz="1200" kern="1200" baseline="0" dirty="0" smtClean="0">
                <a:solidFill>
                  <a:schemeClr val="tx1"/>
                </a:solidFill>
                <a:latin typeface="Times New Roman" pitchFamily="-110" charset="0"/>
                <a:ea typeface="+mn-ea"/>
                <a:cs typeface="+mn-cs"/>
              </a:rPr>
              <a:t>improvement, especially for networks in which a small number of users are actively</a:t>
            </a:r>
          </a:p>
          <a:p>
            <a:r>
              <a:rPr lang="en-US" sz="1200" kern="1200" baseline="0" dirty="0" smtClean="0">
                <a:solidFill>
                  <a:schemeClr val="tx1"/>
                </a:solidFill>
                <a:latin typeface="Times New Roman" pitchFamily="-110" charset="0"/>
                <a:ea typeface="+mn-ea"/>
                <a:cs typeface="+mn-cs"/>
              </a:rPr>
              <a:t>competing for transmission time.</a:t>
            </a:r>
            <a:endParaRPr lang="en-US" dirty="0"/>
          </a:p>
        </p:txBody>
      </p:sp>
      <p:sp>
        <p:nvSpPr>
          <p:cNvPr id="4" name="Slide Number Placeholder 3"/>
          <p:cNvSpPr>
            <a:spLocks noGrp="1"/>
          </p:cNvSpPr>
          <p:nvPr>
            <p:ph type="sldNum" sz="quarter" idx="10"/>
          </p:nvPr>
        </p:nvSpPr>
        <p:spPr/>
        <p:txBody>
          <a:bodyPr/>
          <a:lstStyle/>
          <a:p>
            <a:fld id="{5B19AB31-28CA-974C-B12C-10F8F8BE34F2}" type="slidenum">
              <a:rPr lang="en-US" smtClean="0"/>
              <a:pPr/>
              <a:t>42</a:t>
            </a:fld>
            <a:endParaRPr lang="en-US" dirty="0"/>
          </a:p>
        </p:txBody>
      </p:sp>
    </p:spTree>
    <p:extLst>
      <p:ext uri="{BB962C8B-B14F-4D97-AF65-F5344CB8AC3E}">
        <p14:creationId xmlns:p14="http://schemas.microsoft.com/office/powerpoint/2010/main" val="19021650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IEEE 802.11ac operates in the 5-GHz band, as does 802.11a and 802.11n. It is</a:t>
            </a:r>
          </a:p>
          <a:p>
            <a:r>
              <a:rPr lang="en-US" sz="1200" kern="1200" baseline="0" dirty="0" smtClean="0">
                <a:solidFill>
                  <a:schemeClr val="tx1"/>
                </a:solidFill>
                <a:latin typeface="Times New Roman" pitchFamily="-110" charset="0"/>
                <a:ea typeface="+mn-ea"/>
                <a:cs typeface="+mn-cs"/>
              </a:rPr>
              <a:t>designed to provide a smooth evolution from 802.11n. The new standard achieves</a:t>
            </a:r>
          </a:p>
          <a:p>
            <a:r>
              <a:rPr lang="en-US" sz="1200" kern="1200" baseline="0" dirty="0" smtClean="0">
                <a:solidFill>
                  <a:schemeClr val="tx1"/>
                </a:solidFill>
                <a:latin typeface="Times New Roman" pitchFamily="-110" charset="0"/>
                <a:ea typeface="+mn-ea"/>
                <a:cs typeface="+mn-cs"/>
              </a:rPr>
              <a:t>much higher data rates than 802.11n by means of enhancements in three areas</a:t>
            </a:r>
          </a:p>
          <a:p>
            <a:r>
              <a:rPr lang="en-US" sz="1200" kern="1200" baseline="0" dirty="0" smtClean="0">
                <a:solidFill>
                  <a:schemeClr val="tx1"/>
                </a:solidFill>
                <a:latin typeface="Times New Roman" pitchFamily="-110" charset="0"/>
                <a:ea typeface="+mn-ea"/>
                <a:cs typeface="+mn-cs"/>
              </a:rPr>
              <a:t>(Figure 13.13):</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Bandwidth:  The maximum bandwidth of 802.11n is 40 MHz; the maximum</a:t>
            </a:r>
          </a:p>
          <a:p>
            <a:r>
              <a:rPr lang="en-US" sz="1200" kern="1200" baseline="0" dirty="0" smtClean="0">
                <a:solidFill>
                  <a:schemeClr val="tx1"/>
                </a:solidFill>
                <a:latin typeface="Times New Roman" pitchFamily="-110" charset="0"/>
                <a:ea typeface="+mn-ea"/>
                <a:cs typeface="+mn-cs"/>
              </a:rPr>
              <a:t>bandwidth of 802.11ac is 160 MHz.</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Signal encoding:  802.11n uses 64 QAM with OFDM, and 802.11ac uses 256</a:t>
            </a:r>
          </a:p>
          <a:p>
            <a:r>
              <a:rPr lang="en-US" sz="1200" kern="1200" baseline="0" dirty="0" smtClean="0">
                <a:solidFill>
                  <a:schemeClr val="tx1"/>
                </a:solidFill>
                <a:latin typeface="Times New Roman" pitchFamily="-110" charset="0"/>
                <a:ea typeface="+mn-ea"/>
                <a:cs typeface="+mn-cs"/>
              </a:rPr>
              <a:t>QAM with OFDM. Thus, more bits are encoded per symbol. Both schemes</a:t>
            </a:r>
          </a:p>
          <a:p>
            <a:r>
              <a:rPr lang="en-US" sz="1200" kern="1200" baseline="0" dirty="0" smtClean="0">
                <a:solidFill>
                  <a:schemeClr val="tx1"/>
                </a:solidFill>
                <a:latin typeface="Times New Roman" pitchFamily="-110" charset="0"/>
                <a:ea typeface="+mn-ea"/>
                <a:cs typeface="+mn-cs"/>
              </a:rPr>
              <a:t>use forward error correction with a code rate of 5/6 (ratio of data bits to</a:t>
            </a:r>
          </a:p>
          <a:p>
            <a:r>
              <a:rPr lang="en-US" sz="1200" kern="1200" baseline="0" dirty="0" smtClean="0">
                <a:solidFill>
                  <a:schemeClr val="tx1"/>
                </a:solidFill>
                <a:latin typeface="Times New Roman" pitchFamily="-110" charset="0"/>
                <a:ea typeface="+mn-ea"/>
                <a:cs typeface="+mn-cs"/>
              </a:rPr>
              <a:t>total bits).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MIMO:  With 802.11n, there can be a maximum of 4 channel input and 4 channel</a:t>
            </a:r>
          </a:p>
          <a:p>
            <a:r>
              <a:rPr lang="en-US" sz="1200" kern="1200" baseline="0" dirty="0" smtClean="0">
                <a:solidFill>
                  <a:schemeClr val="tx1"/>
                </a:solidFill>
                <a:latin typeface="Times New Roman" pitchFamily="-110" charset="0"/>
                <a:ea typeface="+mn-ea"/>
                <a:cs typeface="+mn-cs"/>
              </a:rPr>
              <a:t>output antennas. 802.11ac increases this to 8 *  8.</a:t>
            </a:r>
            <a:endParaRPr lang="en-US" dirty="0"/>
          </a:p>
        </p:txBody>
      </p:sp>
      <p:sp>
        <p:nvSpPr>
          <p:cNvPr id="4" name="Slide Number Placeholder 3"/>
          <p:cNvSpPr>
            <a:spLocks noGrp="1"/>
          </p:cNvSpPr>
          <p:nvPr>
            <p:ph type="sldNum" sz="quarter" idx="10"/>
          </p:nvPr>
        </p:nvSpPr>
        <p:spPr/>
        <p:txBody>
          <a:bodyPr/>
          <a:lstStyle/>
          <a:p>
            <a:fld id="{5B19AB31-28CA-974C-B12C-10F8F8BE34F2}" type="slidenum">
              <a:rPr lang="en-US" smtClean="0"/>
              <a:pPr/>
              <a:t>43</a:t>
            </a:fld>
            <a:endParaRPr lang="en-US" dirty="0"/>
          </a:p>
        </p:txBody>
      </p:sp>
    </p:spTree>
    <p:extLst>
      <p:ext uri="{BB962C8B-B14F-4D97-AF65-F5344CB8AC3E}">
        <p14:creationId xmlns:p14="http://schemas.microsoft.com/office/powerpoint/2010/main" val="10071251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Two other changes going from 802.11n to 802.11ac are noteworthy.</a:t>
            </a:r>
          </a:p>
          <a:p>
            <a:r>
              <a:rPr lang="en-US" sz="1200" kern="1200" baseline="0" dirty="0" smtClean="0">
                <a:solidFill>
                  <a:schemeClr val="tx1"/>
                </a:solidFill>
                <a:latin typeface="Times New Roman" pitchFamily="-110" charset="0"/>
                <a:ea typeface="+mn-ea"/>
                <a:cs typeface="+mn-cs"/>
              </a:rPr>
              <a:t>802.11ac includes the option of multiuser MIMO (MU-MIMO). This means that</a:t>
            </a:r>
          </a:p>
          <a:p>
            <a:r>
              <a:rPr lang="en-US" sz="1200" kern="1200" baseline="0" dirty="0" smtClean="0">
                <a:solidFill>
                  <a:schemeClr val="tx1"/>
                </a:solidFill>
                <a:latin typeface="Times New Roman" pitchFamily="-110" charset="0"/>
                <a:ea typeface="+mn-ea"/>
                <a:cs typeface="+mn-cs"/>
              </a:rPr>
              <a:t>on the downlink, the transmitter is able to use its antenna resources to transmit</a:t>
            </a:r>
          </a:p>
          <a:p>
            <a:r>
              <a:rPr lang="en-US" sz="1200" kern="1200" baseline="0" dirty="0" smtClean="0">
                <a:solidFill>
                  <a:schemeClr val="tx1"/>
                </a:solidFill>
                <a:latin typeface="Times New Roman" pitchFamily="-110" charset="0"/>
                <a:ea typeface="+mn-ea"/>
                <a:cs typeface="+mn-cs"/>
              </a:rPr>
              <a:t>multiple frames to different stations, all at the same time and over the same</a:t>
            </a:r>
          </a:p>
          <a:p>
            <a:r>
              <a:rPr lang="en-US" sz="1200" kern="1200" baseline="0" dirty="0" smtClean="0">
                <a:solidFill>
                  <a:schemeClr val="tx1"/>
                </a:solidFill>
                <a:latin typeface="Times New Roman" pitchFamily="-110" charset="0"/>
                <a:ea typeface="+mn-ea"/>
                <a:cs typeface="+mn-cs"/>
              </a:rPr>
              <a:t>frequency spectrum. Thus, each antenna of a MU-MIMO AP can simultaneously</a:t>
            </a:r>
          </a:p>
          <a:p>
            <a:r>
              <a:rPr lang="en-US" sz="1200" kern="1200" baseline="0" dirty="0" smtClean="0">
                <a:solidFill>
                  <a:schemeClr val="tx1"/>
                </a:solidFill>
                <a:latin typeface="Times New Roman" pitchFamily="-110" charset="0"/>
                <a:ea typeface="+mn-ea"/>
                <a:cs typeface="+mn-cs"/>
              </a:rPr>
              <a:t>communicate with a different single-antenna device, such as a </a:t>
            </a:r>
            <a:r>
              <a:rPr lang="en-US" sz="1200" kern="1200" baseline="0" dirty="0" err="1" smtClean="0">
                <a:solidFill>
                  <a:schemeClr val="tx1"/>
                </a:solidFill>
                <a:latin typeface="Times New Roman" pitchFamily="-110" charset="0"/>
                <a:ea typeface="+mn-ea"/>
                <a:cs typeface="+mn-cs"/>
              </a:rPr>
              <a:t>smartphone</a:t>
            </a:r>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or tablet.  This enables the AP to deliver significantly more data in many</a:t>
            </a:r>
          </a:p>
          <a:p>
            <a:r>
              <a:rPr lang="en-US" sz="1200" kern="1200" baseline="0" dirty="0" smtClean="0">
                <a:solidFill>
                  <a:schemeClr val="tx1"/>
                </a:solidFill>
                <a:latin typeface="Times New Roman" pitchFamily="-110" charset="0"/>
                <a:ea typeface="+mn-ea"/>
                <a:cs typeface="+mn-cs"/>
              </a:rPr>
              <a:t>environments.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Another difference is that 802.11ac requires that every 802.11ac transmission</a:t>
            </a:r>
          </a:p>
          <a:p>
            <a:r>
              <a:rPr lang="en-US" sz="1200" kern="1200" baseline="0" dirty="0" smtClean="0">
                <a:solidFill>
                  <a:schemeClr val="tx1"/>
                </a:solidFill>
                <a:latin typeface="Times New Roman" pitchFamily="-110" charset="0"/>
                <a:ea typeface="+mn-ea"/>
                <a:cs typeface="+mn-cs"/>
              </a:rPr>
              <a:t>to be sent as an A-MPDU aggregate. Briefly, this requirement is imposed</a:t>
            </a:r>
          </a:p>
          <a:p>
            <a:r>
              <a:rPr lang="en-US" sz="1200" kern="1200" baseline="0" dirty="0" smtClean="0">
                <a:solidFill>
                  <a:schemeClr val="tx1"/>
                </a:solidFill>
                <a:latin typeface="Times New Roman" pitchFamily="-110" charset="0"/>
                <a:ea typeface="+mn-ea"/>
                <a:cs typeface="+mn-cs"/>
              </a:rPr>
              <a:t>to guarantee efficient use of the channel. For a more extended explanation, see</a:t>
            </a:r>
          </a:p>
          <a:p>
            <a:r>
              <a:rPr lang="en-US" sz="1200" kern="1200" baseline="0" dirty="0" smtClean="0">
                <a:solidFill>
                  <a:schemeClr val="tx1"/>
                </a:solidFill>
                <a:latin typeface="Times New Roman" pitchFamily="-110" charset="0"/>
                <a:ea typeface="+mn-ea"/>
                <a:cs typeface="+mn-cs"/>
              </a:rPr>
              <a:t>[CISC12b].</a:t>
            </a:r>
            <a:endParaRPr lang="en-US" dirty="0"/>
          </a:p>
        </p:txBody>
      </p:sp>
      <p:sp>
        <p:nvSpPr>
          <p:cNvPr id="4" name="Slide Number Placeholder 3"/>
          <p:cNvSpPr>
            <a:spLocks noGrp="1"/>
          </p:cNvSpPr>
          <p:nvPr>
            <p:ph type="sldNum" sz="quarter" idx="10"/>
          </p:nvPr>
        </p:nvSpPr>
        <p:spPr/>
        <p:txBody>
          <a:bodyPr/>
          <a:lstStyle/>
          <a:p>
            <a:fld id="{5B19AB31-28CA-974C-B12C-10F8F8BE34F2}" type="slidenum">
              <a:rPr lang="en-US" smtClean="0"/>
              <a:pPr/>
              <a:t>44</a:t>
            </a:fld>
            <a:endParaRPr lang="en-US" dirty="0"/>
          </a:p>
        </p:txBody>
      </p:sp>
    </p:spTree>
    <p:extLst>
      <p:ext uri="{BB962C8B-B14F-4D97-AF65-F5344CB8AC3E}">
        <p14:creationId xmlns:p14="http://schemas.microsoft.com/office/powerpoint/2010/main" val="20860732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smtClean="0">
                <a:solidFill>
                  <a:schemeClr val="tx1"/>
                </a:solidFill>
                <a:latin typeface="Times New Roman" pitchFamily="-110" charset="0"/>
                <a:ea typeface="+mn-ea"/>
                <a:cs typeface="+mn-cs"/>
              </a:rPr>
              <a:t>IEEE 802.11ad is a version of 802.11 operating in the 60-GHz frequency band. This</a:t>
            </a:r>
          </a:p>
          <a:p>
            <a:r>
              <a:rPr lang="en-US" sz="1200" kern="1200" baseline="0" dirty="0" smtClean="0">
                <a:solidFill>
                  <a:schemeClr val="tx1"/>
                </a:solidFill>
                <a:latin typeface="Times New Roman" pitchFamily="-110" charset="0"/>
                <a:ea typeface="+mn-ea"/>
                <a:cs typeface="+mn-cs"/>
              </a:rPr>
              <a:t>band offers the potential for much wider channel bandwidth than the 5-GHz band,</a:t>
            </a:r>
          </a:p>
          <a:p>
            <a:r>
              <a:rPr lang="en-US" sz="1200" kern="1200" baseline="0" dirty="0" smtClean="0">
                <a:solidFill>
                  <a:schemeClr val="tx1"/>
                </a:solidFill>
                <a:latin typeface="Times New Roman" pitchFamily="-110" charset="0"/>
                <a:ea typeface="+mn-ea"/>
                <a:cs typeface="+mn-cs"/>
              </a:rPr>
              <a:t>enabling high data rates with relatively simple signal encoding and antenna characteristics.</a:t>
            </a:r>
          </a:p>
          <a:p>
            <a:r>
              <a:rPr lang="en-US" sz="1200" kern="1200" baseline="0" dirty="0" smtClean="0">
                <a:solidFill>
                  <a:schemeClr val="tx1"/>
                </a:solidFill>
                <a:latin typeface="Times New Roman" pitchFamily="-110" charset="0"/>
                <a:ea typeface="+mn-ea"/>
                <a:cs typeface="+mn-cs"/>
              </a:rPr>
              <a:t>Few devices operate in the 60-GHz band, which means communications</a:t>
            </a:r>
          </a:p>
          <a:p>
            <a:r>
              <a:rPr lang="en-US" sz="1200" kern="1200" baseline="0" dirty="0" smtClean="0">
                <a:solidFill>
                  <a:schemeClr val="tx1"/>
                </a:solidFill>
                <a:latin typeface="Times New Roman" pitchFamily="-110" charset="0"/>
                <a:ea typeface="+mn-ea"/>
                <a:cs typeface="+mn-cs"/>
              </a:rPr>
              <a:t>would experience less interference than in the other bands used by 802.11.</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However, at 60 GHz, 802.11ad is operating in the millimeter range, which has</a:t>
            </a:r>
          </a:p>
          <a:p>
            <a:r>
              <a:rPr lang="en-US" sz="1200" kern="1200" baseline="0" dirty="0" smtClean="0">
                <a:solidFill>
                  <a:schemeClr val="tx1"/>
                </a:solidFill>
                <a:latin typeface="Times New Roman" pitchFamily="-110" charset="0"/>
                <a:ea typeface="+mn-ea"/>
                <a:cs typeface="+mn-cs"/>
              </a:rPr>
              <a:t>some undesirable propagation characteristics: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1.  Free space loss increases with the square of the frequency [Equation (4.3)];</a:t>
            </a:r>
          </a:p>
          <a:p>
            <a:r>
              <a:rPr lang="en-US" sz="1200" kern="1200" baseline="0" dirty="0" smtClean="0">
                <a:solidFill>
                  <a:schemeClr val="tx1"/>
                </a:solidFill>
                <a:latin typeface="Times New Roman" pitchFamily="-110" charset="0"/>
                <a:ea typeface="+mn-ea"/>
                <a:cs typeface="+mn-cs"/>
              </a:rPr>
              <a:t>thus losses are much higher in this range than in the ranges used for traditional</a:t>
            </a:r>
          </a:p>
          <a:p>
            <a:r>
              <a:rPr lang="en-US" sz="1200" kern="1200" baseline="0" dirty="0" smtClean="0">
                <a:solidFill>
                  <a:schemeClr val="tx1"/>
                </a:solidFill>
                <a:latin typeface="Times New Roman" pitchFamily="-110" charset="0"/>
                <a:ea typeface="+mn-ea"/>
                <a:cs typeface="+mn-cs"/>
              </a:rPr>
              <a:t>microwave systems.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2.  Multipath losses can be quite high. Reflection occurs when an electromagnetic</a:t>
            </a:r>
          </a:p>
          <a:p>
            <a:r>
              <a:rPr lang="en-US" sz="1200" kern="1200" baseline="0" dirty="0" smtClean="0">
                <a:solidFill>
                  <a:schemeClr val="tx1"/>
                </a:solidFill>
                <a:latin typeface="Times New Roman" pitchFamily="-110" charset="0"/>
                <a:ea typeface="+mn-ea"/>
                <a:cs typeface="+mn-cs"/>
              </a:rPr>
              <a:t>signal encounters a surface that is large relative to the wavelength of the</a:t>
            </a:r>
          </a:p>
          <a:p>
            <a:r>
              <a:rPr lang="en-US" sz="1200" kern="1200" baseline="0" dirty="0" smtClean="0">
                <a:solidFill>
                  <a:schemeClr val="tx1"/>
                </a:solidFill>
                <a:latin typeface="Times New Roman" pitchFamily="-110" charset="0"/>
                <a:ea typeface="+mn-ea"/>
                <a:cs typeface="+mn-cs"/>
              </a:rPr>
              <a:t>signal; scattering occurs if the size of an obstacle is on the order of the wavelength</a:t>
            </a:r>
          </a:p>
          <a:p>
            <a:r>
              <a:rPr lang="en-US" sz="1200" kern="1200" baseline="0" dirty="0" smtClean="0">
                <a:solidFill>
                  <a:schemeClr val="tx1"/>
                </a:solidFill>
                <a:latin typeface="Times New Roman" pitchFamily="-110" charset="0"/>
                <a:ea typeface="+mn-ea"/>
                <a:cs typeface="+mn-cs"/>
              </a:rPr>
              <a:t>of the signal or less; diffraction occurs when the </a:t>
            </a:r>
            <a:r>
              <a:rPr lang="en-US" sz="1200" kern="1200" baseline="0" dirty="0" err="1" smtClean="0">
                <a:solidFill>
                  <a:schemeClr val="tx1"/>
                </a:solidFill>
                <a:latin typeface="Times New Roman" pitchFamily="-110" charset="0"/>
                <a:ea typeface="+mn-ea"/>
                <a:cs typeface="+mn-cs"/>
              </a:rPr>
              <a:t>wavefront</a:t>
            </a:r>
            <a:r>
              <a:rPr lang="en-US" sz="1200" kern="1200" baseline="0" dirty="0" smtClean="0">
                <a:solidFill>
                  <a:schemeClr val="tx1"/>
                </a:solidFill>
                <a:latin typeface="Times New Roman" pitchFamily="-110" charset="0"/>
                <a:ea typeface="+mn-ea"/>
                <a:cs typeface="+mn-cs"/>
              </a:rPr>
              <a:t> encounters</a:t>
            </a:r>
          </a:p>
          <a:p>
            <a:r>
              <a:rPr lang="en-US" sz="1200" kern="1200" baseline="0" dirty="0" smtClean="0">
                <a:solidFill>
                  <a:schemeClr val="tx1"/>
                </a:solidFill>
                <a:latin typeface="Times New Roman" pitchFamily="-110" charset="0"/>
                <a:ea typeface="+mn-ea"/>
                <a:cs typeface="+mn-cs"/>
              </a:rPr>
              <a:t>the edge of an obstacle that is large compared to the wavelength.</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3.  Millimeter-wave signals generally don’t penetrate solid objects.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For these reasons, 802.11ad is likely to be useful only within a single room.</a:t>
            </a:r>
          </a:p>
          <a:p>
            <a:r>
              <a:rPr lang="en-US" sz="1200" kern="1200" baseline="0" dirty="0" smtClean="0">
                <a:solidFill>
                  <a:schemeClr val="tx1"/>
                </a:solidFill>
                <a:latin typeface="Times New Roman" pitchFamily="-110" charset="0"/>
                <a:ea typeface="+mn-ea"/>
                <a:cs typeface="+mn-cs"/>
              </a:rPr>
              <a:t>Because it can support high data rates and, for example, could easily transmit</a:t>
            </a:r>
          </a:p>
          <a:p>
            <a:r>
              <a:rPr lang="en-US" sz="1200" kern="1200" baseline="0" dirty="0" smtClean="0">
                <a:solidFill>
                  <a:schemeClr val="tx1"/>
                </a:solidFill>
                <a:latin typeface="Times New Roman" pitchFamily="-110" charset="0"/>
                <a:ea typeface="+mn-ea"/>
                <a:cs typeface="+mn-cs"/>
              </a:rPr>
              <a:t>uncompressed high-definition video, it is suitable for applications such as replacing</a:t>
            </a:r>
          </a:p>
          <a:p>
            <a:r>
              <a:rPr lang="en-US" sz="1200" kern="1200" baseline="0" dirty="0" smtClean="0">
                <a:solidFill>
                  <a:schemeClr val="tx1"/>
                </a:solidFill>
                <a:latin typeface="Times New Roman" pitchFamily="-110" charset="0"/>
                <a:ea typeface="+mn-ea"/>
                <a:cs typeface="+mn-cs"/>
              </a:rPr>
              <a:t>wires in a home entertainment system, or streaming high-definition movies from</a:t>
            </a:r>
          </a:p>
          <a:p>
            <a:r>
              <a:rPr lang="en-US" sz="1200" kern="1200" baseline="0" dirty="0" smtClean="0">
                <a:solidFill>
                  <a:schemeClr val="tx1"/>
                </a:solidFill>
                <a:latin typeface="Times New Roman" pitchFamily="-110" charset="0"/>
                <a:ea typeface="+mn-ea"/>
                <a:cs typeface="+mn-cs"/>
              </a:rPr>
              <a:t>your cell phone to your television.</a:t>
            </a:r>
            <a:endParaRPr lang="en-US" dirty="0"/>
          </a:p>
        </p:txBody>
      </p:sp>
      <p:sp>
        <p:nvSpPr>
          <p:cNvPr id="4" name="Slide Number Placeholder 3"/>
          <p:cNvSpPr>
            <a:spLocks noGrp="1"/>
          </p:cNvSpPr>
          <p:nvPr>
            <p:ph type="sldNum" sz="quarter" idx="10"/>
          </p:nvPr>
        </p:nvSpPr>
        <p:spPr/>
        <p:txBody>
          <a:bodyPr/>
          <a:lstStyle/>
          <a:p>
            <a:fld id="{5B19AB31-28CA-974C-B12C-10F8F8BE34F2}" type="slidenum">
              <a:rPr lang="en-US" smtClean="0"/>
              <a:pPr/>
              <a:t>45</a:t>
            </a:fld>
            <a:endParaRPr lang="en-US" dirty="0"/>
          </a:p>
        </p:txBody>
      </p:sp>
    </p:spTree>
    <p:extLst>
      <p:ext uri="{BB962C8B-B14F-4D97-AF65-F5344CB8AC3E}">
        <p14:creationId xmlns:p14="http://schemas.microsoft.com/office/powerpoint/2010/main" val="14135297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There are two striking differences between 802.11ac and 802.11ad. Whereas</a:t>
            </a:r>
          </a:p>
          <a:p>
            <a:r>
              <a:rPr lang="en-US" sz="1200" kern="1200" baseline="0" dirty="0" smtClean="0">
                <a:solidFill>
                  <a:schemeClr val="tx1"/>
                </a:solidFill>
                <a:latin typeface="Times New Roman" pitchFamily="-110" charset="0"/>
                <a:ea typeface="+mn-ea"/>
                <a:cs typeface="+mn-cs"/>
              </a:rPr>
              <a:t>802.11ac supports a MIMO antenna configuration, 802.11ad is designed for single-antenna</a:t>
            </a:r>
          </a:p>
          <a:p>
            <a:r>
              <a:rPr lang="en-US" sz="1200" kern="1200" baseline="0" dirty="0" smtClean="0">
                <a:solidFill>
                  <a:schemeClr val="tx1"/>
                </a:solidFill>
                <a:latin typeface="Times New Roman" pitchFamily="-110" charset="0"/>
                <a:ea typeface="+mn-ea"/>
                <a:cs typeface="+mn-cs"/>
              </a:rPr>
              <a:t>operation. And 802.11ad has a huge channel bandwidth of 2160 MHz.</a:t>
            </a:r>
            <a:endParaRPr lang="en-US" dirty="0"/>
          </a:p>
        </p:txBody>
      </p:sp>
      <p:sp>
        <p:nvSpPr>
          <p:cNvPr id="4" name="Slide Number Placeholder 3"/>
          <p:cNvSpPr>
            <a:spLocks noGrp="1"/>
          </p:cNvSpPr>
          <p:nvPr>
            <p:ph type="sldNum" sz="quarter" idx="10"/>
          </p:nvPr>
        </p:nvSpPr>
        <p:spPr/>
        <p:txBody>
          <a:bodyPr/>
          <a:lstStyle/>
          <a:p>
            <a:fld id="{5B19AB31-28CA-974C-B12C-10F8F8BE34F2}" type="slidenum">
              <a:rPr lang="en-US" smtClean="0"/>
              <a:pPr/>
              <a:t>46</a:t>
            </a:fld>
            <a:endParaRPr lang="en-US" dirty="0"/>
          </a:p>
        </p:txBody>
      </p:sp>
    </p:spTree>
    <p:extLst>
      <p:ext uri="{BB962C8B-B14F-4D97-AF65-F5344CB8AC3E}">
        <p14:creationId xmlns:p14="http://schemas.microsoft.com/office/powerpoint/2010/main" val="41885733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smtClean="0">
                <a:solidFill>
                  <a:schemeClr val="tx1"/>
                </a:solidFill>
                <a:latin typeface="Times New Roman" pitchFamily="-110" charset="0"/>
                <a:ea typeface="+mn-ea"/>
                <a:cs typeface="+mn-cs"/>
              </a:rPr>
              <a:t>IEEE 802.11ad defines four physical layer modulation and coding schemes</a:t>
            </a:r>
          </a:p>
          <a:p>
            <a:r>
              <a:rPr lang="en-US" sz="1200" kern="1200" baseline="0" dirty="0" smtClean="0">
                <a:solidFill>
                  <a:schemeClr val="tx1"/>
                </a:solidFill>
                <a:latin typeface="Times New Roman" pitchFamily="-110" charset="0"/>
                <a:ea typeface="+mn-ea"/>
                <a:cs typeface="+mn-cs"/>
              </a:rPr>
              <a:t>(Table 13.6). Each type has a distinct purpose and supports a different range of data rates.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Control PHY (CPHY)  is by far the most robustly coded (and consequently,</a:t>
            </a:r>
          </a:p>
          <a:p>
            <a:r>
              <a:rPr lang="en-US" sz="1200" kern="1200" baseline="0" dirty="0" smtClean="0">
                <a:solidFill>
                  <a:schemeClr val="tx1"/>
                </a:solidFill>
                <a:latin typeface="Times New Roman" pitchFamily="-110" charset="0"/>
                <a:ea typeface="+mn-ea"/>
                <a:cs typeface="+mn-cs"/>
              </a:rPr>
              <a:t>lowest throughput) mode, with a code rate of only 1/2. Its purpose is exclusively to</a:t>
            </a:r>
          </a:p>
          <a:p>
            <a:r>
              <a:rPr lang="en-US" sz="1200" kern="1200" baseline="0" dirty="0" smtClean="0">
                <a:solidFill>
                  <a:schemeClr val="tx1"/>
                </a:solidFill>
                <a:latin typeface="Times New Roman" pitchFamily="-110" charset="0"/>
                <a:ea typeface="+mn-ea"/>
                <a:cs typeface="+mn-cs"/>
              </a:rPr>
              <a:t>transmit control channel messages. The CPHY robustness is evident from its use of</a:t>
            </a:r>
          </a:p>
          <a:p>
            <a:r>
              <a:rPr lang="en-US" sz="1200" kern="1200" baseline="0" dirty="0" smtClean="0">
                <a:solidFill>
                  <a:schemeClr val="tx1"/>
                </a:solidFill>
                <a:latin typeface="Times New Roman" pitchFamily="-110" charset="0"/>
                <a:ea typeface="+mn-ea"/>
                <a:cs typeface="+mn-cs"/>
              </a:rPr>
              <a:t>differential encoding, code spreading, and BPSK modulation. Differential encoding</a:t>
            </a:r>
          </a:p>
          <a:p>
            <a:r>
              <a:rPr lang="en-US" sz="1200" kern="1200" baseline="0" dirty="0" smtClean="0">
                <a:solidFill>
                  <a:schemeClr val="tx1"/>
                </a:solidFill>
                <a:latin typeface="Times New Roman" pitchFamily="-110" charset="0"/>
                <a:ea typeface="+mn-ea"/>
                <a:cs typeface="+mn-cs"/>
              </a:rPr>
              <a:t>eliminates the need for carrier tracking, 32x spreading contributes a theoretical 15</a:t>
            </a:r>
          </a:p>
          <a:p>
            <a:r>
              <a:rPr lang="en-US" sz="1200" kern="1200" baseline="0" dirty="0" smtClean="0">
                <a:solidFill>
                  <a:schemeClr val="tx1"/>
                </a:solidFill>
                <a:latin typeface="Times New Roman" pitchFamily="-110" charset="0"/>
                <a:ea typeface="+mn-ea"/>
                <a:cs typeface="+mn-cs"/>
              </a:rPr>
              <a:t>dB gain to the link budget, and BPSK is very noise tolerant.</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As with CPHY, single-carrier PHY (SCPHY)  uses the powerful low-density</a:t>
            </a:r>
          </a:p>
          <a:p>
            <a:r>
              <a:rPr lang="en-US" sz="1200" kern="1200" baseline="0" dirty="0" smtClean="0">
                <a:solidFill>
                  <a:schemeClr val="tx1"/>
                </a:solidFill>
                <a:latin typeface="Times New Roman" pitchFamily="-110" charset="0"/>
                <a:ea typeface="+mn-ea"/>
                <a:cs typeface="+mn-cs"/>
              </a:rPr>
              <a:t>parity-check (LDPC) code for robust forward error correction and provides three</a:t>
            </a:r>
          </a:p>
          <a:p>
            <a:r>
              <a:rPr lang="en-US" sz="1200" kern="1200" baseline="0" dirty="0" smtClean="0">
                <a:solidFill>
                  <a:schemeClr val="tx1"/>
                </a:solidFill>
                <a:latin typeface="Times New Roman" pitchFamily="-110" charset="0"/>
                <a:ea typeface="+mn-ea"/>
                <a:cs typeface="+mn-cs"/>
              </a:rPr>
              <a:t>options for modulation. The set of options for code rate and modulation density allow</a:t>
            </a:r>
          </a:p>
          <a:p>
            <a:r>
              <a:rPr lang="en-US" sz="1200" kern="1200" baseline="0" dirty="0" smtClean="0">
                <a:solidFill>
                  <a:schemeClr val="tx1"/>
                </a:solidFill>
                <a:latin typeface="Times New Roman" pitchFamily="-110" charset="0"/>
                <a:ea typeface="+mn-ea"/>
                <a:cs typeface="+mn-cs"/>
              </a:rPr>
              <a:t>for a trade-off between throughput and robustness to be determined operationally.</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OFDM PHY (OFDMPHY)  employs multicarrier modulation, which can provide</a:t>
            </a:r>
          </a:p>
          <a:p>
            <a:r>
              <a:rPr lang="en-US" sz="1200" kern="1200" baseline="0" dirty="0" smtClean="0">
                <a:solidFill>
                  <a:schemeClr val="tx1"/>
                </a:solidFill>
                <a:latin typeface="Times New Roman" pitchFamily="-110" charset="0"/>
                <a:ea typeface="+mn-ea"/>
                <a:cs typeface="+mn-cs"/>
              </a:rPr>
              <a:t>higher modulation densities and hence higher data throughput than the single-carrier</a:t>
            </a:r>
          </a:p>
          <a:p>
            <a:r>
              <a:rPr lang="en-US" sz="1200" kern="1200" baseline="0" dirty="0" smtClean="0">
                <a:solidFill>
                  <a:schemeClr val="tx1"/>
                </a:solidFill>
                <a:latin typeface="Times New Roman" pitchFamily="-110" charset="0"/>
                <a:ea typeface="+mn-ea"/>
                <a:cs typeface="+mn-cs"/>
              </a:rPr>
              <a:t>options. As with SCPHY, OFDMPHY provides a choice of error protection</a:t>
            </a:r>
          </a:p>
          <a:p>
            <a:r>
              <a:rPr lang="en-US" sz="1200" kern="1200" baseline="0" dirty="0" smtClean="0">
                <a:solidFill>
                  <a:schemeClr val="tx1"/>
                </a:solidFill>
                <a:latin typeface="Times New Roman" pitchFamily="-110" charset="0"/>
                <a:ea typeface="+mn-ea"/>
                <a:cs typeface="+mn-cs"/>
              </a:rPr>
              <a:t>ratio and the depth of modulation applied to the OFDM data carriers, again to</a:t>
            </a:r>
          </a:p>
          <a:p>
            <a:r>
              <a:rPr lang="en-US" sz="1200" kern="1200" baseline="0" dirty="0" smtClean="0">
                <a:solidFill>
                  <a:schemeClr val="tx1"/>
                </a:solidFill>
                <a:latin typeface="Times New Roman" pitchFamily="-110" charset="0"/>
                <a:ea typeface="+mn-ea"/>
                <a:cs typeface="+mn-cs"/>
              </a:rPr>
              <a:t>provide operational control over the robustness/throughput trade-off. The choice</a:t>
            </a:r>
          </a:p>
          <a:p>
            <a:r>
              <a:rPr lang="en-US" sz="1200" kern="1200" baseline="0" dirty="0" smtClean="0">
                <a:solidFill>
                  <a:schemeClr val="tx1"/>
                </a:solidFill>
                <a:latin typeface="Times New Roman" pitchFamily="-110" charset="0"/>
                <a:ea typeface="+mn-ea"/>
                <a:cs typeface="+mn-cs"/>
              </a:rPr>
              <a:t>between SCPHY and OFDMPHY depends on several factors. OFDM modulation</a:t>
            </a:r>
          </a:p>
          <a:p>
            <a:r>
              <a:rPr lang="en-US" sz="1200" kern="1200" baseline="0" dirty="0" smtClean="0">
                <a:solidFill>
                  <a:schemeClr val="tx1"/>
                </a:solidFill>
                <a:latin typeface="Times New Roman" pitchFamily="-110" charset="0"/>
                <a:ea typeface="+mn-ea"/>
                <a:cs typeface="+mn-cs"/>
              </a:rPr>
              <a:t>will generally impose greater power requirements than SCPHY, but is more robust</a:t>
            </a:r>
          </a:p>
          <a:p>
            <a:r>
              <a:rPr lang="en-US" sz="1200" kern="1200" baseline="0" dirty="0" smtClean="0">
                <a:solidFill>
                  <a:schemeClr val="tx1"/>
                </a:solidFill>
                <a:latin typeface="Times New Roman" pitchFamily="-110" charset="0"/>
                <a:ea typeface="+mn-ea"/>
                <a:cs typeface="+mn-cs"/>
              </a:rPr>
              <a:t>in the presence of multipath distortion.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The LDPC error-correcting coding technique that is common to the CPHY,</a:t>
            </a:r>
          </a:p>
          <a:p>
            <a:r>
              <a:rPr lang="en-US" sz="1200" kern="1200" baseline="0" dirty="0" smtClean="0">
                <a:solidFill>
                  <a:schemeClr val="tx1"/>
                </a:solidFill>
                <a:latin typeface="Times New Roman" pitchFamily="-110" charset="0"/>
                <a:ea typeface="+mn-ea"/>
                <a:cs typeface="+mn-cs"/>
              </a:rPr>
              <a:t>SCPHY, and OFDMPHY is based on a common codeword length of 672 bits carrying</a:t>
            </a:r>
          </a:p>
          <a:p>
            <a:r>
              <a:rPr lang="en-US" sz="1200" kern="1200" baseline="0" dirty="0" smtClean="0">
                <a:solidFill>
                  <a:schemeClr val="tx1"/>
                </a:solidFill>
                <a:latin typeface="Times New Roman" pitchFamily="-110" charset="0"/>
                <a:ea typeface="+mn-ea"/>
                <a:cs typeface="+mn-cs"/>
              </a:rPr>
              <a:t>336, 504, 420, or 546 payload bits to achieve a code rate of 1/2, 3/4, 5/8, or 13/16</a:t>
            </a:r>
          </a:p>
          <a:p>
            <a:r>
              <a:rPr lang="en-US" sz="1200" kern="1200" baseline="0" dirty="0" smtClean="0">
                <a:solidFill>
                  <a:schemeClr val="tx1"/>
                </a:solidFill>
                <a:latin typeface="Times New Roman" pitchFamily="-110" charset="0"/>
                <a:ea typeface="+mn-ea"/>
                <a:cs typeface="+mn-cs"/>
              </a:rPr>
              <a:t>as required.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Low-power single carrier (LPSCPHY)  employs single-carrier modulation to</a:t>
            </a:r>
          </a:p>
          <a:p>
            <a:r>
              <a:rPr lang="en-US" sz="1200" kern="1200" baseline="0" dirty="0" smtClean="0">
                <a:solidFill>
                  <a:schemeClr val="tx1"/>
                </a:solidFill>
                <a:latin typeface="Times New Roman" pitchFamily="-110" charset="0"/>
                <a:ea typeface="+mn-ea"/>
                <a:cs typeface="+mn-cs"/>
              </a:rPr>
              <a:t>minimize power consumption. It also uses either Reed–Solomon or Hamming block</a:t>
            </a:r>
          </a:p>
          <a:p>
            <a:r>
              <a:rPr lang="en-US" sz="1200" kern="1200" baseline="0" dirty="0" smtClean="0">
                <a:solidFill>
                  <a:schemeClr val="tx1"/>
                </a:solidFill>
                <a:latin typeface="Times New Roman" pitchFamily="-110" charset="0"/>
                <a:ea typeface="+mn-ea"/>
                <a:cs typeface="+mn-cs"/>
              </a:rPr>
              <a:t>codes, which require less IC area and hence less power than LDPC, at the expense</a:t>
            </a:r>
          </a:p>
          <a:p>
            <a:r>
              <a:rPr lang="en-US" sz="1200" kern="1200" baseline="0" dirty="0" smtClean="0">
                <a:solidFill>
                  <a:schemeClr val="tx1"/>
                </a:solidFill>
                <a:latin typeface="Times New Roman" pitchFamily="-110" charset="0"/>
                <a:ea typeface="+mn-ea"/>
                <a:cs typeface="+mn-cs"/>
              </a:rPr>
              <a:t>of less robust error correction. Small battery-powered devices could benefit from</a:t>
            </a:r>
          </a:p>
          <a:p>
            <a:r>
              <a:rPr lang="en-US" sz="1200" kern="1200" baseline="0" dirty="0" smtClean="0">
                <a:solidFill>
                  <a:schemeClr val="tx1"/>
                </a:solidFill>
                <a:latin typeface="Times New Roman" pitchFamily="-110" charset="0"/>
                <a:ea typeface="+mn-ea"/>
                <a:cs typeface="+mn-cs"/>
              </a:rPr>
              <a:t>the extra power savings.</a:t>
            </a:r>
            <a:endParaRPr lang="en-US" dirty="0"/>
          </a:p>
        </p:txBody>
      </p:sp>
      <p:sp>
        <p:nvSpPr>
          <p:cNvPr id="4" name="Slide Number Placeholder 3"/>
          <p:cNvSpPr>
            <a:spLocks noGrp="1"/>
          </p:cNvSpPr>
          <p:nvPr>
            <p:ph type="sldNum" sz="quarter" idx="10"/>
          </p:nvPr>
        </p:nvSpPr>
        <p:spPr/>
        <p:txBody>
          <a:bodyPr/>
          <a:lstStyle/>
          <a:p>
            <a:fld id="{5B19AB31-28CA-974C-B12C-10F8F8BE34F2}" type="slidenum">
              <a:rPr lang="en-US" smtClean="0"/>
              <a:pPr/>
              <a:t>47</a:t>
            </a:fld>
            <a:endParaRPr lang="en-US" dirty="0"/>
          </a:p>
        </p:txBody>
      </p:sp>
    </p:spTree>
    <p:extLst>
      <p:ext uri="{BB962C8B-B14F-4D97-AF65-F5344CB8AC3E}">
        <p14:creationId xmlns:p14="http://schemas.microsoft.com/office/powerpoint/2010/main" val="39004291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7E2F7BFE-1315-C240-B5A7-E9F772246FF4}" type="slidenum">
              <a:rPr lang="en-US"/>
              <a:pPr/>
              <a:t>48</a:t>
            </a:fld>
            <a:endParaRPr lang="en-US" dirty="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r>
              <a:rPr lang="en-US" dirty="0"/>
              <a:t>There are two characteristics of a wired LAN that are not inherent in a wireless LAN.</a:t>
            </a:r>
          </a:p>
          <a:p>
            <a:r>
              <a:rPr lang="en-US" dirty="0"/>
              <a:t> </a:t>
            </a:r>
            <a:endParaRPr lang="en-US" dirty="0" smtClean="0"/>
          </a:p>
          <a:p>
            <a:r>
              <a:rPr lang="en-US" b="1" dirty="0" smtClean="0"/>
              <a:t>1.</a:t>
            </a:r>
            <a:r>
              <a:rPr lang="en-US" dirty="0" smtClean="0"/>
              <a:t>In </a:t>
            </a:r>
            <a:r>
              <a:rPr lang="en-US" dirty="0"/>
              <a:t>order to transmit over a wired LAN, a station must be physically connected to the LAN. On the other hand, with a wireless LAN, any station within radio range of the other devices on the LAN can transmit. In a sense, there is a form of authentication with a wired LAN, in that it requires some positive and presumably observable action to connect a station to a wired LAN.</a:t>
            </a:r>
          </a:p>
          <a:p>
            <a:endParaRPr/>
          </a:p>
          <a:p>
            <a:r>
              <a:rPr lang="en-US" b="1" dirty="0" smtClean="0"/>
              <a:t>2.</a:t>
            </a:r>
            <a:r>
              <a:rPr lang="en-US" dirty="0" smtClean="0"/>
              <a:t>Similarly</a:t>
            </a:r>
            <a:r>
              <a:rPr lang="en-US" dirty="0"/>
              <a:t>, in order to receive a transmission from a station that is part of a wired LAN, the receiving station must also be attached to the wired LAN. On the other hand, with a wireless LAN, any station within radio range can receive. Thus, a wired LAN provides a degree of privacy, limiting reception of data to stations connected to the LAN.</a:t>
            </a:r>
          </a:p>
          <a:p>
            <a:r>
              <a:rPr lang="en-US" dirty="0"/>
              <a:t> </a:t>
            </a:r>
          </a:p>
          <a:p>
            <a:r>
              <a:rPr lang="en-US" dirty="0"/>
              <a:t>IEEE 802.11 defines three services that provide a wireless LAN with these two features:</a:t>
            </a:r>
          </a:p>
          <a:p>
            <a:r>
              <a:rPr lang="en-US" dirty="0"/>
              <a:t> </a:t>
            </a:r>
          </a:p>
          <a:p>
            <a:r>
              <a:rPr lang="en-US" b="1" dirty="0"/>
              <a:t>Authentication:</a:t>
            </a:r>
            <a:r>
              <a:rPr lang="en-US" dirty="0"/>
              <a:t> Used to establish the identity of stations to each other. In  a wired LAN, it is generally assumed that access to a physical connection conveys authority to connect to the LAN. This is not a valid assumption for a wireless LAN, in which connectivity is achieved simply by having an attached antenna that is properly tuned. The authentication service is used by stations to establish their identity with stations they wish to communicate with. IEEE 802.11 supports several authentication schemes and allows for expansion of the functionality of these schemes. The standard does not mandate any particular authentication scheme, which could range from relatively unsecure handshaking to public-key encryption schemes. However, IEEE 802.11 requires mutually acceptable, successful authentication before a station can establish an association with an AP.</a:t>
            </a:r>
          </a:p>
        </p:txBody>
      </p:sp>
    </p:spTree>
    <p:extLst>
      <p:ext uri="{BB962C8B-B14F-4D97-AF65-F5344CB8AC3E}">
        <p14:creationId xmlns:p14="http://schemas.microsoft.com/office/powerpoint/2010/main" val="27735254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BD176570-FD88-3A43-BA18-CA3F079BA897}" type="slidenum">
              <a:rPr lang="en-US"/>
              <a:pPr/>
              <a:t>49</a:t>
            </a:fld>
            <a:endParaRPr lang="en-US"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r>
              <a:rPr lang="en-US" b="1" dirty="0"/>
              <a:t>Deauthentication:</a:t>
            </a:r>
            <a:r>
              <a:rPr lang="en-US" dirty="0"/>
              <a:t> This service is invoked whenever an existing authentication is to be terminated.</a:t>
            </a:r>
            <a:endParaRPr lang="en-US" dirty="0" smtClean="0"/>
          </a:p>
          <a:p>
            <a:endParaRPr lang="en-US" b="1" dirty="0" smtClean="0"/>
          </a:p>
          <a:p>
            <a:r>
              <a:rPr lang="en-US" b="1" dirty="0" smtClean="0"/>
              <a:t>Privacy</a:t>
            </a:r>
            <a:r>
              <a:rPr lang="en-US" b="1" dirty="0"/>
              <a:t>:</a:t>
            </a:r>
            <a:r>
              <a:rPr lang="en-US" dirty="0"/>
              <a:t> Used to prevent the contents of messages from being read by other than the intended recipient. The standard provides for the optional use of encryption to assure privacy.</a:t>
            </a:r>
          </a:p>
          <a:p>
            <a:r>
              <a:rPr lang="en-US" dirty="0"/>
              <a:t> </a:t>
            </a:r>
            <a:endParaRPr lang="en-US" dirty="0" smtClean="0"/>
          </a:p>
          <a:p>
            <a:r>
              <a:rPr lang="en-US" dirty="0" smtClean="0"/>
              <a:t>The </a:t>
            </a:r>
            <a:r>
              <a:rPr lang="en-US" dirty="0"/>
              <a:t>original 802.11 specification included a set of security features for privacy and authentication that, unfortunately, were quite weak. For </a:t>
            </a:r>
            <a:r>
              <a:rPr lang="en-US" b="1" dirty="0"/>
              <a:t>privacy</a:t>
            </a:r>
            <a:r>
              <a:rPr lang="en-US" dirty="0"/>
              <a:t>, 802.11 defined the Wired Equivalent Privacy (WEP) algorithm. The privacy portion of the 802.11 standard contained major weaknesses. Subsequent to the development of WEP, the 802.11i task group has developed a set of capabilities to address the WLAN security issues. In order to accelerate the introduction of strong security into WLANs, the Wi-Fi Alliance promulgated </a:t>
            </a:r>
            <a:r>
              <a:rPr lang="en-US" b="1" dirty="0"/>
              <a:t>Wi-Fi Protected Access (WPA)</a:t>
            </a:r>
            <a:r>
              <a:rPr lang="en-US" dirty="0"/>
              <a:t> as a Wi-Fi standard. WPA is a set of security mechanisms that eliminates most 802.11 security issues and was based on the current state of the 802.11i standard. As 802.11i evolves, WPA will evolve to maintain compatibility.</a:t>
            </a:r>
          </a:p>
          <a:p>
            <a:endParaRPr lang="en-US" dirty="0">
              <a:latin typeface="Times" pitchFamily="-110" charset="0"/>
            </a:endParaRPr>
          </a:p>
          <a:p>
            <a:endParaRPr lang="en-US" dirty="0">
              <a:latin typeface="Times" pitchFamily="-110" charset="0"/>
            </a:endParaRPr>
          </a:p>
        </p:txBody>
      </p:sp>
    </p:spTree>
    <p:extLst>
      <p:ext uri="{BB962C8B-B14F-4D97-AF65-F5344CB8AC3E}">
        <p14:creationId xmlns:p14="http://schemas.microsoft.com/office/powerpoint/2010/main" val="677710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61730EE2-BEBC-054B-8CA6-7BF916D3C2B2}" type="slidenum">
              <a:rPr lang="en-US"/>
              <a:pPr/>
              <a:t>5</a:t>
            </a:fld>
            <a:endParaRPr lang="en-US" dirty="0"/>
          </a:p>
        </p:txBody>
      </p:sp>
      <p:sp>
        <p:nvSpPr>
          <p:cNvPr id="63491" name="Rectangle 1026"/>
          <p:cNvSpPr>
            <a:spLocks noGrp="1" noRot="1" noChangeAspect="1" noChangeArrowheads="1" noTextEdit="1"/>
          </p:cNvSpPr>
          <p:nvPr>
            <p:ph type="sldImg"/>
          </p:nvPr>
        </p:nvSpPr>
        <p:spPr>
          <a:ln/>
        </p:spPr>
      </p:sp>
      <p:sp>
        <p:nvSpPr>
          <p:cNvPr id="63492" name="Rectangle 1027"/>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The configuration of Figure 13.1 can be referred to as a single-cell WLAN; all</a:t>
            </a:r>
          </a:p>
          <a:p>
            <a:r>
              <a:rPr lang="en-US" sz="1200" kern="1200" baseline="0" dirty="0" smtClean="0">
                <a:solidFill>
                  <a:schemeClr val="tx1"/>
                </a:solidFill>
                <a:latin typeface="Times New Roman" pitchFamily="-110" charset="0"/>
                <a:ea typeface="+mn-ea"/>
                <a:cs typeface="+mn-cs"/>
              </a:rPr>
              <a:t>of the wireless end systems are within range of a single control module. Another</a:t>
            </a:r>
          </a:p>
          <a:p>
            <a:r>
              <a:rPr lang="en-US" sz="1200" kern="1200" baseline="0" dirty="0" smtClean="0">
                <a:solidFill>
                  <a:schemeClr val="tx1"/>
                </a:solidFill>
                <a:latin typeface="Times New Roman" pitchFamily="-110" charset="0"/>
                <a:ea typeface="+mn-ea"/>
                <a:cs typeface="+mn-cs"/>
              </a:rPr>
              <a:t>common configuration, suggested by Figure 13.2, is a multiple-cell WLAN. In this</a:t>
            </a:r>
          </a:p>
          <a:p>
            <a:r>
              <a:rPr lang="en-US" sz="1200" kern="1200" baseline="0" dirty="0" smtClean="0">
                <a:solidFill>
                  <a:schemeClr val="tx1"/>
                </a:solidFill>
                <a:latin typeface="Times New Roman" pitchFamily="-110" charset="0"/>
                <a:ea typeface="+mn-ea"/>
                <a:cs typeface="+mn-cs"/>
              </a:rPr>
              <a:t>case, there are multiple control modules interconnected by a wired LAN. Each</a:t>
            </a:r>
          </a:p>
          <a:p>
            <a:r>
              <a:rPr lang="en-US" sz="1200" kern="1200" baseline="0" dirty="0" smtClean="0">
                <a:solidFill>
                  <a:schemeClr val="tx1"/>
                </a:solidFill>
                <a:latin typeface="Times New Roman" pitchFamily="-110" charset="0"/>
                <a:ea typeface="+mn-ea"/>
                <a:cs typeface="+mn-cs"/>
              </a:rPr>
              <a:t>control module supports a number of wireless end systems within its transmission</a:t>
            </a:r>
          </a:p>
          <a:p>
            <a:r>
              <a:rPr lang="en-US" sz="1200" kern="1200" baseline="0" dirty="0" smtClean="0">
                <a:solidFill>
                  <a:schemeClr val="tx1"/>
                </a:solidFill>
                <a:latin typeface="Times New Roman" pitchFamily="-110" charset="0"/>
                <a:ea typeface="+mn-ea"/>
                <a:cs typeface="+mn-cs"/>
              </a:rPr>
              <a:t>range. For example, with an infrared LAN, transmission is limited to a single</a:t>
            </a:r>
          </a:p>
          <a:p>
            <a:r>
              <a:rPr lang="en-US" sz="1200" kern="1200" baseline="0" dirty="0" smtClean="0">
                <a:solidFill>
                  <a:schemeClr val="tx1"/>
                </a:solidFill>
                <a:latin typeface="Times New Roman" pitchFamily="-110" charset="0"/>
                <a:ea typeface="+mn-ea"/>
                <a:cs typeface="+mn-cs"/>
              </a:rPr>
              <a:t>room; therefore, one cell is needed for each room in an office building that requires</a:t>
            </a:r>
          </a:p>
          <a:p>
            <a:r>
              <a:rPr lang="en-US" sz="1200" kern="1200" baseline="0" dirty="0" smtClean="0">
                <a:solidFill>
                  <a:schemeClr val="tx1"/>
                </a:solidFill>
                <a:latin typeface="Times New Roman" pitchFamily="-110" charset="0"/>
                <a:ea typeface="+mn-ea"/>
                <a:cs typeface="+mn-cs"/>
              </a:rPr>
              <a:t>wireless support.</a:t>
            </a:r>
            <a:endParaRPr lang="en-US" dirty="0"/>
          </a:p>
        </p:txBody>
      </p:sp>
    </p:spTree>
    <p:extLst>
      <p:ext uri="{BB962C8B-B14F-4D97-AF65-F5344CB8AC3E}">
        <p14:creationId xmlns:p14="http://schemas.microsoft.com/office/powerpoint/2010/main" val="8792900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F1237D5-E233-4344-968A-EE6D40D35E39}" type="slidenum">
              <a:rPr lang="en-US"/>
              <a:pPr/>
              <a:t>50</a:t>
            </a:fld>
            <a:endParaRPr lang="en-US" dirty="0"/>
          </a:p>
        </p:txBody>
      </p:sp>
      <p:sp>
        <p:nvSpPr>
          <p:cNvPr id="95235" name="Rectangle 2"/>
          <p:cNvSpPr>
            <a:spLocks noGrp="1" noRot="1" noChangeAspect="1" noChangeArrowheads="1"/>
          </p:cNvSpPr>
          <p:nvPr>
            <p:ph type="sldImg"/>
          </p:nvPr>
        </p:nvSpPr>
        <p:spPr>
          <a:solidFill>
            <a:srgbClr val="FFFFFF"/>
          </a:solidFill>
          <a:ln/>
        </p:spPr>
      </p:sp>
      <p:sp>
        <p:nvSpPr>
          <p:cNvPr id="95236" name="Rectangle 3"/>
          <p:cNvSpPr>
            <a:spLocks noGrp="1" noChangeArrowheads="1"/>
          </p:cNvSpPr>
          <p:nvPr>
            <p:ph type="body" idx="1"/>
          </p:nvPr>
        </p:nvSpPr>
        <p:spPr>
          <a:xfrm>
            <a:off x="685800" y="4343400"/>
            <a:ext cx="5486400" cy="4114800"/>
          </a:xfrm>
          <a:solidFill>
            <a:srgbClr val="FFFFFF"/>
          </a:solidFill>
          <a:ln/>
        </p:spPr>
        <p:txBody>
          <a:bodyPr/>
          <a:lstStyle/>
          <a:p>
            <a:r>
              <a:rPr lang="en-US" dirty="0" smtClean="0"/>
              <a:t>Chapter 13summary</a:t>
            </a:r>
            <a:r>
              <a:rPr lang="en-US" dirty="0"/>
              <a:t>.</a:t>
            </a:r>
          </a:p>
        </p:txBody>
      </p:sp>
    </p:spTree>
    <p:extLst>
      <p:ext uri="{BB962C8B-B14F-4D97-AF65-F5344CB8AC3E}">
        <p14:creationId xmlns:p14="http://schemas.microsoft.com/office/powerpoint/2010/main" val="1647181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 Figure 13.3 illustrates a different type of configuration, referred to as an</a:t>
            </a:r>
          </a:p>
          <a:p>
            <a:r>
              <a:rPr lang="en-US" sz="1200" kern="1200" baseline="0" dirty="0" smtClean="0">
                <a:solidFill>
                  <a:schemeClr val="tx1"/>
                </a:solidFill>
                <a:latin typeface="Times New Roman" pitchFamily="-110" charset="0"/>
                <a:ea typeface="+mn-ea"/>
                <a:cs typeface="+mn-cs"/>
              </a:rPr>
              <a:t>ad hoc network , from that shown in Figures 13.1 and 13.2. Typically, the WLAN</a:t>
            </a:r>
          </a:p>
          <a:p>
            <a:r>
              <a:rPr lang="en-US" sz="1200" kern="1200" baseline="0" dirty="0" smtClean="0">
                <a:solidFill>
                  <a:schemeClr val="tx1"/>
                </a:solidFill>
                <a:latin typeface="Times New Roman" pitchFamily="-110" charset="0"/>
                <a:ea typeface="+mn-ea"/>
                <a:cs typeface="+mn-cs"/>
              </a:rPr>
              <a:t>forms a stationary infrastructure consisting of one or more cells with a control</a:t>
            </a:r>
          </a:p>
          <a:p>
            <a:r>
              <a:rPr lang="en-US" sz="1200" kern="1200" baseline="0" dirty="0" smtClean="0">
                <a:solidFill>
                  <a:schemeClr val="tx1"/>
                </a:solidFill>
                <a:latin typeface="Times New Roman" pitchFamily="-110" charset="0"/>
                <a:ea typeface="+mn-ea"/>
                <a:cs typeface="+mn-cs"/>
              </a:rPr>
              <a:t>module for each cell. Within a cell, there may be a number of stationary end</a:t>
            </a:r>
          </a:p>
          <a:p>
            <a:r>
              <a:rPr lang="en-US" sz="1200" kern="1200" baseline="0" dirty="0" smtClean="0">
                <a:solidFill>
                  <a:schemeClr val="tx1"/>
                </a:solidFill>
                <a:latin typeface="Times New Roman" pitchFamily="-110" charset="0"/>
                <a:ea typeface="+mn-ea"/>
                <a:cs typeface="+mn-cs"/>
              </a:rPr>
              <a:t>systems. Nomadic stations can move from one cell to another. By contrast, there</a:t>
            </a:r>
          </a:p>
          <a:p>
            <a:r>
              <a:rPr lang="en-US" sz="1200" kern="1200" baseline="0" dirty="0" smtClean="0">
                <a:solidFill>
                  <a:schemeClr val="tx1"/>
                </a:solidFill>
                <a:latin typeface="Times New Roman" pitchFamily="-110" charset="0"/>
                <a:ea typeface="+mn-ea"/>
                <a:cs typeface="+mn-cs"/>
              </a:rPr>
              <a:t>is no infrastructure for an ad hoc network. Rather, a peer collection of stations</a:t>
            </a:r>
          </a:p>
          <a:p>
            <a:r>
              <a:rPr lang="en-US" sz="1200" kern="1200" baseline="0" dirty="0" smtClean="0">
                <a:solidFill>
                  <a:schemeClr val="tx1"/>
                </a:solidFill>
                <a:latin typeface="Times New Roman" pitchFamily="-110" charset="0"/>
                <a:ea typeface="+mn-ea"/>
                <a:cs typeface="+mn-cs"/>
              </a:rPr>
              <a:t>within a range of each other may dynamically configure themselves into a</a:t>
            </a:r>
          </a:p>
          <a:p>
            <a:r>
              <a:rPr lang="en-US" sz="1200" kern="1200" baseline="0" dirty="0" smtClean="0">
                <a:solidFill>
                  <a:schemeClr val="tx1"/>
                </a:solidFill>
                <a:latin typeface="Times New Roman" pitchFamily="-110" charset="0"/>
                <a:ea typeface="+mn-ea"/>
                <a:cs typeface="+mn-cs"/>
              </a:rPr>
              <a:t>temporary network.</a:t>
            </a:r>
            <a:endParaRPr lang="en-US" dirty="0"/>
          </a:p>
        </p:txBody>
      </p:sp>
      <p:sp>
        <p:nvSpPr>
          <p:cNvPr id="4" name="Slide Number Placeholder 3"/>
          <p:cNvSpPr>
            <a:spLocks noGrp="1"/>
          </p:cNvSpPr>
          <p:nvPr>
            <p:ph type="sldNum" sz="quarter" idx="10"/>
          </p:nvPr>
        </p:nvSpPr>
        <p:spPr/>
        <p:txBody>
          <a:bodyPr/>
          <a:lstStyle/>
          <a:p>
            <a:fld id="{5B19AB31-28CA-974C-B12C-10F8F8BE34F2}" type="slidenum">
              <a:rPr lang="en-US" smtClean="0"/>
              <a:pPr/>
              <a:t>6</a:t>
            </a:fld>
            <a:endParaRPr lang="en-US" dirty="0"/>
          </a:p>
        </p:txBody>
      </p:sp>
    </p:spTree>
    <p:extLst>
      <p:ext uri="{BB962C8B-B14F-4D97-AF65-F5344CB8AC3E}">
        <p14:creationId xmlns:p14="http://schemas.microsoft.com/office/powerpoint/2010/main" val="3012310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110F8CBB-53A2-A546-AAB5-B596DEB0868F}" type="slidenum">
              <a:rPr lang="en-US"/>
              <a:pPr/>
              <a:t>7</a:t>
            </a:fld>
            <a:endParaRPr lang="en-US"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A WLAN must meet the same sort of requirements typical of any LAN, including</a:t>
            </a:r>
          </a:p>
          <a:p>
            <a:r>
              <a:rPr lang="en-US" sz="1200" kern="1200" baseline="0" dirty="0" smtClean="0">
                <a:solidFill>
                  <a:schemeClr val="tx1"/>
                </a:solidFill>
                <a:latin typeface="Times New Roman" pitchFamily="-110" charset="0"/>
                <a:ea typeface="+mn-ea"/>
                <a:cs typeface="+mn-cs"/>
              </a:rPr>
              <a:t>high capacity, ability to cover short distances, full connectivity among attached</a:t>
            </a:r>
          </a:p>
          <a:p>
            <a:r>
              <a:rPr lang="en-US" sz="1200" kern="1200" baseline="0" dirty="0" smtClean="0">
                <a:solidFill>
                  <a:schemeClr val="tx1"/>
                </a:solidFill>
                <a:latin typeface="Times New Roman" pitchFamily="-110" charset="0"/>
                <a:ea typeface="+mn-ea"/>
                <a:cs typeface="+mn-cs"/>
              </a:rPr>
              <a:t>stations, and broadcast capability. In addition, there are a number of requirements</a:t>
            </a:r>
          </a:p>
          <a:p>
            <a:r>
              <a:rPr lang="en-US" sz="1200" kern="1200" baseline="0" dirty="0" smtClean="0">
                <a:solidFill>
                  <a:schemeClr val="tx1"/>
                </a:solidFill>
                <a:latin typeface="Times New Roman" pitchFamily="-110" charset="0"/>
                <a:ea typeface="+mn-ea"/>
                <a:cs typeface="+mn-cs"/>
              </a:rPr>
              <a:t>specific to the WLAN environment. The following are among the most important</a:t>
            </a:r>
          </a:p>
          <a:p>
            <a:r>
              <a:rPr lang="en-US" sz="1200" kern="1200" baseline="0" dirty="0" smtClean="0">
                <a:solidFill>
                  <a:schemeClr val="tx1"/>
                </a:solidFill>
                <a:latin typeface="Times New Roman" pitchFamily="-110" charset="0"/>
                <a:ea typeface="+mn-ea"/>
                <a:cs typeface="+mn-cs"/>
              </a:rPr>
              <a:t>requirements for </a:t>
            </a:r>
            <a:r>
              <a:rPr lang="en-US" sz="1200" kern="1200" baseline="0" dirty="0" err="1" smtClean="0">
                <a:solidFill>
                  <a:schemeClr val="tx1"/>
                </a:solidFill>
                <a:latin typeface="Times New Roman" pitchFamily="-110" charset="0"/>
                <a:ea typeface="+mn-ea"/>
                <a:cs typeface="+mn-cs"/>
              </a:rPr>
              <a:t>WLANs</a:t>
            </a:r>
            <a:r>
              <a:rPr lang="en-US" sz="1200" kern="1200" baseline="0" dirty="0" smtClean="0">
                <a:solidFill>
                  <a:schemeClr val="tx1"/>
                </a:solidFill>
                <a:latin typeface="Times New Roman" pitchFamily="-110" charset="0"/>
                <a:ea typeface="+mn-ea"/>
                <a:cs typeface="+mn-cs"/>
              </a:rPr>
              <a:t>:</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Throughput:  The medium access control (MAC) protocol should make as efficient</a:t>
            </a:r>
          </a:p>
          <a:p>
            <a:r>
              <a:rPr lang="en-US" sz="1200" kern="1200" baseline="0" dirty="0" smtClean="0">
                <a:solidFill>
                  <a:schemeClr val="tx1"/>
                </a:solidFill>
                <a:latin typeface="Times New Roman" pitchFamily="-110" charset="0"/>
                <a:ea typeface="+mn-ea"/>
                <a:cs typeface="+mn-cs"/>
              </a:rPr>
              <a:t>use as possible of the wireless medium to maximize capacity.</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Number of nodes:  </a:t>
            </a:r>
            <a:r>
              <a:rPr lang="en-US" sz="1200" kern="1200" baseline="0" dirty="0" err="1" smtClean="0">
                <a:solidFill>
                  <a:schemeClr val="tx1"/>
                </a:solidFill>
                <a:latin typeface="Times New Roman" pitchFamily="-110" charset="0"/>
                <a:ea typeface="+mn-ea"/>
                <a:cs typeface="+mn-cs"/>
              </a:rPr>
              <a:t>WLANs</a:t>
            </a:r>
            <a:r>
              <a:rPr lang="en-US" sz="1200" kern="1200" baseline="0" dirty="0" smtClean="0">
                <a:solidFill>
                  <a:schemeClr val="tx1"/>
                </a:solidFill>
                <a:latin typeface="Times New Roman" pitchFamily="-110" charset="0"/>
                <a:ea typeface="+mn-ea"/>
                <a:cs typeface="+mn-cs"/>
              </a:rPr>
              <a:t> may need to support hundreds of nodes across</a:t>
            </a:r>
          </a:p>
          <a:p>
            <a:r>
              <a:rPr lang="en-US" sz="1200" kern="1200" baseline="0" dirty="0" smtClean="0">
                <a:solidFill>
                  <a:schemeClr val="tx1"/>
                </a:solidFill>
                <a:latin typeface="Times New Roman" pitchFamily="-110" charset="0"/>
                <a:ea typeface="+mn-ea"/>
                <a:cs typeface="+mn-cs"/>
              </a:rPr>
              <a:t>multiple cells.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Connection to backbone LAN:  In most cases, interconnection with stations on</a:t>
            </a:r>
          </a:p>
          <a:p>
            <a:r>
              <a:rPr lang="en-US" sz="1200" kern="1200" baseline="0" dirty="0" smtClean="0">
                <a:solidFill>
                  <a:schemeClr val="tx1"/>
                </a:solidFill>
                <a:latin typeface="Times New Roman" pitchFamily="-110" charset="0"/>
                <a:ea typeface="+mn-ea"/>
                <a:cs typeface="+mn-cs"/>
              </a:rPr>
              <a:t>a wired backbone LAN is required. For infrastructure </a:t>
            </a:r>
            <a:r>
              <a:rPr lang="en-US" sz="1200" kern="1200" baseline="0" dirty="0" err="1" smtClean="0">
                <a:solidFill>
                  <a:schemeClr val="tx1"/>
                </a:solidFill>
                <a:latin typeface="Times New Roman" pitchFamily="-110" charset="0"/>
                <a:ea typeface="+mn-ea"/>
                <a:cs typeface="+mn-cs"/>
              </a:rPr>
              <a:t>WLANs</a:t>
            </a:r>
            <a:r>
              <a:rPr lang="en-US" sz="1200" kern="1200" baseline="0" dirty="0" smtClean="0">
                <a:solidFill>
                  <a:schemeClr val="tx1"/>
                </a:solidFill>
                <a:latin typeface="Times New Roman" pitchFamily="-110" charset="0"/>
                <a:ea typeface="+mn-ea"/>
                <a:cs typeface="+mn-cs"/>
              </a:rPr>
              <a:t>, this is easily</a:t>
            </a:r>
          </a:p>
          <a:p>
            <a:r>
              <a:rPr lang="en-US" sz="1200" kern="1200" baseline="0" dirty="0" smtClean="0">
                <a:solidFill>
                  <a:schemeClr val="tx1"/>
                </a:solidFill>
                <a:latin typeface="Times New Roman" pitchFamily="-110" charset="0"/>
                <a:ea typeface="+mn-ea"/>
                <a:cs typeface="+mn-cs"/>
              </a:rPr>
              <a:t>accomplished through the use of control modules that connect to both types of</a:t>
            </a:r>
          </a:p>
          <a:p>
            <a:r>
              <a:rPr lang="en-US" sz="1200" kern="1200" baseline="0" dirty="0" smtClean="0">
                <a:solidFill>
                  <a:schemeClr val="tx1"/>
                </a:solidFill>
                <a:latin typeface="Times New Roman" pitchFamily="-110" charset="0"/>
                <a:ea typeface="+mn-ea"/>
                <a:cs typeface="+mn-cs"/>
              </a:rPr>
              <a:t>LANs. There may also need to be accommodation for mobile users and ad hoc</a:t>
            </a:r>
          </a:p>
          <a:p>
            <a:r>
              <a:rPr lang="en-US" sz="1200" kern="1200" baseline="0" dirty="0" smtClean="0">
                <a:solidFill>
                  <a:schemeClr val="tx1"/>
                </a:solidFill>
                <a:latin typeface="Times New Roman" pitchFamily="-110" charset="0"/>
                <a:ea typeface="+mn-ea"/>
                <a:cs typeface="+mn-cs"/>
              </a:rPr>
              <a:t>wireless networks.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Service area:  A typical coverage area for a WLAN has a diameter of 100 to</a:t>
            </a:r>
          </a:p>
          <a:p>
            <a:r>
              <a:rPr lang="en-US" sz="1200" kern="1200" baseline="0" dirty="0" smtClean="0">
                <a:solidFill>
                  <a:schemeClr val="tx1"/>
                </a:solidFill>
                <a:latin typeface="Times New Roman" pitchFamily="-110" charset="0"/>
                <a:ea typeface="+mn-ea"/>
                <a:cs typeface="+mn-cs"/>
              </a:rPr>
              <a:t>300 </a:t>
            </a:r>
            <a:r>
              <a:rPr lang="en-US" sz="1200" kern="1200" baseline="0" dirty="0" err="1" smtClean="0">
                <a:solidFill>
                  <a:schemeClr val="tx1"/>
                </a:solidFill>
                <a:latin typeface="Times New Roman" pitchFamily="-110" charset="0"/>
                <a:ea typeface="+mn-ea"/>
                <a:cs typeface="+mn-cs"/>
              </a:rPr>
              <a:t>m</a:t>
            </a:r>
            <a:r>
              <a:rPr lang="en-US" sz="1200" kern="1200" baseline="0" dirty="0" smtClean="0">
                <a:solidFill>
                  <a:schemeClr val="tx1"/>
                </a:solidFill>
                <a:latin typeface="Times New Roman" pitchFamily="-110" charset="0"/>
                <a:ea typeface="+mn-ea"/>
                <a:cs typeface="+mn-cs"/>
              </a:rPr>
              <a:t>.</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Battery power consumption:  Mobile workers use battery-powered workstations</a:t>
            </a:r>
          </a:p>
          <a:p>
            <a:r>
              <a:rPr lang="en-US" sz="1200" kern="1200" baseline="0" dirty="0" smtClean="0">
                <a:solidFill>
                  <a:schemeClr val="tx1"/>
                </a:solidFill>
                <a:latin typeface="Times New Roman" pitchFamily="-110" charset="0"/>
                <a:ea typeface="+mn-ea"/>
                <a:cs typeface="+mn-cs"/>
              </a:rPr>
              <a:t>that need to have a long battery life when used with wireless adapters.</a:t>
            </a:r>
          </a:p>
          <a:p>
            <a:r>
              <a:rPr lang="en-US" sz="1200" kern="1200" baseline="0" dirty="0" smtClean="0">
                <a:solidFill>
                  <a:schemeClr val="tx1"/>
                </a:solidFill>
                <a:latin typeface="Times New Roman" pitchFamily="-110" charset="0"/>
                <a:ea typeface="+mn-ea"/>
                <a:cs typeface="+mn-cs"/>
              </a:rPr>
              <a:t>This suggests that a MAC protocol that requires mobile nodes to monitor</a:t>
            </a:r>
          </a:p>
          <a:p>
            <a:r>
              <a:rPr lang="en-US" sz="1200" kern="1200" baseline="0" dirty="0" smtClean="0">
                <a:solidFill>
                  <a:schemeClr val="tx1"/>
                </a:solidFill>
                <a:latin typeface="Times New Roman" pitchFamily="-110" charset="0"/>
                <a:ea typeface="+mn-ea"/>
                <a:cs typeface="+mn-cs"/>
              </a:rPr>
              <a:t>access points constantly or engage in frequent handshakes with a base</a:t>
            </a:r>
          </a:p>
          <a:p>
            <a:r>
              <a:rPr lang="en-US" sz="1200" kern="1200" baseline="0" dirty="0" smtClean="0">
                <a:solidFill>
                  <a:schemeClr val="tx1"/>
                </a:solidFill>
                <a:latin typeface="Times New Roman" pitchFamily="-110" charset="0"/>
                <a:ea typeface="+mn-ea"/>
                <a:cs typeface="+mn-cs"/>
              </a:rPr>
              <a:t>station is inappropriate. Typical WLAN implementations have features</a:t>
            </a:r>
          </a:p>
          <a:p>
            <a:r>
              <a:rPr lang="en-US" sz="1200" kern="1200" baseline="0" dirty="0" smtClean="0">
                <a:solidFill>
                  <a:schemeClr val="tx1"/>
                </a:solidFill>
                <a:latin typeface="Times New Roman" pitchFamily="-110" charset="0"/>
                <a:ea typeface="+mn-ea"/>
                <a:cs typeface="+mn-cs"/>
              </a:rPr>
              <a:t>to reduce power consumption while not using the network, such as a</a:t>
            </a:r>
          </a:p>
          <a:p>
            <a:r>
              <a:rPr lang="en-US" sz="1200" kern="1200" baseline="0" dirty="0" smtClean="0">
                <a:solidFill>
                  <a:schemeClr val="tx1"/>
                </a:solidFill>
                <a:latin typeface="Times New Roman" pitchFamily="-110" charset="0"/>
                <a:ea typeface="+mn-ea"/>
                <a:cs typeface="+mn-cs"/>
              </a:rPr>
              <a:t>sleep mode.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Transmission robustness and security:  Unless properly designed, a WLAN</a:t>
            </a:r>
          </a:p>
          <a:p>
            <a:r>
              <a:rPr lang="en-US" sz="1200" kern="1200" baseline="0" dirty="0" smtClean="0">
                <a:solidFill>
                  <a:schemeClr val="tx1"/>
                </a:solidFill>
                <a:latin typeface="Times New Roman" pitchFamily="-110" charset="0"/>
                <a:ea typeface="+mn-ea"/>
                <a:cs typeface="+mn-cs"/>
              </a:rPr>
              <a:t>may be especially vulnerable to interference and network eavesdropping.</a:t>
            </a:r>
          </a:p>
          <a:p>
            <a:r>
              <a:rPr lang="en-US" sz="1200" kern="1200" baseline="0" dirty="0" smtClean="0">
                <a:solidFill>
                  <a:schemeClr val="tx1"/>
                </a:solidFill>
                <a:latin typeface="Times New Roman" pitchFamily="-110" charset="0"/>
                <a:ea typeface="+mn-ea"/>
                <a:cs typeface="+mn-cs"/>
              </a:rPr>
              <a:t>The design of a WLAN must permit reliable transmission even in a</a:t>
            </a:r>
          </a:p>
          <a:p>
            <a:r>
              <a:rPr lang="en-US" sz="1200" kern="1200" baseline="0" dirty="0" smtClean="0">
                <a:solidFill>
                  <a:schemeClr val="tx1"/>
                </a:solidFill>
                <a:latin typeface="Times New Roman" pitchFamily="-110" charset="0"/>
                <a:ea typeface="+mn-ea"/>
                <a:cs typeface="+mn-cs"/>
              </a:rPr>
              <a:t>noisy environment and should provide some level of security from</a:t>
            </a:r>
          </a:p>
          <a:p>
            <a:r>
              <a:rPr lang="en-US" sz="1200" kern="1200" baseline="0" dirty="0" smtClean="0">
                <a:solidFill>
                  <a:schemeClr val="tx1"/>
                </a:solidFill>
                <a:latin typeface="Times New Roman" pitchFamily="-110" charset="0"/>
                <a:ea typeface="+mn-ea"/>
                <a:cs typeface="+mn-cs"/>
              </a:rPr>
              <a:t>eavesdropping.</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Collocated network operation:  As </a:t>
            </a:r>
            <a:r>
              <a:rPr lang="en-US" sz="1200" kern="1200" baseline="0" dirty="0" err="1" smtClean="0">
                <a:solidFill>
                  <a:schemeClr val="tx1"/>
                </a:solidFill>
                <a:latin typeface="Times New Roman" pitchFamily="-110" charset="0"/>
                <a:ea typeface="+mn-ea"/>
                <a:cs typeface="+mn-cs"/>
              </a:rPr>
              <a:t>WLANs</a:t>
            </a:r>
            <a:r>
              <a:rPr lang="en-US" sz="1200" kern="1200" baseline="0" dirty="0" smtClean="0">
                <a:solidFill>
                  <a:schemeClr val="tx1"/>
                </a:solidFill>
                <a:latin typeface="Times New Roman" pitchFamily="-110" charset="0"/>
                <a:ea typeface="+mn-ea"/>
                <a:cs typeface="+mn-cs"/>
              </a:rPr>
              <a:t> become more popular, it is quite</a:t>
            </a:r>
          </a:p>
          <a:p>
            <a:r>
              <a:rPr lang="en-US" sz="1200" kern="1200" baseline="0" dirty="0" smtClean="0">
                <a:solidFill>
                  <a:schemeClr val="tx1"/>
                </a:solidFill>
                <a:latin typeface="Times New Roman" pitchFamily="-110" charset="0"/>
                <a:ea typeface="+mn-ea"/>
                <a:cs typeface="+mn-cs"/>
              </a:rPr>
              <a:t>likely for two or more </a:t>
            </a:r>
            <a:r>
              <a:rPr lang="en-US" sz="1200" kern="1200" baseline="0" dirty="0" err="1" smtClean="0">
                <a:solidFill>
                  <a:schemeClr val="tx1"/>
                </a:solidFill>
                <a:latin typeface="Times New Roman" pitchFamily="-110" charset="0"/>
                <a:ea typeface="+mn-ea"/>
                <a:cs typeface="+mn-cs"/>
              </a:rPr>
              <a:t>WLANs</a:t>
            </a:r>
            <a:r>
              <a:rPr lang="en-US" sz="1200" kern="1200" baseline="0" dirty="0" smtClean="0">
                <a:solidFill>
                  <a:schemeClr val="tx1"/>
                </a:solidFill>
                <a:latin typeface="Times New Roman" pitchFamily="-110" charset="0"/>
                <a:ea typeface="+mn-ea"/>
                <a:cs typeface="+mn-cs"/>
              </a:rPr>
              <a:t> to operate in the same area or in some area</a:t>
            </a:r>
          </a:p>
          <a:p>
            <a:r>
              <a:rPr lang="en-US" sz="1200" kern="1200" baseline="0" dirty="0" smtClean="0">
                <a:solidFill>
                  <a:schemeClr val="tx1"/>
                </a:solidFill>
                <a:latin typeface="Times New Roman" pitchFamily="-110" charset="0"/>
                <a:ea typeface="+mn-ea"/>
                <a:cs typeface="+mn-cs"/>
              </a:rPr>
              <a:t>where interference between the LANs is possible. Such interference may</a:t>
            </a:r>
          </a:p>
          <a:p>
            <a:r>
              <a:rPr lang="en-US" sz="1200" kern="1200" baseline="0" dirty="0" smtClean="0">
                <a:solidFill>
                  <a:schemeClr val="tx1"/>
                </a:solidFill>
                <a:latin typeface="Times New Roman" pitchFamily="-110" charset="0"/>
                <a:ea typeface="+mn-ea"/>
                <a:cs typeface="+mn-cs"/>
              </a:rPr>
              <a:t>thwart the normal operation of a MAC algorithm and may allow unauthorized</a:t>
            </a:r>
          </a:p>
          <a:p>
            <a:r>
              <a:rPr lang="en-US" sz="1200" kern="1200" baseline="0" dirty="0" smtClean="0">
                <a:solidFill>
                  <a:schemeClr val="tx1"/>
                </a:solidFill>
                <a:latin typeface="Times New Roman" pitchFamily="-110" charset="0"/>
                <a:ea typeface="+mn-ea"/>
                <a:cs typeface="+mn-cs"/>
              </a:rPr>
              <a:t>access to a particular LAN.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License-free operation:  Users would prefer to buy and operate WLAN products</a:t>
            </a:r>
          </a:p>
          <a:p>
            <a:r>
              <a:rPr lang="en-US" sz="1200" kern="1200" baseline="0" dirty="0" smtClean="0">
                <a:solidFill>
                  <a:schemeClr val="tx1"/>
                </a:solidFill>
                <a:latin typeface="Times New Roman" pitchFamily="-110" charset="0"/>
                <a:ea typeface="+mn-ea"/>
                <a:cs typeface="+mn-cs"/>
              </a:rPr>
              <a:t>without having to secure a license for the frequency band used by the</a:t>
            </a:r>
          </a:p>
          <a:p>
            <a:r>
              <a:rPr lang="en-US" sz="1200" kern="1200" baseline="0" dirty="0" smtClean="0">
                <a:solidFill>
                  <a:schemeClr val="tx1"/>
                </a:solidFill>
                <a:latin typeface="Times New Roman" pitchFamily="-110" charset="0"/>
                <a:ea typeface="+mn-ea"/>
                <a:cs typeface="+mn-cs"/>
              </a:rPr>
              <a:t>LAN.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Handoff/roaming:  The MAC protocol used in the WLAN should enable</a:t>
            </a:r>
          </a:p>
          <a:p>
            <a:r>
              <a:rPr lang="en-US" sz="1200" kern="1200" baseline="0" dirty="0" smtClean="0">
                <a:solidFill>
                  <a:schemeClr val="tx1"/>
                </a:solidFill>
                <a:latin typeface="Times New Roman" pitchFamily="-110" charset="0"/>
                <a:ea typeface="+mn-ea"/>
                <a:cs typeface="+mn-cs"/>
              </a:rPr>
              <a:t>mobile stations to move from one cell to another.</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Dynamic configuration:  The MAC addressing and network management</a:t>
            </a:r>
          </a:p>
          <a:p>
            <a:r>
              <a:rPr lang="en-US" sz="1200" kern="1200" baseline="0" dirty="0" smtClean="0">
                <a:solidFill>
                  <a:schemeClr val="tx1"/>
                </a:solidFill>
                <a:latin typeface="Times New Roman" pitchFamily="-110" charset="0"/>
                <a:ea typeface="+mn-ea"/>
                <a:cs typeface="+mn-cs"/>
              </a:rPr>
              <a:t>aspects of the WLAN should permit dynamic and automated addition, deletion,</a:t>
            </a:r>
          </a:p>
          <a:p>
            <a:r>
              <a:rPr lang="en-US" sz="1200" kern="1200" baseline="0" dirty="0" smtClean="0">
                <a:solidFill>
                  <a:schemeClr val="tx1"/>
                </a:solidFill>
                <a:latin typeface="Times New Roman" pitchFamily="-110" charset="0"/>
                <a:ea typeface="+mn-ea"/>
                <a:cs typeface="+mn-cs"/>
              </a:rPr>
              <a:t>and relocation of end systems without disruption to other users.</a:t>
            </a:r>
            <a:endParaRPr lang="en-US" dirty="0"/>
          </a:p>
        </p:txBody>
      </p:sp>
    </p:spTree>
    <p:extLst>
      <p:ext uri="{BB962C8B-B14F-4D97-AF65-F5344CB8AC3E}">
        <p14:creationId xmlns:p14="http://schemas.microsoft.com/office/powerpoint/2010/main" val="983580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2C2C4A2-51EE-9F42-A2A7-687187AD636E}" type="slidenum">
              <a:rPr lang="en-US"/>
              <a:pPr/>
              <a:t>8</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In 1990, the IEEE 802 committee formed a new working group, IEEE 802.11, specifically</a:t>
            </a:r>
          </a:p>
          <a:p>
            <a:r>
              <a:rPr lang="en-US" sz="1200" kern="1200" baseline="0" dirty="0" smtClean="0">
                <a:solidFill>
                  <a:schemeClr val="tx1"/>
                </a:solidFill>
                <a:latin typeface="Times New Roman" pitchFamily="-110" charset="0"/>
                <a:ea typeface="+mn-ea"/>
                <a:cs typeface="+mn-cs"/>
              </a:rPr>
              <a:t>devoted to </a:t>
            </a:r>
            <a:r>
              <a:rPr lang="en-US" sz="1200" kern="1200" baseline="0" dirty="0" err="1" smtClean="0">
                <a:solidFill>
                  <a:schemeClr val="tx1"/>
                </a:solidFill>
                <a:latin typeface="Times New Roman" pitchFamily="-110" charset="0"/>
                <a:ea typeface="+mn-ea"/>
                <a:cs typeface="+mn-cs"/>
              </a:rPr>
              <a:t>WLANs</a:t>
            </a:r>
            <a:r>
              <a:rPr lang="en-US" sz="1200" kern="1200" baseline="0" dirty="0" smtClean="0">
                <a:solidFill>
                  <a:schemeClr val="tx1"/>
                </a:solidFill>
                <a:latin typeface="Times New Roman" pitchFamily="-110" charset="0"/>
                <a:ea typeface="+mn-ea"/>
                <a:cs typeface="+mn-cs"/>
              </a:rPr>
              <a:t>, with a charter to develop a MAC protocol and physical</a:t>
            </a:r>
          </a:p>
          <a:p>
            <a:r>
              <a:rPr lang="en-US" sz="1200" kern="1200" baseline="0" dirty="0" smtClean="0">
                <a:solidFill>
                  <a:schemeClr val="tx1"/>
                </a:solidFill>
                <a:latin typeface="Times New Roman" pitchFamily="-110" charset="0"/>
                <a:ea typeface="+mn-ea"/>
                <a:cs typeface="+mn-cs"/>
              </a:rPr>
              <a:t>medium specification. Since that time, the demand for </a:t>
            </a:r>
            <a:r>
              <a:rPr lang="en-US" sz="1200" kern="1200" baseline="0" dirty="0" err="1" smtClean="0">
                <a:solidFill>
                  <a:schemeClr val="tx1"/>
                </a:solidFill>
                <a:latin typeface="Times New Roman" pitchFamily="-110" charset="0"/>
                <a:ea typeface="+mn-ea"/>
                <a:cs typeface="+mn-cs"/>
              </a:rPr>
              <a:t>WLANs</a:t>
            </a:r>
            <a:r>
              <a:rPr lang="en-US" sz="1200" kern="1200" baseline="0" dirty="0" smtClean="0">
                <a:solidFill>
                  <a:schemeClr val="tx1"/>
                </a:solidFill>
                <a:latin typeface="Times New Roman" pitchFamily="-110" charset="0"/>
                <a:ea typeface="+mn-ea"/>
                <a:cs typeface="+mn-cs"/>
              </a:rPr>
              <a:t>, at different frequencies</a:t>
            </a:r>
          </a:p>
          <a:p>
            <a:r>
              <a:rPr lang="en-US" sz="1200" kern="1200" baseline="0" dirty="0" smtClean="0">
                <a:solidFill>
                  <a:schemeClr val="tx1"/>
                </a:solidFill>
                <a:latin typeface="Times New Roman" pitchFamily="-110" charset="0"/>
                <a:ea typeface="+mn-ea"/>
                <a:cs typeface="+mn-cs"/>
              </a:rPr>
              <a:t>and data rates, has exploded. Keeping pace with this demand, the IEEE 802.11</a:t>
            </a:r>
          </a:p>
          <a:p>
            <a:r>
              <a:rPr lang="en-US" sz="1200" kern="1200" baseline="0" dirty="0" smtClean="0">
                <a:solidFill>
                  <a:schemeClr val="tx1"/>
                </a:solidFill>
                <a:latin typeface="Times New Roman" pitchFamily="-110" charset="0"/>
                <a:ea typeface="+mn-ea"/>
                <a:cs typeface="+mn-cs"/>
              </a:rPr>
              <a:t>working group has issued an ever-expanding list of standards (Table 13.1).</a:t>
            </a:r>
            <a:endParaRPr lang="en-US" dirty="0"/>
          </a:p>
        </p:txBody>
      </p:sp>
    </p:spTree>
    <p:extLst>
      <p:ext uri="{BB962C8B-B14F-4D97-AF65-F5344CB8AC3E}">
        <p14:creationId xmlns:p14="http://schemas.microsoft.com/office/powerpoint/2010/main" val="1725935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7D471AA-084E-424E-866E-8E3DB1240147}" type="slidenum">
              <a:rPr lang="en-US"/>
              <a:pPr/>
              <a:t>9</a:t>
            </a:fld>
            <a:endParaRPr lang="en-US"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r>
              <a:rPr lang="en-US" dirty="0" smtClean="0">
                <a:latin typeface="Times" pitchFamily="-110" charset="0"/>
              </a:rPr>
              <a:t>Table 13.2 </a:t>
            </a:r>
            <a:r>
              <a:rPr lang="en-US" dirty="0">
                <a:latin typeface="Times" pitchFamily="-110" charset="0"/>
              </a:rPr>
              <a:t>briefly defines key terms used in the IEEE 802.11 standard.</a:t>
            </a:r>
          </a:p>
          <a:p>
            <a:endParaRPr lang="en-US" dirty="0"/>
          </a:p>
        </p:txBody>
      </p:sp>
    </p:spTree>
    <p:extLst>
      <p:ext uri="{BB962C8B-B14F-4D97-AF65-F5344CB8AC3E}">
        <p14:creationId xmlns:p14="http://schemas.microsoft.com/office/powerpoint/2010/main" val="115669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grpSp>
          <p:nvGrpSpPr>
            <p:cNvPr id="6" name="Group 4"/>
            <p:cNvGrpSpPr>
              <a:grpSpLocks/>
            </p:cNvGrpSpPr>
            <p:nvPr/>
          </p:nvGrpSpPr>
          <p:grpSpPr bwMode="auto">
            <a:xfrm>
              <a:off x="1776" y="3024"/>
              <a:ext cx="3929" cy="1290"/>
              <a:chOff x="1776" y="3024"/>
              <a:chExt cx="3929" cy="1290"/>
            </a:xfrm>
          </p:grpSpPr>
          <p:grpSp>
            <p:nvGrpSpPr>
              <p:cNvPr id="7"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23"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24"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28"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40" name="Freeform 46"/>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1" name="Freeform 47"/>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2" name="Freeform 48"/>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3" name="Freeform 49"/>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4" name="Freeform 50"/>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45" name="Freeform 51"/>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46" name="Freeform 52"/>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grpSp>
            <p:nvGrpSpPr>
              <p:cNvPr id="48"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grpSp>
          <p:grpSp>
            <p:nvGrpSpPr>
              <p:cNvPr id="49"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eaLnBrk="0" hangingPunct="0"/>
                  <a:endParaRPr lang="en-US" dirty="0"/>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eaLnBrk="0" hangingPunct="0"/>
                  <a:endParaRPr lang="en-US" dirty="0"/>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eaLnBrk="0" hangingPunct="0"/>
                  <a:endParaRPr lang="en-US" dirty="0"/>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eaLnBrk="0" hangingPunct="0"/>
                  <a:endParaRPr lang="en-US" dirty="0"/>
                </a:p>
              </p:txBody>
            </p:sp>
          </p:grpSp>
        </p:grpSp>
      </p:grpSp>
      <p:sp>
        <p:nvSpPr>
          <p:cNvPr id="138306"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38307"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endParaRPr lang="en-US" dirty="0"/>
          </a:p>
        </p:txBody>
      </p:sp>
      <p:sp>
        <p:nvSpPr>
          <p:cNvPr id="70" name="Rectangle 70"/>
          <p:cNvSpPr>
            <a:spLocks noGrp="1" noChangeArrowheads="1"/>
          </p:cNvSpPr>
          <p:nvPr>
            <p:ph type="sldNum" sz="quarter" idx="12"/>
          </p:nvPr>
        </p:nvSpPr>
        <p:spPr/>
        <p:txBody>
          <a:bodyPr/>
          <a:lstStyle>
            <a:lvl1pPr>
              <a:defRPr/>
            </a:lvl1pPr>
          </a:lstStyle>
          <a:p>
            <a:fld id="{6D8FAF7E-06A9-4E47-8D32-8EF975ED6443}"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60431D0E-4FE2-524F-96C5-763AFB648328}"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EB96C81A-7855-B249-A694-954A006E035F}"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76400"/>
            <a:ext cx="8229600" cy="4454525"/>
          </a:xfrm>
        </p:spPr>
        <p:txBody>
          <a:bodyPr/>
          <a:lstStyle/>
          <a:p>
            <a:pPr lvl="0"/>
            <a:endParaRPr lang="en-US" noProof="0" dirty="0"/>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6219019F-2A19-7A4B-993D-5B7284A549D5}"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6"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7"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741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5741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0" name="Rectangle 70"/>
          <p:cNvSpPr>
            <a:spLocks noGrp="1" noChangeArrowheads="1"/>
          </p:cNvSpPr>
          <p:nvPr>
            <p:ph type="sldNum" sz="quarter" idx="12"/>
          </p:nvPr>
        </p:nvSpPr>
        <p:spPr/>
        <p:txBody>
          <a:bodyPr/>
          <a:lstStyle>
            <a:lvl1pPr>
              <a:defRPr/>
            </a:lvl1pPr>
          </a:lstStyle>
          <a:p>
            <a:fld id="{D17769CC-C4EF-CE44-8FE8-4417A2163FC5}"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1C4FC1D6-BF0C-9749-816C-1702B0C4A78A}"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D08B9C47-D783-9040-89DA-8EF84378EE92}"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A61F1B6F-62CC-5F4D-9F84-332ECC650186}"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9" name="Rectangle 69"/>
          <p:cNvSpPr>
            <a:spLocks noGrp="1" noChangeArrowheads="1"/>
          </p:cNvSpPr>
          <p:nvPr>
            <p:ph type="sldNum" sz="quarter" idx="12"/>
          </p:nvPr>
        </p:nvSpPr>
        <p:spPr>
          <a:ln/>
        </p:spPr>
        <p:txBody>
          <a:bodyPr/>
          <a:lstStyle>
            <a:lvl1pPr>
              <a:defRPr/>
            </a:lvl1pPr>
          </a:lstStyle>
          <a:p>
            <a:fld id="{2DBE4D59-E122-044A-A01D-E29AED99A75E}"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5" name="Rectangle 69"/>
          <p:cNvSpPr>
            <a:spLocks noGrp="1" noChangeArrowheads="1"/>
          </p:cNvSpPr>
          <p:nvPr>
            <p:ph type="sldNum" sz="quarter" idx="12"/>
          </p:nvPr>
        </p:nvSpPr>
        <p:spPr>
          <a:ln/>
        </p:spPr>
        <p:txBody>
          <a:bodyPr/>
          <a:lstStyle>
            <a:lvl1pPr>
              <a:defRPr/>
            </a:lvl1pPr>
          </a:lstStyle>
          <a:p>
            <a:fld id="{0727A712-7836-3E46-B05C-35E636B56363}"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4" name="Rectangle 69"/>
          <p:cNvSpPr>
            <a:spLocks noGrp="1" noChangeArrowheads="1"/>
          </p:cNvSpPr>
          <p:nvPr>
            <p:ph type="sldNum" sz="quarter" idx="12"/>
          </p:nvPr>
        </p:nvSpPr>
        <p:spPr>
          <a:ln/>
        </p:spPr>
        <p:txBody>
          <a:bodyPr/>
          <a:lstStyle>
            <a:lvl1pPr>
              <a:defRPr/>
            </a:lvl1pPr>
          </a:lstStyle>
          <a:p>
            <a:fld id="{76C920E5-3B0C-3343-BA3D-A98C053EC410}"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15EDB655-4A0A-9446-908D-9BA141A39D5F}" type="slidenum">
              <a:rPr lang="en-US"/>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107251F6-4E5A-1F44-ADED-8BB7DA8937FA}"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6B8BC37E-4ADF-AF46-98A3-0D5FB97F609C}"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E6BCC22B-BD40-EE4D-8BCA-11ADF8C63D87}" type="slidenum">
              <a:rPr lang="en-US"/>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B42123D3-5594-294D-847F-EF0836CFC416}" type="slidenum">
              <a:rPr lang="en-US"/>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76400"/>
            <a:ext cx="8229600" cy="4454525"/>
          </a:xfrm>
        </p:spPr>
        <p:txBody>
          <a:bodyPr/>
          <a:lstStyle/>
          <a:p>
            <a:pPr lvl="0"/>
            <a:endParaRPr lang="en-US" noProof="0" dirty="0" smtClean="0"/>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55FDFAF5-A363-414A-8AFA-3B6F3B8F6A3D}"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FB988B56-D2DA-2444-B966-6CC224132D13}"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fld id="{A8D7FD13-AE45-E54D-928E-A491D99F81D6}"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9"/>
          <p:cNvSpPr>
            <a:spLocks noGrp="1" noChangeArrowheads="1"/>
          </p:cNvSpPr>
          <p:nvPr>
            <p:ph type="sldNum" sz="quarter" idx="12"/>
          </p:nvPr>
        </p:nvSpPr>
        <p:spPr>
          <a:ln/>
        </p:spPr>
        <p:txBody>
          <a:bodyPr/>
          <a:lstStyle>
            <a:lvl1pPr>
              <a:defRPr/>
            </a:lvl1pPr>
          </a:lstStyle>
          <a:p>
            <a:fld id="{A92D3820-A239-C74D-AC68-70783B5B950C}"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9"/>
          <p:cNvSpPr>
            <a:spLocks noGrp="1" noChangeArrowheads="1"/>
          </p:cNvSpPr>
          <p:nvPr>
            <p:ph type="sldNum" sz="quarter" idx="12"/>
          </p:nvPr>
        </p:nvSpPr>
        <p:spPr>
          <a:ln/>
        </p:spPr>
        <p:txBody>
          <a:bodyPr/>
          <a:lstStyle>
            <a:lvl1pPr>
              <a:defRPr/>
            </a:lvl1pPr>
          </a:lstStyle>
          <a:p>
            <a:fld id="{E0128C60-105C-1E45-9FEC-444E509BE041}"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9"/>
          <p:cNvSpPr>
            <a:spLocks noGrp="1" noChangeArrowheads="1"/>
          </p:cNvSpPr>
          <p:nvPr>
            <p:ph type="sldNum" sz="quarter" idx="12"/>
          </p:nvPr>
        </p:nvSpPr>
        <p:spPr>
          <a:ln/>
        </p:spPr>
        <p:txBody>
          <a:bodyPr/>
          <a:lstStyle>
            <a:lvl1pPr>
              <a:defRPr/>
            </a:lvl1pPr>
          </a:lstStyle>
          <a:p>
            <a:fld id="{3633F799-D1FF-2845-BC7F-52DF1FCC0179}"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fld id="{08D958BC-B447-9F40-8669-BD8749BE367C}"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fld id="{ED414869-532F-504C-AB0C-996D6D3CCF4A}"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75" y="4267200"/>
            <a:ext cx="9140825" cy="2590800"/>
            <a:chOff x="2" y="2688"/>
            <a:chExt cx="5758" cy="1632"/>
          </a:xfrm>
        </p:grpSpPr>
        <p:sp>
          <p:nvSpPr>
            <p:cNvPr id="1032" name="Freeform 3"/>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grpSp>
          <p:nvGrpSpPr>
            <p:cNvPr id="1033" name="Group 4"/>
            <p:cNvGrpSpPr>
              <a:grpSpLocks/>
            </p:cNvGrpSpPr>
            <p:nvPr/>
          </p:nvGrpSpPr>
          <p:grpSpPr bwMode="auto">
            <a:xfrm>
              <a:off x="1776" y="3024"/>
              <a:ext cx="3929" cy="1290"/>
              <a:chOff x="1776" y="3024"/>
              <a:chExt cx="3929" cy="1290"/>
            </a:xfrm>
          </p:grpSpPr>
          <p:grpSp>
            <p:nvGrpSpPr>
              <p:cNvPr id="1034" name="Group 5"/>
              <p:cNvGrpSpPr>
                <a:grpSpLocks/>
              </p:cNvGrpSpPr>
              <p:nvPr userDrawn="1"/>
            </p:nvGrpSpPr>
            <p:grpSpPr bwMode="auto">
              <a:xfrm>
                <a:off x="2268" y="3934"/>
                <a:ext cx="638" cy="377"/>
                <a:chOff x="2268" y="3934"/>
                <a:chExt cx="638" cy="377"/>
              </a:xfrm>
            </p:grpSpPr>
            <p:sp>
              <p:nvSpPr>
                <p:cNvPr id="137222"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137223"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137224"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137225"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137226"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137227"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137228"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137229"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grpSp>
          <p:sp>
            <p:nvSpPr>
              <p:cNvPr id="137230"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137231"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137232"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137233"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137234"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137235"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37236"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37237"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37238"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37239"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37240"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37241"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37242"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37243"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37244"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050"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1051"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137247"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37248"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37249"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055"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137251"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37252"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37253"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37254"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37255"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37256"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37257"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37258"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37259"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37260"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37261"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ea typeface="+mn-ea"/>
                  <a:cs typeface="+mn-cs"/>
                </a:endParaRPr>
              </a:p>
            </p:txBody>
          </p:sp>
          <p:sp>
            <p:nvSpPr>
              <p:cNvPr id="1067" name="Freeform 46"/>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68" name="Freeform 47"/>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69" name="Freeform 48"/>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70" name="Freeform 49"/>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71" name="Freeform 50"/>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1072" name="Freeform 51"/>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1073" name="Freeform 52"/>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37269"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grpSp>
            <p:nvGrpSpPr>
              <p:cNvPr id="1075" name="Group 54"/>
              <p:cNvGrpSpPr>
                <a:grpSpLocks/>
              </p:cNvGrpSpPr>
              <p:nvPr userDrawn="1"/>
            </p:nvGrpSpPr>
            <p:grpSpPr bwMode="auto">
              <a:xfrm>
                <a:off x="4546" y="3608"/>
                <a:ext cx="518" cy="319"/>
                <a:chOff x="4546" y="3608"/>
                <a:chExt cx="518" cy="319"/>
              </a:xfrm>
            </p:grpSpPr>
            <p:sp>
              <p:nvSpPr>
                <p:cNvPr id="137271"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137272"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137273"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137274"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137275"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sp>
              <p:nvSpPr>
                <p:cNvPr id="137276"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ea typeface="+mn-ea"/>
                    <a:cs typeface="+mn-cs"/>
                  </a:endParaRPr>
                </a:p>
              </p:txBody>
            </p:sp>
          </p:grpSp>
          <p:grpSp>
            <p:nvGrpSpPr>
              <p:cNvPr id="1076" name="Group 61"/>
              <p:cNvGrpSpPr>
                <a:grpSpLocks/>
              </p:cNvGrpSpPr>
              <p:nvPr userDrawn="1"/>
            </p:nvGrpSpPr>
            <p:grpSpPr bwMode="auto">
              <a:xfrm>
                <a:off x="5381" y="3085"/>
                <a:ext cx="227" cy="132"/>
                <a:chOff x="5381" y="3085"/>
                <a:chExt cx="227" cy="132"/>
              </a:xfrm>
            </p:grpSpPr>
            <p:sp>
              <p:nvSpPr>
                <p:cNvPr id="1077"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eaLnBrk="0" hangingPunct="0"/>
                  <a:endParaRPr lang="en-US" dirty="0"/>
                </a:p>
              </p:txBody>
            </p:sp>
            <p:sp>
              <p:nvSpPr>
                <p:cNvPr id="1078"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eaLnBrk="0" hangingPunct="0"/>
                  <a:endParaRPr lang="en-US" dirty="0"/>
                </a:p>
              </p:txBody>
            </p:sp>
            <p:sp>
              <p:nvSpPr>
                <p:cNvPr id="1079"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eaLnBrk="0" hangingPunct="0"/>
                  <a:endParaRPr lang="en-US" dirty="0"/>
                </a:p>
              </p:txBody>
            </p:sp>
            <p:sp>
              <p:nvSpPr>
                <p:cNvPr id="1080"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eaLnBrk="0" hangingPunct="0"/>
                  <a:endParaRPr lang="en-US" dirty="0"/>
                </a:p>
              </p:txBody>
            </p:sp>
          </p:grpSp>
        </p:grpSp>
      </p:grpSp>
      <p:sp>
        <p:nvSpPr>
          <p:cNvPr id="137282"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37283"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137284"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137285"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110" charset="0"/>
              </a:defRPr>
            </a:lvl1pPr>
          </a:lstStyle>
          <a:p>
            <a:fld id="{934BFC6E-7E11-8B48-8BD1-B6B88387E5C3}" type="slidenum">
              <a:rPr lang="en-US"/>
              <a:pPr/>
              <a:t>‹#›</a:t>
            </a:fld>
            <a:endParaRPr lang="en-US" dirty="0"/>
          </a:p>
        </p:txBody>
      </p:sp>
      <p:sp>
        <p:nvSpPr>
          <p:cNvPr id="137286"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78"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110"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110" charset="2"/>
        <a:buChar char="l"/>
        <a:defRPr sz="2800">
          <a:solidFill>
            <a:schemeClr val="tx1"/>
          </a:solidFill>
          <a:effectLst>
            <a:outerShdw blurRad="38100" dist="38100" dir="2700000" algn="tl">
              <a:srgbClr val="000000"/>
            </a:outerShdw>
          </a:effectLst>
          <a:latin typeface="+mn-lt"/>
          <a:ea typeface="ＭＳ Ｐゴシック" pitchFamily="-110" charset="-128"/>
          <a:cs typeface="ＭＳ Ｐゴシック" pitchFamily="-110"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110"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6323"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userDrawn="1"/>
            </p:nvGrpSpPr>
            <p:grpSpPr bwMode="auto">
              <a:xfrm>
                <a:off x="2268" y="3934"/>
                <a:ext cx="638" cy="377"/>
                <a:chOff x="2268" y="3934"/>
                <a:chExt cx="638" cy="377"/>
              </a:xfrm>
            </p:grpSpPr>
            <p:sp>
              <p:nvSpPr>
                <p:cNvPr id="56326"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7"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8"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9"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0"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1"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2"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33"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56334"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56335"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6"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7"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8"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9"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0"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1"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2"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56343"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4"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5"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6"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56347"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8"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9"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0"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1"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2"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3"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4"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5"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6"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7"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8"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9"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0"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1"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2"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3"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56364"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5"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6"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7"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8"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9"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0"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1"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2"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3"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5" name="Group 54"/>
              <p:cNvGrpSpPr>
                <a:grpSpLocks/>
              </p:cNvGrpSpPr>
              <p:nvPr userDrawn="1"/>
            </p:nvGrpSpPr>
            <p:grpSpPr bwMode="auto">
              <a:xfrm>
                <a:off x="4546" y="3608"/>
                <a:ext cx="518" cy="319"/>
                <a:chOff x="4546" y="3608"/>
                <a:chExt cx="518" cy="319"/>
              </a:xfrm>
            </p:grpSpPr>
            <p:sp>
              <p:nvSpPr>
                <p:cNvPr id="56375"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6376"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7"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8"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9"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0"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6" name="Group 61"/>
              <p:cNvGrpSpPr>
                <a:grpSpLocks/>
              </p:cNvGrpSpPr>
              <p:nvPr userDrawn="1"/>
            </p:nvGrpSpPr>
            <p:grpSpPr bwMode="auto">
              <a:xfrm>
                <a:off x="5381" y="3085"/>
                <a:ext cx="227" cy="132"/>
                <a:chOff x="5381" y="3085"/>
                <a:chExt cx="227" cy="132"/>
              </a:xfrm>
            </p:grpSpPr>
            <p:sp>
              <p:nvSpPr>
                <p:cNvPr id="56382"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3"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4"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5"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6386"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56387"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56388"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ea typeface="+mn-ea"/>
                <a:cs typeface="+mn-cs"/>
              </a:defRPr>
            </a:lvl1pPr>
          </a:lstStyle>
          <a:p>
            <a:pPr>
              <a:defRPr/>
            </a:pPr>
            <a:r>
              <a:rPr lang="en-US" dirty="0" smtClean="0"/>
              <a:t>Data and Computer Communications, Ninth Edition by William Stallings, (c) Pearson Education - Prentice Hall, 2011</a:t>
            </a:r>
            <a:endParaRPr lang="en-US" dirty="0"/>
          </a:p>
        </p:txBody>
      </p:sp>
      <p:sp>
        <p:nvSpPr>
          <p:cNvPr id="56389"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110" charset="0"/>
              </a:defRPr>
            </a:lvl1pPr>
          </a:lstStyle>
          <a:p>
            <a:fld id="{171B12AA-2077-3D43-A06B-56620C082BFD}" type="slidenum">
              <a:rPr lang="en-US"/>
              <a:pPr/>
              <a:t>‹#›</a:t>
            </a:fld>
            <a:endParaRPr lang="en-US" dirty="0"/>
          </a:p>
        </p:txBody>
      </p:sp>
      <p:sp>
        <p:nvSpPr>
          <p:cNvPr id="56390"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110" charset="2"/>
        <a:buChar char="Ø"/>
        <a:defRPr sz="3200">
          <a:solidFill>
            <a:schemeClr val="tx1"/>
          </a:solidFill>
          <a:effectLst>
            <a:outerShdw blurRad="38100" dist="38100" dir="2700000" algn="tl">
              <a:srgbClr val="000000"/>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50000"/>
        <a:buFont typeface="Wingdings" pitchFamily="-110" charset="2"/>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110"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838200" y="685800"/>
            <a:ext cx="7848600" cy="1752600"/>
          </a:xfrm>
        </p:spPr>
        <p:txBody>
          <a:bodyPr/>
          <a:lstStyle/>
          <a:p>
            <a:pPr eaLnBrk="1" hangingPunct="1"/>
            <a:r>
              <a:rPr kumimoji="1" lang="en-US" dirty="0"/>
              <a:t>Data and Computer Communications</a:t>
            </a:r>
            <a:endParaRPr lang="en-AU" dirty="0"/>
          </a:p>
        </p:txBody>
      </p:sp>
      <p:sp>
        <p:nvSpPr>
          <p:cNvPr id="58371" name="Rectangle 3"/>
          <p:cNvSpPr>
            <a:spLocks noGrp="1" noChangeArrowheads="1"/>
          </p:cNvSpPr>
          <p:nvPr>
            <p:ph type="subTitle" idx="1"/>
          </p:nvPr>
        </p:nvSpPr>
        <p:spPr>
          <a:xfrm>
            <a:off x="1447800" y="3810000"/>
            <a:ext cx="6400800" cy="2057400"/>
          </a:xfrm>
        </p:spPr>
        <p:txBody>
          <a:bodyPr/>
          <a:lstStyle/>
          <a:p>
            <a:pPr eaLnBrk="1" hangingPunct="1"/>
            <a:r>
              <a:rPr lang="en-US" sz="2800" dirty="0" smtClean="0"/>
              <a:t>Tenth </a:t>
            </a:r>
            <a:r>
              <a:rPr lang="en-US" sz="2800" dirty="0"/>
              <a:t>Edition</a:t>
            </a:r>
          </a:p>
          <a:p>
            <a:pPr eaLnBrk="1" hangingPunct="1"/>
            <a:r>
              <a:rPr lang="en-US" sz="2800" dirty="0"/>
              <a:t>by William Stallings</a:t>
            </a:r>
          </a:p>
          <a:p>
            <a:pPr eaLnBrk="1" hangingPunct="1"/>
            <a:endParaRPr lang="en-US" sz="1800" dirty="0"/>
          </a:p>
        </p:txBody>
      </p:sp>
      <p:sp>
        <p:nvSpPr>
          <p:cNvPr id="6" name="Footer Placeholder 5"/>
          <p:cNvSpPr>
            <a:spLocks noGrp="1"/>
          </p:cNvSpPr>
          <p:nvPr>
            <p:ph type="ftr" sz="quarter" idx="11"/>
          </p:nvPr>
        </p:nvSpPr>
        <p:spPr/>
        <p:txBody>
          <a:bodyPr/>
          <a:lstStyle/>
          <a:p>
            <a:pPr>
              <a:defRPr/>
            </a:pPr>
            <a:r>
              <a:rPr lang="en-US" dirty="0" smtClean="0"/>
              <a:t>Data and Computer Communications, Tenth Edition by William Stallings, (c) Pearson Education -  2013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799"/>
          </a:xfrm>
        </p:spPr>
        <p:txBody>
          <a:bodyPr/>
          <a:lstStyle/>
          <a:p>
            <a:r>
              <a:rPr lang="en-US" dirty="0" smtClean="0"/>
              <a:t>Wi-Fi Alliance</a:t>
            </a:r>
            <a:endParaRPr lang="en-US" dirty="0"/>
          </a:p>
        </p:txBody>
      </p:sp>
      <p:sp>
        <p:nvSpPr>
          <p:cNvPr id="3" name="Content Placeholder 2"/>
          <p:cNvSpPr>
            <a:spLocks noGrp="1"/>
          </p:cNvSpPr>
          <p:nvPr>
            <p:ph idx="1"/>
          </p:nvPr>
        </p:nvSpPr>
        <p:spPr>
          <a:xfrm>
            <a:off x="457200" y="1371600"/>
            <a:ext cx="8229600" cy="4759325"/>
          </a:xfrm>
        </p:spPr>
        <p:txBody>
          <a:bodyPr>
            <a:normAutofit fontScale="92500" lnSpcReduction="10000"/>
          </a:bodyPr>
          <a:lstStyle/>
          <a:p>
            <a:r>
              <a:rPr lang="en-US" dirty="0" smtClean="0"/>
              <a:t>There is always a concern whether products from different vendors will successfully interoperate</a:t>
            </a:r>
          </a:p>
          <a:p>
            <a:r>
              <a:rPr lang="en-US" dirty="0" smtClean="0"/>
              <a:t>Wireless Ethernet Compatibility Alliance (WECA)</a:t>
            </a:r>
          </a:p>
          <a:p>
            <a:pPr lvl="1"/>
            <a:r>
              <a:rPr lang="en-US" dirty="0" smtClean="0"/>
              <a:t>Industry consortium formed in 1999</a:t>
            </a:r>
          </a:p>
          <a:p>
            <a:r>
              <a:rPr lang="en-US" dirty="0" smtClean="0"/>
              <a:t>Renamed the Wi-Fi (Wireless Fidelity) Alliance</a:t>
            </a:r>
          </a:p>
          <a:p>
            <a:pPr lvl="1"/>
            <a:r>
              <a:rPr lang="en-US" dirty="0" smtClean="0"/>
              <a:t>Created a test suite to certify           interoperability for 802.11 products</a:t>
            </a:r>
            <a:endParaRPr lang="en-US" dirty="0"/>
          </a:p>
        </p:txBody>
      </p:sp>
      <p:pic>
        <p:nvPicPr>
          <p:cNvPr id="4" name="Picture 3"/>
          <p:cNvPicPr>
            <a:picLocks noChangeAspect="1"/>
          </p:cNvPicPr>
          <p:nvPr/>
        </p:nvPicPr>
        <p:blipFill>
          <a:blip r:embed="rId3"/>
          <a:stretch>
            <a:fillRect/>
          </a:stretch>
        </p:blipFill>
        <p:spPr>
          <a:xfrm>
            <a:off x="6858000" y="4876800"/>
            <a:ext cx="1996440" cy="17526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4.pdf"/>
          <p:cNvPicPr>
            <a:picLocks noChangeAspect="1"/>
          </p:cNvPicPr>
          <p:nvPr/>
        </p:nvPicPr>
        <p:blipFill>
          <a:blip r:embed="rId3"/>
          <a:srcRect l="2727" t="4706" r="6364" b="5882"/>
          <a:stretch>
            <a:fillRect/>
          </a:stretch>
        </p:blipFill>
        <p:spPr>
          <a:xfrm>
            <a:off x="381000" y="304800"/>
            <a:ext cx="8310260" cy="6315772"/>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89164" name="Rectangle 76"/>
          <p:cNvSpPr>
            <a:spLocks noGrp="1" noChangeArrowheads="1"/>
          </p:cNvSpPr>
          <p:nvPr>
            <p:ph type="title"/>
          </p:nvPr>
        </p:nvSpPr>
        <p:spPr>
          <a:xfrm>
            <a:off x="457200" y="228600"/>
            <a:ext cx="8229600" cy="1139825"/>
          </a:xfrm>
        </p:spPr>
        <p:txBody>
          <a:bodyPr/>
          <a:lstStyle/>
          <a:p>
            <a:pPr eaLnBrk="1" hangingPunct="1"/>
            <a:r>
              <a:rPr kumimoji="1" lang="en-GB" dirty="0" smtClean="0"/>
              <a:t>Table 13.3</a:t>
            </a:r>
            <a:br>
              <a:rPr kumimoji="1" lang="en-GB" dirty="0" smtClean="0"/>
            </a:br>
            <a:r>
              <a:rPr kumimoji="1" lang="en-GB" dirty="0" smtClean="0"/>
              <a:t>IEEE 802.11 </a:t>
            </a:r>
            <a:r>
              <a:rPr kumimoji="1" lang="en-GB" dirty="0"/>
              <a:t>Services</a:t>
            </a:r>
            <a:endParaRPr kumimoji="1" lang="en-US" dirty="0"/>
          </a:p>
        </p:txBody>
      </p:sp>
      <p:pic>
        <p:nvPicPr>
          <p:cNvPr id="4" name="Picture 3"/>
          <p:cNvPicPr>
            <a:picLocks noChangeAspect="1"/>
          </p:cNvPicPr>
          <p:nvPr/>
        </p:nvPicPr>
        <p:blipFill>
          <a:blip r:embed="rId3"/>
          <a:stretch>
            <a:fillRect/>
          </a:stretch>
        </p:blipFill>
        <p:spPr>
          <a:xfrm>
            <a:off x="27136" y="1566793"/>
            <a:ext cx="9116864" cy="5291207"/>
          </a:xfrm>
          <a:prstGeom prst="rect">
            <a:avLst/>
          </a:prstGeom>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93188" name="Rectangle 4"/>
          <p:cNvSpPr>
            <a:spLocks noGrp="1" noChangeArrowheads="1"/>
          </p:cNvSpPr>
          <p:nvPr>
            <p:ph type="title"/>
          </p:nvPr>
        </p:nvSpPr>
        <p:spPr/>
        <p:txBody>
          <a:bodyPr/>
          <a:lstStyle/>
          <a:p>
            <a:pPr eaLnBrk="1" hangingPunct="1"/>
            <a:r>
              <a:rPr kumimoji="1" lang="en-GB" dirty="0" smtClean="0"/>
              <a:t>Distribution of Messages Within a DS</a:t>
            </a:r>
            <a:endParaRPr kumimoji="1" lang="en-US" dirty="0"/>
          </a:p>
        </p:txBody>
      </p:sp>
      <p:graphicFrame>
        <p:nvGraphicFramePr>
          <p:cNvPr id="3" name="Diagram 2"/>
          <p:cNvGraphicFramePr/>
          <p:nvPr>
            <p:extLst>
              <p:ext uri="{D42A27DB-BD31-4B8C-83A1-F6EECF244321}">
                <p14:modId xmlns:p14="http://schemas.microsoft.com/office/powerpoint/2010/main" val="4247364432"/>
              </p:ext>
            </p:extLst>
          </p:nvPr>
        </p:nvGraphicFramePr>
        <p:xfrm>
          <a:off x="152400" y="1905000"/>
          <a:ext cx="8763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94212" name="Rectangle 4"/>
          <p:cNvSpPr>
            <a:spLocks noGrp="1" noChangeArrowheads="1"/>
          </p:cNvSpPr>
          <p:nvPr>
            <p:ph type="title"/>
          </p:nvPr>
        </p:nvSpPr>
        <p:spPr/>
        <p:txBody>
          <a:bodyPr/>
          <a:lstStyle/>
          <a:p>
            <a:pPr eaLnBrk="1" hangingPunct="1"/>
            <a:r>
              <a:rPr kumimoji="1" lang="en-GB" dirty="0" smtClean="0"/>
              <a:t>Association-Related </a:t>
            </a:r>
            <a:r>
              <a:rPr kumimoji="1" lang="en-GB" dirty="0"/>
              <a:t>Services</a:t>
            </a:r>
            <a:endParaRPr kumimoji="1" lang="en-US" dirty="0"/>
          </a:p>
        </p:txBody>
      </p:sp>
      <p:sp>
        <p:nvSpPr>
          <p:cNvPr id="94213" name="Rectangle 5"/>
          <p:cNvSpPr>
            <a:spLocks noGrp="1" noChangeArrowheads="1"/>
          </p:cNvSpPr>
          <p:nvPr>
            <p:ph type="body" idx="1"/>
          </p:nvPr>
        </p:nvSpPr>
        <p:spPr>
          <a:xfrm>
            <a:off x="457200" y="1447800"/>
            <a:ext cx="8229600" cy="5029200"/>
          </a:xfrm>
        </p:spPr>
        <p:txBody>
          <a:bodyPr/>
          <a:lstStyle/>
          <a:p>
            <a:pPr eaLnBrk="1" hangingPunct="1">
              <a:defRPr/>
            </a:pPr>
            <a:r>
              <a:rPr kumimoji="1" lang="en-GB" sz="2400" dirty="0" smtClean="0"/>
              <a:t>DS</a:t>
            </a:r>
            <a:r>
              <a:rPr kumimoji="1" lang="en-US" sz="2400" dirty="0" smtClean="0"/>
              <a:t> requires information </a:t>
            </a:r>
            <a:r>
              <a:rPr kumimoji="1" lang="en-US" sz="2400" dirty="0"/>
              <a:t>about stations within</a:t>
            </a:r>
            <a:r>
              <a:rPr kumimoji="1" lang="en-US" sz="2400" dirty="0" smtClean="0"/>
              <a:t> the ESS</a:t>
            </a:r>
            <a:r>
              <a:rPr kumimoji="1" lang="en-GB" sz="2400" dirty="0" smtClean="0"/>
              <a:t> that is provided</a:t>
            </a:r>
            <a:r>
              <a:rPr kumimoji="1" lang="en-US" sz="2400" dirty="0" smtClean="0"/>
              <a:t> by the </a:t>
            </a:r>
            <a:r>
              <a:rPr kumimoji="1" lang="en-US" sz="2400" dirty="0"/>
              <a:t>association-related services</a:t>
            </a:r>
            <a:endParaRPr kumimoji="1" lang="en-GB" sz="2400" dirty="0" smtClean="0"/>
          </a:p>
          <a:p>
            <a:pPr eaLnBrk="1" hangingPunct="1">
              <a:defRPr/>
            </a:pPr>
            <a:r>
              <a:rPr kumimoji="1" lang="en-GB" sz="2400" dirty="0" smtClean="0"/>
              <a:t>Station </a:t>
            </a:r>
            <a:r>
              <a:rPr kumimoji="1" lang="en-US" sz="2400" dirty="0" smtClean="0"/>
              <a:t>must </a:t>
            </a:r>
            <a:r>
              <a:rPr kumimoji="1" lang="en-US" sz="2400" dirty="0" smtClean="0"/>
              <a:t>be associated</a:t>
            </a:r>
            <a:r>
              <a:rPr kumimoji="1" lang="en-GB" sz="2400" dirty="0" smtClean="0"/>
              <a:t> before DS can deliver data to or accept data from it</a:t>
            </a:r>
          </a:p>
          <a:p>
            <a:pPr lvl="0" eaLnBrk="1" hangingPunct="1">
              <a:defRPr/>
            </a:pPr>
            <a:r>
              <a:rPr kumimoji="1" lang="en-GB" sz="2400" dirty="0"/>
              <a:t>3</a:t>
            </a:r>
            <a:r>
              <a:rPr kumimoji="1" lang="en-US" sz="2400" dirty="0"/>
              <a:t> mobility transition types:</a:t>
            </a:r>
            <a:endParaRPr lang="en-US" sz="2400" dirty="0"/>
          </a:p>
          <a:p>
            <a:pPr marL="0" indent="0" eaLnBrk="1" hangingPunct="1">
              <a:buNone/>
              <a:defRPr/>
            </a:pPr>
            <a:endParaRPr kumimoji="1" lang="en-GB" sz="2400" dirty="0" smtClean="0"/>
          </a:p>
        </p:txBody>
      </p:sp>
      <p:graphicFrame>
        <p:nvGraphicFramePr>
          <p:cNvPr id="3" name="Diagram 2"/>
          <p:cNvGraphicFramePr/>
          <p:nvPr>
            <p:extLst>
              <p:ext uri="{D42A27DB-BD31-4B8C-83A1-F6EECF244321}">
                <p14:modId xmlns:p14="http://schemas.microsoft.com/office/powerpoint/2010/main" val="2530976270"/>
              </p:ext>
            </p:extLst>
          </p:nvPr>
        </p:nvGraphicFramePr>
        <p:xfrm>
          <a:off x="262467" y="1972733"/>
          <a:ext cx="8534400" cy="543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95236" name="Rectangle 4"/>
          <p:cNvSpPr>
            <a:spLocks noGrp="1" noChangeArrowheads="1"/>
          </p:cNvSpPr>
          <p:nvPr>
            <p:ph type="title"/>
          </p:nvPr>
        </p:nvSpPr>
        <p:spPr>
          <a:xfrm>
            <a:off x="457200" y="0"/>
            <a:ext cx="8229600" cy="1139825"/>
          </a:xfrm>
        </p:spPr>
        <p:txBody>
          <a:bodyPr/>
          <a:lstStyle/>
          <a:p>
            <a:pPr eaLnBrk="1" hangingPunct="1"/>
            <a:r>
              <a:rPr kumimoji="1" lang="en-GB" dirty="0"/>
              <a:t>Association Related Services</a:t>
            </a:r>
            <a:endParaRPr kumimoji="1" lang="en-US" dirty="0"/>
          </a:p>
        </p:txBody>
      </p:sp>
      <p:sp>
        <p:nvSpPr>
          <p:cNvPr id="95237" name="Rectangle 5"/>
          <p:cNvSpPr>
            <a:spLocks noGrp="1" noChangeArrowheads="1"/>
          </p:cNvSpPr>
          <p:nvPr>
            <p:ph type="body" idx="1"/>
          </p:nvPr>
        </p:nvSpPr>
        <p:spPr>
          <a:xfrm>
            <a:off x="457200" y="1143000"/>
            <a:ext cx="8229600" cy="5486400"/>
          </a:xfrm>
        </p:spPr>
        <p:txBody>
          <a:bodyPr/>
          <a:lstStyle/>
          <a:p>
            <a:pPr eaLnBrk="1" hangingPunct="1">
              <a:lnSpc>
                <a:spcPct val="90000"/>
              </a:lnSpc>
            </a:pPr>
            <a:r>
              <a:rPr kumimoji="1" lang="en-US" dirty="0"/>
              <a:t>DS </a:t>
            </a:r>
            <a:r>
              <a:rPr kumimoji="1" lang="en-US" dirty="0" smtClean="0"/>
              <a:t>needs to know the </a:t>
            </a:r>
            <a:r>
              <a:rPr kumimoji="1" lang="en-US" dirty="0"/>
              <a:t>identity of</a:t>
            </a:r>
            <a:r>
              <a:rPr kumimoji="1" lang="en-US" dirty="0" smtClean="0"/>
              <a:t> the AP to which the message should be delivered</a:t>
            </a:r>
            <a:endParaRPr kumimoji="1" lang="en-GB" dirty="0" smtClean="0"/>
          </a:p>
          <a:p>
            <a:pPr lvl="1" eaLnBrk="1" hangingPunct="1">
              <a:lnSpc>
                <a:spcPct val="90000"/>
              </a:lnSpc>
            </a:pPr>
            <a:r>
              <a:rPr kumimoji="1" lang="en-GB" dirty="0" smtClean="0"/>
              <a:t>Stations </a:t>
            </a:r>
            <a:r>
              <a:rPr kumimoji="1" lang="en-US" dirty="0" smtClean="0"/>
              <a:t>must </a:t>
            </a:r>
            <a:r>
              <a:rPr kumimoji="1" lang="en-US" dirty="0"/>
              <a:t>maintain association with AP within current BSS</a:t>
            </a:r>
            <a:endParaRPr kumimoji="1" lang="en-GB" dirty="0"/>
          </a:p>
        </p:txBody>
      </p:sp>
      <p:graphicFrame>
        <p:nvGraphicFramePr>
          <p:cNvPr id="2" name="Diagram 1"/>
          <p:cNvGraphicFramePr/>
          <p:nvPr/>
        </p:nvGraphicFramePr>
        <p:xfrm>
          <a:off x="457200" y="2667000"/>
          <a:ext cx="8229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0"/>
            <a:ext cx="8229600" cy="1139825"/>
          </a:xfrm>
        </p:spPr>
        <p:txBody>
          <a:bodyPr/>
          <a:lstStyle/>
          <a:p>
            <a:pPr eaLnBrk="1" hangingPunct="1"/>
            <a:r>
              <a:rPr kumimoji="1" lang="en-GB" dirty="0"/>
              <a:t>Medium Access Control</a:t>
            </a:r>
            <a:endParaRPr kumimoji="1" lang="en-US" dirty="0"/>
          </a:p>
        </p:txBody>
      </p:sp>
      <p:graphicFrame>
        <p:nvGraphicFramePr>
          <p:cNvPr id="4" name="Diagram 3"/>
          <p:cNvGraphicFramePr/>
          <p:nvPr>
            <p:extLst>
              <p:ext uri="{D42A27DB-BD31-4B8C-83A1-F6EECF244321}">
                <p14:modId xmlns:p14="http://schemas.microsoft.com/office/powerpoint/2010/main" val="4043589126"/>
              </p:ext>
            </p:extLst>
          </p:nvPr>
        </p:nvGraphicFramePr>
        <p:xfrm>
          <a:off x="304800" y="1752600"/>
          <a:ext cx="8229600" cy="4454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98308" name="Rectangle 4"/>
          <p:cNvSpPr>
            <a:spLocks noGrp="1" noChangeArrowheads="1"/>
          </p:cNvSpPr>
          <p:nvPr>
            <p:ph type="title"/>
          </p:nvPr>
        </p:nvSpPr>
        <p:spPr/>
        <p:txBody>
          <a:bodyPr/>
          <a:lstStyle/>
          <a:p>
            <a:pPr eaLnBrk="1" hangingPunct="1">
              <a:defRPr/>
            </a:pPr>
            <a:r>
              <a:rPr kumimoji="1" lang="en-US" dirty="0"/>
              <a:t>Reliable Data Delivery</a:t>
            </a:r>
          </a:p>
        </p:txBody>
      </p:sp>
      <p:sp>
        <p:nvSpPr>
          <p:cNvPr id="98309" name="Rectangle 5"/>
          <p:cNvSpPr>
            <a:spLocks noGrp="1" noChangeArrowheads="1"/>
          </p:cNvSpPr>
          <p:nvPr>
            <p:ph sz="half" idx="1"/>
          </p:nvPr>
        </p:nvSpPr>
        <p:spPr>
          <a:xfrm>
            <a:off x="381000" y="1752600"/>
            <a:ext cx="4191000" cy="4648200"/>
          </a:xfrm>
        </p:spPr>
        <p:txBody>
          <a:bodyPr/>
          <a:lstStyle/>
          <a:p>
            <a:pPr eaLnBrk="1" hangingPunct="1">
              <a:lnSpc>
                <a:spcPct val="90000"/>
              </a:lnSpc>
            </a:pPr>
            <a:r>
              <a:rPr kumimoji="1" lang="en-GB" sz="2200" dirty="0" smtClean="0"/>
              <a:t>Can </a:t>
            </a:r>
            <a:r>
              <a:rPr kumimoji="1" lang="en-US" sz="2200" dirty="0" smtClean="0"/>
              <a:t>be </a:t>
            </a:r>
            <a:r>
              <a:rPr kumimoji="1" lang="en-US" sz="2200" dirty="0"/>
              <a:t>dealt with at a higher layer</a:t>
            </a:r>
            <a:endParaRPr kumimoji="1" lang="en-GB" sz="2200" dirty="0" smtClean="0"/>
          </a:p>
          <a:p>
            <a:pPr eaLnBrk="1" hangingPunct="1">
              <a:lnSpc>
                <a:spcPct val="90000"/>
              </a:lnSpc>
            </a:pPr>
            <a:r>
              <a:rPr kumimoji="1" lang="en-GB" sz="2200" dirty="0" smtClean="0"/>
              <a:t>More </a:t>
            </a:r>
            <a:r>
              <a:rPr kumimoji="1" lang="en-US" sz="2200" dirty="0" smtClean="0"/>
              <a:t>efficient </a:t>
            </a:r>
            <a:r>
              <a:rPr kumimoji="1" lang="en-US" sz="2200" dirty="0"/>
              <a:t>to deal with errors at MAC level</a:t>
            </a:r>
            <a:endParaRPr kumimoji="1" lang="en-GB" sz="2200" dirty="0"/>
          </a:p>
          <a:p>
            <a:pPr eaLnBrk="1" hangingPunct="1">
              <a:lnSpc>
                <a:spcPct val="90000"/>
              </a:lnSpc>
            </a:pPr>
            <a:r>
              <a:rPr kumimoji="1" lang="en-US" sz="2200" dirty="0"/>
              <a:t>802.11 includes frame exchange protocol</a:t>
            </a:r>
            <a:endParaRPr kumimoji="1" lang="en-GB" sz="2200" dirty="0" smtClean="0"/>
          </a:p>
          <a:p>
            <a:pPr lvl="1" eaLnBrk="1" hangingPunct="1">
              <a:lnSpc>
                <a:spcPct val="90000"/>
              </a:lnSpc>
            </a:pPr>
            <a:r>
              <a:rPr kumimoji="1" lang="en-GB" sz="2200" dirty="0"/>
              <a:t>S</a:t>
            </a:r>
            <a:r>
              <a:rPr kumimoji="1" lang="en-GB" sz="2200" dirty="0" smtClean="0"/>
              <a:t>tation </a:t>
            </a:r>
            <a:r>
              <a:rPr kumimoji="1" lang="en-GB" sz="2200" dirty="0"/>
              <a:t>receiving</a:t>
            </a:r>
            <a:r>
              <a:rPr kumimoji="1" lang="en-US" sz="2200" dirty="0"/>
              <a:t> frame returns acknowledgment (ACK) frame</a:t>
            </a:r>
            <a:endParaRPr kumimoji="1" lang="en-GB" sz="2200" dirty="0" smtClean="0"/>
          </a:p>
          <a:p>
            <a:pPr lvl="1" eaLnBrk="1" hangingPunct="1">
              <a:lnSpc>
                <a:spcPct val="90000"/>
              </a:lnSpc>
            </a:pPr>
            <a:r>
              <a:rPr kumimoji="1" lang="en-GB" sz="2200" dirty="0" smtClean="0"/>
              <a:t>Exchange </a:t>
            </a:r>
            <a:r>
              <a:rPr kumimoji="1" lang="en-US" sz="2200" dirty="0" smtClean="0"/>
              <a:t>treated </a:t>
            </a:r>
            <a:r>
              <a:rPr kumimoji="1" lang="en-US" sz="2200" dirty="0"/>
              <a:t>as atomic unit</a:t>
            </a:r>
            <a:endParaRPr kumimoji="1" lang="en-GB" sz="2200" dirty="0" smtClean="0"/>
          </a:p>
          <a:p>
            <a:pPr lvl="1" eaLnBrk="1" hangingPunct="1">
              <a:lnSpc>
                <a:spcPct val="90000"/>
              </a:lnSpc>
            </a:pPr>
            <a:r>
              <a:rPr kumimoji="1" lang="en-US" sz="2200" dirty="0"/>
              <a:t>I</a:t>
            </a:r>
            <a:r>
              <a:rPr kumimoji="1" lang="en-US" sz="2200" dirty="0" smtClean="0"/>
              <a:t>f </a:t>
            </a:r>
            <a:r>
              <a:rPr kumimoji="1" lang="en-GB" sz="2200" dirty="0"/>
              <a:t>no </a:t>
            </a:r>
            <a:r>
              <a:rPr kumimoji="1" lang="en-US" sz="2200" dirty="0"/>
              <a:t>ACK within short period of time</a:t>
            </a:r>
            <a:r>
              <a:rPr kumimoji="1" lang="en-GB" sz="2200" dirty="0"/>
              <a:t>, </a:t>
            </a:r>
            <a:r>
              <a:rPr kumimoji="1" lang="en-US" sz="2200" dirty="0"/>
              <a:t>retransmit</a:t>
            </a:r>
            <a:endParaRPr kumimoji="1" lang="en-GB" sz="2200" dirty="0"/>
          </a:p>
        </p:txBody>
      </p:sp>
      <p:sp>
        <p:nvSpPr>
          <p:cNvPr id="2" name="Content Placeholder 1"/>
          <p:cNvSpPr>
            <a:spLocks noGrp="1"/>
          </p:cNvSpPr>
          <p:nvPr>
            <p:ph sz="half" idx="2"/>
          </p:nvPr>
        </p:nvSpPr>
        <p:spPr>
          <a:xfrm>
            <a:off x="4572000" y="1066800"/>
            <a:ext cx="4267200" cy="4454525"/>
          </a:xfrm>
        </p:spPr>
        <p:txBody>
          <a:bodyPr/>
          <a:lstStyle/>
          <a:p>
            <a:pPr eaLnBrk="1" hangingPunct="1">
              <a:lnSpc>
                <a:spcPct val="90000"/>
              </a:lnSpc>
            </a:pPr>
            <a:endParaRPr kumimoji="1" lang="en-US" sz="2200" dirty="0"/>
          </a:p>
          <a:p>
            <a:pPr eaLnBrk="1" hangingPunct="1">
              <a:lnSpc>
                <a:spcPct val="90000"/>
              </a:lnSpc>
            </a:pPr>
            <a:endParaRPr kumimoji="1" lang="en-US" sz="2200" dirty="0"/>
          </a:p>
          <a:p>
            <a:pPr eaLnBrk="1" hangingPunct="1">
              <a:lnSpc>
                <a:spcPct val="90000"/>
              </a:lnSpc>
            </a:pPr>
            <a:r>
              <a:rPr kumimoji="1" lang="en-US" sz="2200" dirty="0"/>
              <a:t>802.11 physical and MAC layers unreliable</a:t>
            </a:r>
            <a:endParaRPr kumimoji="1" lang="en-GB" sz="2200" dirty="0" smtClean="0"/>
          </a:p>
          <a:p>
            <a:pPr lvl="1" eaLnBrk="1" hangingPunct="1">
              <a:lnSpc>
                <a:spcPct val="90000"/>
              </a:lnSpc>
            </a:pPr>
            <a:r>
              <a:rPr kumimoji="1" lang="en-US" sz="2200" dirty="0"/>
              <a:t>N</a:t>
            </a:r>
            <a:r>
              <a:rPr kumimoji="1" lang="en-US" sz="2200" dirty="0" smtClean="0"/>
              <a:t>oise</a:t>
            </a:r>
            <a:r>
              <a:rPr kumimoji="1" lang="en-US" sz="2200" dirty="0"/>
              <a:t>, interference, and other propagation effects result in loss of frames</a:t>
            </a:r>
            <a:endParaRPr kumimoji="1" lang="en-GB" sz="2200" dirty="0" smtClean="0"/>
          </a:p>
          <a:p>
            <a:pPr lvl="1" eaLnBrk="1" hangingPunct="1">
              <a:lnSpc>
                <a:spcPct val="90000"/>
              </a:lnSpc>
            </a:pPr>
            <a:r>
              <a:rPr kumimoji="1" lang="en-US" sz="2200" dirty="0"/>
              <a:t>E</a:t>
            </a:r>
            <a:r>
              <a:rPr kumimoji="1" lang="en-US" sz="2200" dirty="0" smtClean="0"/>
              <a:t>ven </a:t>
            </a:r>
            <a:r>
              <a:rPr kumimoji="1" lang="en-US" sz="2200" dirty="0"/>
              <a:t>with </a:t>
            </a:r>
            <a:r>
              <a:rPr kumimoji="1" lang="en-US" sz="2200" dirty="0" smtClean="0"/>
              <a:t>error-correction </a:t>
            </a:r>
            <a:r>
              <a:rPr kumimoji="1" lang="en-US" sz="2200" dirty="0"/>
              <a:t>codes, frames may not successfully be received</a:t>
            </a:r>
            <a:endParaRPr kumimoji="1" lang="en-GB" sz="2200" dirty="0"/>
          </a:p>
          <a:p>
            <a:pPr eaLnBrk="1" hangingPunct="1"/>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kumimoji="1" lang="en-GB" dirty="0"/>
              <a:t>Four Frame Exchange</a:t>
            </a:r>
            <a:endParaRPr kumimoji="1" lang="en-US" dirty="0"/>
          </a:p>
        </p:txBody>
      </p:sp>
      <p:sp>
        <p:nvSpPr>
          <p:cNvPr id="101379" name="Rectangle 3"/>
          <p:cNvSpPr>
            <a:spLocks noGrp="1" noChangeArrowheads="1"/>
          </p:cNvSpPr>
          <p:nvPr>
            <p:ph sz="half" idx="1"/>
          </p:nvPr>
        </p:nvSpPr>
        <p:spPr>
          <a:xfrm>
            <a:off x="457200" y="1905000"/>
            <a:ext cx="4038600" cy="4454525"/>
          </a:xfrm>
        </p:spPr>
        <p:txBody>
          <a:bodyPr/>
          <a:lstStyle/>
          <a:p>
            <a:pPr eaLnBrk="1" hangingPunct="1">
              <a:lnSpc>
                <a:spcPct val="90000"/>
              </a:lnSpc>
            </a:pPr>
            <a:r>
              <a:rPr kumimoji="1" lang="en-US" sz="2200" dirty="0"/>
              <a:t>RTS alerts all stations within range </a:t>
            </a:r>
            <a:r>
              <a:rPr kumimoji="1" lang="en-GB" sz="2200" dirty="0"/>
              <a:t>of source </a:t>
            </a:r>
            <a:r>
              <a:rPr kumimoji="1" lang="en-US" sz="2200" dirty="0"/>
              <a:t>that exchange is under way</a:t>
            </a:r>
            <a:endParaRPr kumimoji="1" lang="en-GB" sz="2200" dirty="0"/>
          </a:p>
          <a:p>
            <a:pPr eaLnBrk="1" hangingPunct="1">
              <a:lnSpc>
                <a:spcPct val="90000"/>
              </a:lnSpc>
            </a:pPr>
            <a:r>
              <a:rPr kumimoji="1" lang="en-US" sz="2200" dirty="0"/>
              <a:t>CTS alerts all stations within range of destination </a:t>
            </a:r>
            <a:endParaRPr kumimoji="1" lang="en-GB" sz="2200" dirty="0" smtClean="0"/>
          </a:p>
          <a:p>
            <a:pPr eaLnBrk="1" hangingPunct="1">
              <a:lnSpc>
                <a:spcPct val="90000"/>
              </a:lnSpc>
            </a:pPr>
            <a:r>
              <a:rPr kumimoji="1" lang="en-GB" sz="2200" dirty="0"/>
              <a:t>O</a:t>
            </a:r>
            <a:r>
              <a:rPr kumimoji="1" lang="en-GB" sz="2200" dirty="0" smtClean="0"/>
              <a:t>ther </a:t>
            </a:r>
            <a:r>
              <a:rPr kumimoji="1" lang="en-GB" sz="2200" dirty="0"/>
              <a:t>stations</a:t>
            </a:r>
            <a:r>
              <a:rPr kumimoji="1" lang="en-US" sz="2200" dirty="0"/>
              <a:t> don’t transmit to avoid collision</a:t>
            </a:r>
            <a:endParaRPr kumimoji="1" lang="en-GB" sz="2200" dirty="0"/>
          </a:p>
          <a:p>
            <a:pPr eaLnBrk="1" hangingPunct="1">
              <a:lnSpc>
                <a:spcPct val="90000"/>
              </a:lnSpc>
            </a:pPr>
            <a:r>
              <a:rPr kumimoji="1" lang="en-US" sz="2200" dirty="0"/>
              <a:t>RTS/CTS exchange </a:t>
            </a:r>
            <a:r>
              <a:rPr kumimoji="1" lang="en-US" sz="2200" dirty="0" smtClean="0"/>
              <a:t>is a </a:t>
            </a:r>
            <a:r>
              <a:rPr kumimoji="1" lang="en-US" sz="2200" dirty="0"/>
              <a:t>required function of MAC but may be disabled</a:t>
            </a:r>
          </a:p>
        </p:txBody>
      </p:sp>
      <p:sp>
        <p:nvSpPr>
          <p:cNvPr id="2" name="Content Placeholder 1"/>
          <p:cNvSpPr>
            <a:spLocks noGrp="1"/>
          </p:cNvSpPr>
          <p:nvPr>
            <p:ph sz="half" idx="2"/>
          </p:nvPr>
        </p:nvSpPr>
        <p:spPr>
          <a:xfrm>
            <a:off x="4724400" y="1447800"/>
            <a:ext cx="4038600" cy="4648200"/>
          </a:xfrm>
        </p:spPr>
        <p:txBody>
          <a:bodyPr/>
          <a:lstStyle/>
          <a:p>
            <a:pPr marL="0" indent="0" eaLnBrk="1" hangingPunct="1">
              <a:lnSpc>
                <a:spcPct val="90000"/>
              </a:lnSpc>
              <a:buFont typeface="Wingdings" pitchFamily="-110" charset="2"/>
              <a:buNone/>
            </a:pPr>
            <a:endParaRPr kumimoji="1" lang="en-US" sz="2200" dirty="0" smtClean="0"/>
          </a:p>
          <a:p>
            <a:pPr eaLnBrk="1" hangingPunct="1">
              <a:lnSpc>
                <a:spcPct val="90000"/>
              </a:lnSpc>
            </a:pPr>
            <a:r>
              <a:rPr kumimoji="1" lang="en-US" sz="2200" dirty="0" smtClean="0"/>
              <a:t>Can </a:t>
            </a:r>
            <a:r>
              <a:rPr kumimoji="1" lang="en-US" sz="2200" dirty="0"/>
              <a:t>use four-frame</a:t>
            </a:r>
            <a:r>
              <a:rPr kumimoji="1" lang="en-US" sz="2200" dirty="0" smtClean="0"/>
              <a:t>     exchange </a:t>
            </a:r>
            <a:r>
              <a:rPr kumimoji="1" lang="en-US" sz="2200" dirty="0"/>
              <a:t>for better reliability </a:t>
            </a:r>
            <a:endParaRPr kumimoji="1" lang="en-US" sz="2200" dirty="0" smtClean="0"/>
          </a:p>
        </p:txBody>
      </p:sp>
      <p:graphicFrame>
        <p:nvGraphicFramePr>
          <p:cNvPr id="3" name="Diagram 2"/>
          <p:cNvGraphicFramePr/>
          <p:nvPr>
            <p:extLst>
              <p:ext uri="{D42A27DB-BD31-4B8C-83A1-F6EECF244321}">
                <p14:modId xmlns:p14="http://schemas.microsoft.com/office/powerpoint/2010/main" val="2433069796"/>
              </p:ext>
            </p:extLst>
          </p:nvPr>
        </p:nvGraphicFramePr>
        <p:xfrm>
          <a:off x="3657600" y="2895600"/>
          <a:ext cx="6096000" cy="353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5.pdf"/>
          <p:cNvPicPr>
            <a:picLocks noChangeAspect="1"/>
          </p:cNvPicPr>
          <p:nvPr/>
        </p:nvPicPr>
        <p:blipFill>
          <a:blip r:embed="rId3"/>
          <a:srcRect t="15455" b="26364"/>
          <a:stretch>
            <a:fillRect/>
          </a:stretch>
        </p:blipFill>
        <p:spPr>
          <a:xfrm>
            <a:off x="381000" y="304800"/>
            <a:ext cx="8382000" cy="6310987"/>
          </a:xfrm>
          <a:prstGeom prst="rect">
            <a:avLst/>
          </a:prstGeom>
          <a:solidFill>
            <a:schemeClr val="accent3">
              <a:lumMod val="20000"/>
              <a:lumOff val="80000"/>
            </a:schemeClr>
          </a:solidFill>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kumimoji="1" lang="en-US" sz="3200" cap="none" dirty="0" smtClean="0">
                <a:latin typeface="Arial" pitchFamily="-110" charset="0"/>
              </a:rPr>
              <a:t>Wireless LANs</a:t>
            </a:r>
            <a:endParaRPr kumimoji="1" lang="en-US" sz="3200" cap="none" dirty="0">
              <a:latin typeface="Arial" pitchFamily="-110" charset="0"/>
            </a:endParaRPr>
          </a:p>
        </p:txBody>
      </p:sp>
      <p:sp>
        <p:nvSpPr>
          <p:cNvPr id="5" name="Text Placeholder 4"/>
          <p:cNvSpPr>
            <a:spLocks noGrp="1"/>
          </p:cNvSpPr>
          <p:nvPr>
            <p:ph type="body" idx="1"/>
          </p:nvPr>
        </p:nvSpPr>
        <p:spPr>
          <a:xfrm>
            <a:off x="685800" y="1905000"/>
            <a:ext cx="7772400" cy="1500187"/>
          </a:xfrm>
        </p:spPr>
        <p:txBody>
          <a:bodyPr/>
          <a:lstStyle/>
          <a:p>
            <a:pPr algn="ctr"/>
            <a:r>
              <a:rPr kumimoji="1" lang="en-US" sz="4000" b="1" cap="all" dirty="0" smtClean="0">
                <a:solidFill>
                  <a:schemeClr val="tx2"/>
                </a:solidFill>
                <a:latin typeface="Arial" pitchFamily="-110" charset="0"/>
              </a:rPr>
              <a:t>Chapter 13</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02404" name="Rectangle 4"/>
          <p:cNvSpPr>
            <a:spLocks noGrp="1" noChangeArrowheads="1"/>
          </p:cNvSpPr>
          <p:nvPr>
            <p:ph type="title"/>
          </p:nvPr>
        </p:nvSpPr>
        <p:spPr/>
        <p:txBody>
          <a:bodyPr/>
          <a:lstStyle/>
          <a:p>
            <a:pPr eaLnBrk="1" hangingPunct="1">
              <a:defRPr/>
            </a:pPr>
            <a:r>
              <a:rPr kumimoji="1" lang="en-US" dirty="0"/>
              <a:t>Distributed Coordination </a:t>
            </a:r>
            <a:r>
              <a:rPr kumimoji="1" lang="en-US" dirty="0" smtClean="0"/>
              <a:t>Function (DCF)</a:t>
            </a:r>
            <a:endParaRPr kumimoji="1" lang="en-US" dirty="0"/>
          </a:p>
        </p:txBody>
      </p:sp>
      <p:sp>
        <p:nvSpPr>
          <p:cNvPr id="102405" name="Rectangle 5"/>
          <p:cNvSpPr>
            <a:spLocks noGrp="1" noChangeArrowheads="1"/>
          </p:cNvSpPr>
          <p:nvPr>
            <p:ph type="body" idx="1"/>
          </p:nvPr>
        </p:nvSpPr>
        <p:spPr>
          <a:xfrm>
            <a:off x="228600" y="1676400"/>
            <a:ext cx="3505200" cy="4953000"/>
          </a:xfrm>
        </p:spPr>
        <p:txBody>
          <a:bodyPr/>
          <a:lstStyle/>
          <a:p>
            <a:pPr eaLnBrk="1" hangingPunct="1"/>
            <a:r>
              <a:rPr kumimoji="1" lang="en-US" sz="2600" dirty="0"/>
              <a:t>DCF sublayer </a:t>
            </a:r>
            <a:r>
              <a:rPr kumimoji="1" lang="en-GB" sz="2600" dirty="0" smtClean="0"/>
              <a:t>uses </a:t>
            </a:r>
            <a:r>
              <a:rPr kumimoji="1" lang="en-US" sz="2600" dirty="0" smtClean="0"/>
              <a:t>CSMA </a:t>
            </a:r>
            <a:r>
              <a:rPr kumimoji="1" lang="en-US" sz="2600" dirty="0" smtClean="0"/>
              <a:t>algorithm  </a:t>
            </a:r>
            <a:endParaRPr kumimoji="1" lang="en-GB" sz="2600" dirty="0" smtClean="0"/>
          </a:p>
          <a:p>
            <a:pPr eaLnBrk="1" hangingPunct="1"/>
            <a:r>
              <a:rPr kumimoji="1" lang="en-US" sz="2600" dirty="0" smtClean="0"/>
              <a:t>Does not include a collision detection function because it is not practical on a wireless network</a:t>
            </a:r>
          </a:p>
          <a:p>
            <a:pPr eaLnBrk="1" hangingPunct="1"/>
            <a:r>
              <a:rPr kumimoji="1" lang="en-US" sz="2600" dirty="0" smtClean="0"/>
              <a:t>Includes a set of delays </a:t>
            </a:r>
            <a:r>
              <a:rPr kumimoji="1" lang="en-US" sz="2600" dirty="0"/>
              <a:t>that</a:t>
            </a:r>
            <a:r>
              <a:rPr kumimoji="1" lang="en-US" sz="2600" dirty="0" smtClean="0"/>
              <a:t> amounts as </a:t>
            </a:r>
            <a:r>
              <a:rPr kumimoji="1" lang="en-US" sz="2600" dirty="0"/>
              <a:t>a priority scheme</a:t>
            </a:r>
            <a:endParaRPr kumimoji="1" lang="en-GB" sz="2600" dirty="0"/>
          </a:p>
        </p:txBody>
      </p:sp>
      <p:graphicFrame>
        <p:nvGraphicFramePr>
          <p:cNvPr id="2" name="Diagram 1"/>
          <p:cNvGraphicFramePr/>
          <p:nvPr>
            <p:extLst>
              <p:ext uri="{D42A27DB-BD31-4B8C-83A1-F6EECF244321}">
                <p14:modId xmlns:p14="http://schemas.microsoft.com/office/powerpoint/2010/main" val="3690621149"/>
              </p:ext>
            </p:extLst>
          </p:nvPr>
        </p:nvGraphicFramePr>
        <p:xfrm>
          <a:off x="2438400" y="1828800"/>
          <a:ext cx="79248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6.pdf"/>
          <p:cNvPicPr>
            <a:picLocks noChangeAspect="1"/>
          </p:cNvPicPr>
          <p:nvPr/>
        </p:nvPicPr>
        <p:blipFill>
          <a:blip r:embed="rId3"/>
          <a:srcRect l="9412" t="6364" r="10588" b="10000"/>
          <a:stretch>
            <a:fillRect/>
          </a:stretch>
        </p:blipFill>
        <p:spPr>
          <a:xfrm>
            <a:off x="2286000" y="228600"/>
            <a:ext cx="4746282" cy="6421526"/>
          </a:xfrm>
          <a:prstGeom prst="rect">
            <a:avLst/>
          </a:prstGeom>
          <a:solidFill>
            <a:schemeClr val="accent3">
              <a:lumMod val="20000"/>
              <a:lumOff val="80000"/>
            </a:schemeClr>
          </a:solidFill>
        </p:spPr>
      </p:pic>
    </p:spTree>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04452" name="Rectangle 4"/>
          <p:cNvSpPr>
            <a:spLocks noGrp="1" noChangeArrowheads="1"/>
          </p:cNvSpPr>
          <p:nvPr>
            <p:ph type="title"/>
          </p:nvPr>
        </p:nvSpPr>
        <p:spPr>
          <a:xfrm>
            <a:off x="457200" y="152400"/>
            <a:ext cx="8229600" cy="1139825"/>
          </a:xfrm>
        </p:spPr>
        <p:txBody>
          <a:bodyPr/>
          <a:lstStyle/>
          <a:p>
            <a:pPr eaLnBrk="1" hangingPunct="1"/>
            <a:r>
              <a:rPr kumimoji="1" lang="en-GB" dirty="0"/>
              <a:t>Priority IFS Values</a:t>
            </a:r>
            <a:endParaRPr kumimoji="1" lang="en-US" dirty="0"/>
          </a:p>
        </p:txBody>
      </p:sp>
      <p:graphicFrame>
        <p:nvGraphicFramePr>
          <p:cNvPr id="2" name="Diagram 1"/>
          <p:cNvGraphicFramePr/>
          <p:nvPr>
            <p:extLst>
              <p:ext uri="{D42A27DB-BD31-4B8C-83A1-F6EECF244321}">
                <p14:modId xmlns:p14="http://schemas.microsoft.com/office/powerpoint/2010/main" val="1850685310"/>
              </p:ext>
            </p:extLst>
          </p:nvPr>
        </p:nvGraphicFramePr>
        <p:xfrm>
          <a:off x="228600" y="1295400"/>
          <a:ext cx="8610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7.pdf"/>
          <p:cNvPicPr>
            <a:picLocks noChangeAspect="1"/>
          </p:cNvPicPr>
          <p:nvPr/>
        </p:nvPicPr>
        <p:blipFill>
          <a:blip r:embed="rId3"/>
          <a:srcRect l="3529" t="5455" r="2353" b="21818"/>
          <a:stretch>
            <a:fillRect/>
          </a:stretch>
        </p:blipFill>
        <p:spPr>
          <a:xfrm>
            <a:off x="1524000" y="304800"/>
            <a:ext cx="6324609" cy="6324599"/>
          </a:xfrm>
          <a:prstGeom prst="rect">
            <a:avLst/>
          </a:prstGeom>
          <a:solidFill>
            <a:schemeClr val="accent3">
              <a:lumMod val="20000"/>
              <a:lumOff val="80000"/>
            </a:schemeClr>
          </a:solidFill>
        </p:spPr>
      </p:pic>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05476" name="Rectangle 4"/>
          <p:cNvSpPr>
            <a:spLocks noGrp="1" noChangeArrowheads="1"/>
          </p:cNvSpPr>
          <p:nvPr>
            <p:ph type="title"/>
          </p:nvPr>
        </p:nvSpPr>
        <p:spPr/>
        <p:txBody>
          <a:bodyPr/>
          <a:lstStyle/>
          <a:p>
            <a:pPr eaLnBrk="1" hangingPunct="1"/>
            <a:r>
              <a:rPr kumimoji="1" lang="en-GB" dirty="0" smtClean="0"/>
              <a:t>SIFS</a:t>
            </a:r>
            <a:endParaRPr kumimoji="1" lang="en-US" dirty="0"/>
          </a:p>
        </p:txBody>
      </p:sp>
      <p:sp>
        <p:nvSpPr>
          <p:cNvPr id="105477" name="Rectangle 5"/>
          <p:cNvSpPr>
            <a:spLocks noGrp="1" noChangeArrowheads="1"/>
          </p:cNvSpPr>
          <p:nvPr>
            <p:ph type="body" idx="1"/>
          </p:nvPr>
        </p:nvSpPr>
        <p:spPr>
          <a:xfrm>
            <a:off x="457200" y="1676400"/>
            <a:ext cx="8229600" cy="4876800"/>
          </a:xfrm>
        </p:spPr>
        <p:txBody>
          <a:bodyPr/>
          <a:lstStyle/>
          <a:p>
            <a:pPr eaLnBrk="1" hangingPunct="1">
              <a:lnSpc>
                <a:spcPct val="90000"/>
              </a:lnSpc>
            </a:pPr>
            <a:r>
              <a:rPr kumimoji="1" lang="en-US" sz="2800" dirty="0" smtClean="0"/>
              <a:t>Any station using SIFS to determine transmission opportunity has the highest </a:t>
            </a:r>
            <a:r>
              <a:rPr kumimoji="1" lang="en-US" sz="2800" dirty="0"/>
              <a:t>priority</a:t>
            </a:r>
            <a:endParaRPr kumimoji="1" lang="en-GB" sz="2800" dirty="0" smtClean="0"/>
          </a:p>
          <a:p>
            <a:pPr eaLnBrk="1" hangingPunct="1">
              <a:lnSpc>
                <a:spcPct val="90000"/>
              </a:lnSpc>
            </a:pPr>
            <a:r>
              <a:rPr kumimoji="1" lang="en-US" sz="2800" dirty="0" smtClean="0"/>
              <a:t>Used </a:t>
            </a:r>
            <a:r>
              <a:rPr kumimoji="1" lang="en-US" sz="2800" dirty="0"/>
              <a:t>in</a:t>
            </a:r>
            <a:r>
              <a:rPr kumimoji="1" lang="en-US" sz="2800" dirty="0" smtClean="0"/>
              <a:t> the following circumstances:</a:t>
            </a:r>
          </a:p>
          <a:p>
            <a:pPr lvl="1" eaLnBrk="1" hangingPunct="1">
              <a:lnSpc>
                <a:spcPct val="90000"/>
              </a:lnSpc>
            </a:pPr>
            <a:r>
              <a:rPr kumimoji="1" lang="en-US" sz="2400" dirty="0"/>
              <a:t>Acknowledgment (ACK)</a:t>
            </a:r>
            <a:endParaRPr kumimoji="1" lang="en-US" sz="2400" dirty="0" smtClean="0"/>
          </a:p>
          <a:p>
            <a:pPr lvl="2" eaLnBrk="1" hangingPunct="1">
              <a:lnSpc>
                <a:spcPct val="90000"/>
              </a:lnSpc>
            </a:pPr>
            <a:r>
              <a:rPr kumimoji="1" lang="en-GB" sz="2000" dirty="0"/>
              <a:t>S</a:t>
            </a:r>
            <a:r>
              <a:rPr kumimoji="1" lang="en-GB" sz="2000" dirty="0" smtClean="0"/>
              <a:t>tation </a:t>
            </a:r>
            <a:r>
              <a:rPr kumimoji="1" lang="en-US" sz="2000" dirty="0"/>
              <a:t>responds with</a:t>
            </a:r>
            <a:r>
              <a:rPr kumimoji="1" lang="en-US" sz="2000" dirty="0" smtClean="0"/>
              <a:t> an ACK frame </a:t>
            </a:r>
            <a:r>
              <a:rPr kumimoji="1" lang="en-US" sz="2000" dirty="0"/>
              <a:t>after waiting</a:t>
            </a:r>
            <a:r>
              <a:rPr kumimoji="1" lang="en-US" sz="2000" dirty="0" smtClean="0"/>
              <a:t> only for a SIFS </a:t>
            </a:r>
            <a:r>
              <a:rPr kumimoji="1" lang="en-US" sz="2000" dirty="0"/>
              <a:t>gap</a:t>
            </a:r>
            <a:endParaRPr kumimoji="1" lang="en-US" sz="2000" dirty="0" smtClean="0"/>
          </a:p>
          <a:p>
            <a:pPr lvl="2" eaLnBrk="1" hangingPunct="1">
              <a:lnSpc>
                <a:spcPct val="90000"/>
              </a:lnSpc>
            </a:pPr>
            <a:r>
              <a:rPr kumimoji="1" lang="en-US" sz="2000" dirty="0" smtClean="0"/>
              <a:t>Provides for efficient collision recovery</a:t>
            </a:r>
          </a:p>
          <a:p>
            <a:pPr lvl="1" eaLnBrk="1" hangingPunct="1">
              <a:lnSpc>
                <a:spcPct val="90000"/>
              </a:lnSpc>
            </a:pPr>
            <a:r>
              <a:rPr kumimoji="1" lang="en-US" sz="2400" dirty="0"/>
              <a:t>Clear to Send (CTS)</a:t>
            </a:r>
            <a:endParaRPr kumimoji="1" lang="en-US" sz="2400" dirty="0" smtClean="0"/>
          </a:p>
          <a:p>
            <a:pPr lvl="2" eaLnBrk="1" hangingPunct="1">
              <a:lnSpc>
                <a:spcPct val="90000"/>
              </a:lnSpc>
            </a:pPr>
            <a:r>
              <a:rPr kumimoji="1" lang="en-GB" sz="2000" dirty="0"/>
              <a:t>S</a:t>
            </a:r>
            <a:r>
              <a:rPr kumimoji="1" lang="en-GB" sz="2000" dirty="0" smtClean="0"/>
              <a:t>tation </a:t>
            </a:r>
            <a:r>
              <a:rPr kumimoji="1" lang="en-US" sz="2000" dirty="0"/>
              <a:t>ensures data frame gets through by issuing RTS</a:t>
            </a:r>
            <a:endParaRPr kumimoji="1" lang="en-US" sz="2000" dirty="0" smtClean="0"/>
          </a:p>
          <a:p>
            <a:pPr lvl="1" eaLnBrk="1" hangingPunct="1">
              <a:lnSpc>
                <a:spcPct val="90000"/>
              </a:lnSpc>
            </a:pPr>
            <a:r>
              <a:rPr kumimoji="1" lang="en-US" sz="2400" dirty="0" smtClean="0"/>
              <a:t>Poll </a:t>
            </a:r>
            <a:r>
              <a:rPr kumimoji="1" lang="en-US" sz="2400" dirty="0"/>
              <a:t>response</a:t>
            </a:r>
            <a:endParaRPr kumimoji="1" lang="en-US" sz="2000" dirty="0"/>
          </a:p>
          <a:p>
            <a:pPr lvl="1" eaLnBrk="1" hangingPunct="1">
              <a:lnSpc>
                <a:spcPct val="90000"/>
              </a:lnSpc>
            </a:pPr>
            <a:endParaRPr kumimoji="1" lang="en-GB"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08548" name="Rectangle 4"/>
          <p:cNvSpPr>
            <a:spLocks noGrp="1" noChangeArrowheads="1"/>
          </p:cNvSpPr>
          <p:nvPr>
            <p:ph type="title"/>
          </p:nvPr>
        </p:nvSpPr>
        <p:spPr>
          <a:xfrm>
            <a:off x="0" y="0"/>
            <a:ext cx="9144000" cy="1139825"/>
          </a:xfrm>
        </p:spPr>
        <p:txBody>
          <a:bodyPr/>
          <a:lstStyle/>
          <a:p>
            <a:pPr eaLnBrk="1" hangingPunct="1"/>
            <a:r>
              <a:rPr kumimoji="1" lang="en-GB" dirty="0"/>
              <a:t>Point Coordination Function (PCF)</a:t>
            </a:r>
            <a:endParaRPr kumimoji="1" lang="en-US" dirty="0"/>
          </a:p>
        </p:txBody>
      </p:sp>
      <p:graphicFrame>
        <p:nvGraphicFramePr>
          <p:cNvPr id="4" name="Diagram 3"/>
          <p:cNvGraphicFramePr/>
          <p:nvPr>
            <p:extLst>
              <p:ext uri="{D42A27DB-BD31-4B8C-83A1-F6EECF244321}">
                <p14:modId xmlns:p14="http://schemas.microsoft.com/office/powerpoint/2010/main" val="3086881843"/>
              </p:ext>
            </p:extLst>
          </p:nvPr>
        </p:nvGraphicFramePr>
        <p:xfrm>
          <a:off x="457200" y="1295400"/>
          <a:ext cx="82296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7.pdf"/>
          <p:cNvPicPr>
            <a:picLocks noChangeAspect="1"/>
          </p:cNvPicPr>
          <p:nvPr/>
        </p:nvPicPr>
        <p:blipFill>
          <a:blip r:embed="rId3"/>
          <a:srcRect l="3529" t="5455" r="1176" b="22727"/>
          <a:stretch>
            <a:fillRect/>
          </a:stretch>
        </p:blipFill>
        <p:spPr>
          <a:xfrm>
            <a:off x="1143000" y="228600"/>
            <a:ext cx="6567602" cy="6405390"/>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8.pdf"/>
          <p:cNvPicPr>
            <a:picLocks noChangeAspect="1"/>
          </p:cNvPicPr>
          <p:nvPr/>
        </p:nvPicPr>
        <p:blipFill>
          <a:blip r:embed="rId3"/>
          <a:srcRect l="11765" t="10000" r="10588" b="10909"/>
          <a:stretch>
            <a:fillRect/>
          </a:stretch>
        </p:blipFill>
        <p:spPr>
          <a:xfrm>
            <a:off x="2133600" y="142390"/>
            <a:ext cx="4978864" cy="6563210"/>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14692" name="Rectangle 4"/>
          <p:cNvSpPr>
            <a:spLocks noGrp="1" noChangeArrowheads="1"/>
          </p:cNvSpPr>
          <p:nvPr>
            <p:ph type="title"/>
          </p:nvPr>
        </p:nvSpPr>
        <p:spPr>
          <a:xfrm>
            <a:off x="533400" y="-152400"/>
            <a:ext cx="8229600" cy="1139825"/>
          </a:xfrm>
        </p:spPr>
        <p:txBody>
          <a:bodyPr/>
          <a:lstStyle/>
          <a:p>
            <a:pPr eaLnBrk="1" hangingPunct="1"/>
            <a:r>
              <a:rPr kumimoji="1" lang="en-GB" dirty="0"/>
              <a:t>Control Frames</a:t>
            </a:r>
            <a:endParaRPr kumimoji="1" lang="en-US" dirty="0"/>
          </a:p>
        </p:txBody>
      </p:sp>
      <p:graphicFrame>
        <p:nvGraphicFramePr>
          <p:cNvPr id="3" name="Diagram 2"/>
          <p:cNvGraphicFramePr/>
          <p:nvPr>
            <p:extLst>
              <p:ext uri="{D42A27DB-BD31-4B8C-83A1-F6EECF244321}">
                <p14:modId xmlns:p14="http://schemas.microsoft.com/office/powerpoint/2010/main" val="237531711"/>
              </p:ext>
            </p:extLst>
          </p:nvPr>
        </p:nvGraphicFramePr>
        <p:xfrm>
          <a:off x="381000" y="914400"/>
          <a:ext cx="83820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0"/>
            <a:ext cx="8229600" cy="1139825"/>
          </a:xfrm>
        </p:spPr>
        <p:txBody>
          <a:bodyPr/>
          <a:lstStyle/>
          <a:p>
            <a:pPr eaLnBrk="1" hangingPunct="1"/>
            <a:r>
              <a:rPr kumimoji="1" lang="en-GB" dirty="0"/>
              <a:t>Data </a:t>
            </a:r>
            <a:r>
              <a:rPr kumimoji="1" lang="en-GB" dirty="0" smtClean="0"/>
              <a:t>Frames</a:t>
            </a:r>
            <a:endParaRPr kumimoji="1" lang="en-US" dirty="0"/>
          </a:p>
        </p:txBody>
      </p:sp>
      <p:sp>
        <p:nvSpPr>
          <p:cNvPr id="117763" name="Rectangle 3"/>
          <p:cNvSpPr>
            <a:spLocks noGrp="1" noChangeArrowheads="1"/>
          </p:cNvSpPr>
          <p:nvPr>
            <p:ph type="body" idx="1"/>
          </p:nvPr>
        </p:nvSpPr>
        <p:spPr>
          <a:xfrm>
            <a:off x="304800" y="1143000"/>
            <a:ext cx="8839200" cy="5943600"/>
          </a:xfrm>
        </p:spPr>
        <p:txBody>
          <a:bodyPr/>
          <a:lstStyle/>
          <a:p>
            <a:pPr eaLnBrk="1" hangingPunct="1">
              <a:lnSpc>
                <a:spcPct val="90000"/>
              </a:lnSpc>
              <a:defRPr/>
            </a:pPr>
            <a:r>
              <a:rPr kumimoji="1" lang="en-GB" sz="2800" dirty="0"/>
              <a:t>E</a:t>
            </a:r>
            <a:r>
              <a:rPr kumimoji="1" lang="en-GB" sz="2800" dirty="0" smtClean="0"/>
              <a:t>ight </a:t>
            </a:r>
            <a:r>
              <a:rPr kumimoji="1" lang="en-US" sz="2800" dirty="0"/>
              <a:t>data frame </a:t>
            </a:r>
            <a:r>
              <a:rPr kumimoji="1" lang="en-US" sz="2800" dirty="0" smtClean="0"/>
              <a:t>subtypes</a:t>
            </a:r>
          </a:p>
          <a:p>
            <a:pPr lvl="1" eaLnBrk="1" hangingPunct="1">
              <a:lnSpc>
                <a:spcPct val="90000"/>
              </a:lnSpc>
              <a:defRPr/>
            </a:pPr>
            <a:r>
              <a:rPr kumimoji="1" lang="en-US" sz="2400" dirty="0"/>
              <a:t>O</a:t>
            </a:r>
            <a:r>
              <a:rPr kumimoji="1" lang="en-US" sz="2400" dirty="0" smtClean="0"/>
              <a:t>rganized in two groups</a:t>
            </a:r>
          </a:p>
          <a:p>
            <a:pPr lvl="2" eaLnBrk="1" hangingPunct="1">
              <a:lnSpc>
                <a:spcPct val="90000"/>
              </a:lnSpc>
              <a:defRPr/>
            </a:pPr>
            <a:r>
              <a:rPr kumimoji="1" lang="en-US" sz="2000" dirty="0"/>
              <a:t>F</a:t>
            </a:r>
            <a:r>
              <a:rPr kumimoji="1" lang="en-US" sz="2000" dirty="0" smtClean="0"/>
              <a:t>irst four carry upper-level data</a:t>
            </a:r>
          </a:p>
          <a:p>
            <a:pPr lvl="2" eaLnBrk="1" hangingPunct="1">
              <a:lnSpc>
                <a:spcPct val="90000"/>
              </a:lnSpc>
              <a:defRPr/>
            </a:pPr>
            <a:r>
              <a:rPr kumimoji="1" lang="en-US" sz="2000" dirty="0"/>
              <a:t>R</a:t>
            </a:r>
            <a:r>
              <a:rPr kumimoji="1" lang="en-US" sz="2000" dirty="0" smtClean="0"/>
              <a:t>emaining do not carry any user data</a:t>
            </a:r>
            <a:endParaRPr kumimoji="1" lang="en-US" sz="2800" dirty="0"/>
          </a:p>
          <a:p>
            <a:pPr eaLnBrk="1" hangingPunct="1">
              <a:lnSpc>
                <a:spcPct val="90000"/>
              </a:lnSpc>
              <a:defRPr/>
            </a:pPr>
            <a:r>
              <a:rPr kumimoji="1" lang="en-US" sz="2800" dirty="0"/>
              <a:t>Data</a:t>
            </a:r>
            <a:endParaRPr kumimoji="1" lang="en-GB" sz="2800" dirty="0" smtClean="0"/>
          </a:p>
          <a:p>
            <a:pPr lvl="1" eaLnBrk="1" hangingPunct="1">
              <a:lnSpc>
                <a:spcPct val="90000"/>
              </a:lnSpc>
              <a:defRPr/>
            </a:pPr>
            <a:r>
              <a:rPr kumimoji="1" lang="en-GB" sz="2400" dirty="0" smtClean="0"/>
              <a:t>Simplest </a:t>
            </a:r>
            <a:r>
              <a:rPr kumimoji="1" lang="en-US" sz="2400" dirty="0" smtClean="0"/>
              <a:t>data </a:t>
            </a:r>
            <a:r>
              <a:rPr kumimoji="1" lang="en-US" sz="2400" dirty="0"/>
              <a:t>frame, contention </a:t>
            </a:r>
            <a:r>
              <a:rPr kumimoji="1" lang="en-GB" sz="2400" dirty="0"/>
              <a:t>or</a:t>
            </a:r>
            <a:r>
              <a:rPr kumimoji="1" lang="en-US" sz="2400" dirty="0"/>
              <a:t> contention-free use</a:t>
            </a:r>
          </a:p>
          <a:p>
            <a:pPr eaLnBrk="1" hangingPunct="1">
              <a:lnSpc>
                <a:spcPct val="90000"/>
              </a:lnSpc>
              <a:defRPr/>
            </a:pPr>
            <a:r>
              <a:rPr kumimoji="1" lang="en-US" sz="2800" dirty="0"/>
              <a:t>Data + CF-</a:t>
            </a:r>
            <a:r>
              <a:rPr kumimoji="1" lang="en-US" sz="2800" dirty="0" err="1"/>
              <a:t>Ack</a:t>
            </a:r>
            <a:endParaRPr kumimoji="1" lang="en-GB" sz="2800" dirty="0" smtClean="0"/>
          </a:p>
          <a:p>
            <a:pPr lvl="1" eaLnBrk="1" hangingPunct="1">
              <a:lnSpc>
                <a:spcPct val="90000"/>
              </a:lnSpc>
              <a:defRPr/>
            </a:pPr>
            <a:r>
              <a:rPr kumimoji="1" lang="en-GB" sz="2400" dirty="0" smtClean="0"/>
              <a:t>Carries </a:t>
            </a:r>
            <a:r>
              <a:rPr kumimoji="1" lang="en-US" sz="2400" dirty="0" smtClean="0"/>
              <a:t>data</a:t>
            </a:r>
            <a:r>
              <a:rPr kumimoji="1" lang="en-GB" sz="2400" dirty="0" smtClean="0"/>
              <a:t> </a:t>
            </a:r>
            <a:r>
              <a:rPr kumimoji="1" lang="en-GB" sz="2400" dirty="0"/>
              <a:t>and </a:t>
            </a:r>
            <a:r>
              <a:rPr kumimoji="1" lang="en-US" sz="2400" dirty="0"/>
              <a:t>acknowledges previously received data during contention-free period</a:t>
            </a:r>
          </a:p>
          <a:p>
            <a:pPr eaLnBrk="1" hangingPunct="1">
              <a:lnSpc>
                <a:spcPct val="90000"/>
              </a:lnSpc>
              <a:defRPr/>
            </a:pPr>
            <a:r>
              <a:rPr kumimoji="1" lang="en-US" sz="2800" dirty="0"/>
              <a:t>Data + CF-Poll</a:t>
            </a:r>
            <a:endParaRPr kumimoji="1" lang="en-GB" sz="2800" dirty="0" smtClean="0"/>
          </a:p>
          <a:p>
            <a:pPr lvl="1" eaLnBrk="1" hangingPunct="1">
              <a:lnSpc>
                <a:spcPct val="90000"/>
              </a:lnSpc>
              <a:defRPr/>
            </a:pPr>
            <a:r>
              <a:rPr kumimoji="1" lang="en-US" sz="2400" dirty="0"/>
              <a:t>U</a:t>
            </a:r>
            <a:r>
              <a:rPr kumimoji="1" lang="en-US" sz="2400" dirty="0" smtClean="0"/>
              <a:t>sed </a:t>
            </a:r>
            <a:r>
              <a:rPr kumimoji="1" lang="en-US" sz="2400" dirty="0"/>
              <a:t>by point coordinator to deliver data</a:t>
            </a:r>
            <a:r>
              <a:rPr kumimoji="1" lang="en-US" sz="2400" dirty="0" smtClean="0"/>
              <a:t> and request </a:t>
            </a:r>
            <a:r>
              <a:rPr kumimoji="1" lang="en-US" sz="2400" dirty="0"/>
              <a:t>send</a:t>
            </a:r>
            <a:endParaRPr kumimoji="1" lang="en-GB" sz="2400" dirty="0"/>
          </a:p>
          <a:p>
            <a:pPr eaLnBrk="1" hangingPunct="1">
              <a:lnSpc>
                <a:spcPct val="90000"/>
              </a:lnSpc>
              <a:defRPr/>
            </a:pPr>
            <a:r>
              <a:rPr kumimoji="1" lang="en-US" sz="2800" dirty="0"/>
              <a:t>Data + CF-Ack + CF-Poll</a:t>
            </a:r>
            <a:endParaRPr kumimoji="1" lang="en-GB" sz="2800" dirty="0" smtClean="0"/>
          </a:p>
          <a:p>
            <a:pPr lvl="1" eaLnBrk="1" hangingPunct="1">
              <a:lnSpc>
                <a:spcPct val="90000"/>
              </a:lnSpc>
              <a:defRPr/>
            </a:pPr>
            <a:r>
              <a:rPr kumimoji="1" lang="en-US" sz="2400" dirty="0"/>
              <a:t>C</a:t>
            </a:r>
            <a:r>
              <a:rPr kumimoji="1" lang="en-US" sz="2400" dirty="0" smtClean="0"/>
              <a:t>ombines </a:t>
            </a:r>
            <a:r>
              <a:rPr kumimoji="1" lang="en-US" sz="2400" dirty="0"/>
              <a:t>Data + CF-Ack and Data + CF-Poll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42339" name="Rectangle 3"/>
          <p:cNvSpPr>
            <a:spLocks noGrp="1" noChangeArrowheads="1"/>
          </p:cNvSpPr>
          <p:nvPr>
            <p:ph type="body" idx="1"/>
          </p:nvPr>
        </p:nvSpPr>
        <p:spPr>
          <a:xfrm>
            <a:off x="228600" y="1066800"/>
            <a:ext cx="8458200" cy="5638800"/>
          </a:xfrm>
        </p:spPr>
        <p:txBody>
          <a:bodyPr/>
          <a:lstStyle/>
          <a:p>
            <a:pPr algn="just" eaLnBrk="1" hangingPunct="1">
              <a:lnSpc>
                <a:spcPct val="90000"/>
              </a:lnSpc>
              <a:buFont typeface="Wingdings" pitchFamily="-110" charset="2"/>
              <a:buNone/>
            </a:pPr>
            <a:r>
              <a:rPr lang="en-US" sz="2800" i="1" dirty="0">
                <a:effectLst/>
                <a:latin typeface="Times" pitchFamily="-110" charset="0"/>
              </a:rPr>
              <a:t>Investigators have published numerous reports of birds taking turns vocalizing; the bird spoken to gave its full attention to the speaker and never vocalized at the same time, as if the two were holding a </a:t>
            </a:r>
            <a:r>
              <a:rPr lang="en-US" sz="2800" i="1" dirty="0" smtClean="0">
                <a:effectLst/>
                <a:latin typeface="Times" pitchFamily="-110" charset="0"/>
              </a:rPr>
              <a:t>conversation.</a:t>
            </a:r>
          </a:p>
          <a:p>
            <a:pPr algn="just" eaLnBrk="1" hangingPunct="1">
              <a:lnSpc>
                <a:spcPct val="90000"/>
              </a:lnSpc>
              <a:buFont typeface="Wingdings" pitchFamily="-110" charset="2"/>
              <a:buNone/>
            </a:pPr>
            <a:r>
              <a:rPr lang="en-US" sz="2800" i="1" dirty="0">
                <a:effectLst/>
                <a:latin typeface="Times" pitchFamily="-110" charset="0"/>
              </a:rPr>
              <a:t>	Researchers and scholars who have studied the data on avian communication carefully write the (a) the communication code of birds such has crows has not been broken by any means; (b) probably all birds have wider vocabularies than anyone realizes; and (c) greater complexity and depth are recognized in avian communication as research progresses</a:t>
            </a:r>
            <a:r>
              <a:rPr lang="en-US" sz="2800" i="1" dirty="0" smtClean="0">
                <a:effectLst/>
                <a:latin typeface="Times" pitchFamily="-110" charset="0"/>
              </a:rPr>
              <a:t>.</a:t>
            </a:r>
          </a:p>
          <a:p>
            <a:pPr algn="r" eaLnBrk="1" hangingPunct="1">
              <a:lnSpc>
                <a:spcPct val="90000"/>
              </a:lnSpc>
              <a:buFont typeface="Wingdings" pitchFamily="-110" charset="2"/>
              <a:buNone/>
            </a:pPr>
            <a:r>
              <a:rPr lang="en-US" sz="2800" i="1" dirty="0" smtClean="0">
                <a:effectLst/>
                <a:latin typeface="Times" pitchFamily="-110" charset="0"/>
              </a:rPr>
              <a:t>—The Human Nature of Birds,</a:t>
            </a:r>
          </a:p>
          <a:p>
            <a:pPr algn="r" eaLnBrk="1" hangingPunct="1">
              <a:lnSpc>
                <a:spcPct val="90000"/>
              </a:lnSpc>
              <a:buFont typeface="Wingdings" pitchFamily="-110" charset="2"/>
              <a:buNone/>
            </a:pPr>
            <a:r>
              <a:rPr lang="en-US" sz="2800" dirty="0" smtClean="0">
                <a:effectLst/>
                <a:latin typeface="Times" pitchFamily="-110" charset="0"/>
              </a:rPr>
              <a:t>Theodore </a:t>
            </a:r>
            <a:r>
              <a:rPr lang="en-US" sz="2800" dirty="0">
                <a:effectLst/>
                <a:latin typeface="Times" pitchFamily="-110" charset="0"/>
              </a:rPr>
              <a:t>Barber</a:t>
            </a:r>
          </a:p>
          <a:p>
            <a:pPr algn="r" eaLnBrk="1" hangingPunct="1">
              <a:lnSpc>
                <a:spcPct val="90000"/>
              </a:lnSpc>
            </a:pPr>
            <a:endParaRPr lang="en-US" sz="2800" dirty="0">
              <a:latin typeface="Times" pitchFamily="-110" charset="0"/>
            </a:endParaRPr>
          </a:p>
        </p:txBody>
      </p:sp>
      <p:pic>
        <p:nvPicPr>
          <p:cNvPr id="4" name="Picture 3"/>
          <p:cNvPicPr>
            <a:picLocks noChangeAspect="1"/>
          </p:cNvPicPr>
          <p:nvPr/>
        </p:nvPicPr>
        <p:blipFill>
          <a:blip r:embed="rId3"/>
          <a:stretch>
            <a:fillRect/>
          </a:stretch>
        </p:blipFill>
        <p:spPr>
          <a:xfrm rot="21234603">
            <a:off x="7801045" y="63371"/>
            <a:ext cx="1266462" cy="1349782"/>
          </a:xfrm>
          <a:prstGeom prst="rect">
            <a:avLst/>
          </a:prstGeom>
        </p:spPr>
      </p:pic>
      <p:pic>
        <p:nvPicPr>
          <p:cNvPr id="6" name="Picture 5"/>
          <p:cNvPicPr>
            <a:picLocks noChangeAspect="1"/>
          </p:cNvPicPr>
          <p:nvPr/>
        </p:nvPicPr>
        <p:blipFill>
          <a:blip r:embed="rId4"/>
          <a:stretch>
            <a:fillRect/>
          </a:stretch>
        </p:blipFill>
        <p:spPr>
          <a:xfrm>
            <a:off x="152400" y="5510285"/>
            <a:ext cx="1159851" cy="1347715"/>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19812" name="Rectangle 4"/>
          <p:cNvSpPr>
            <a:spLocks noGrp="1" noChangeArrowheads="1"/>
          </p:cNvSpPr>
          <p:nvPr>
            <p:ph type="title"/>
          </p:nvPr>
        </p:nvSpPr>
        <p:spPr/>
        <p:txBody>
          <a:bodyPr/>
          <a:lstStyle/>
          <a:p>
            <a:pPr eaLnBrk="1" hangingPunct="1"/>
            <a:r>
              <a:rPr kumimoji="1" lang="en-GB" dirty="0"/>
              <a:t>Management Frames</a:t>
            </a:r>
            <a:endParaRPr kumimoji="1" lang="en-US" dirty="0"/>
          </a:p>
        </p:txBody>
      </p:sp>
      <p:graphicFrame>
        <p:nvGraphicFramePr>
          <p:cNvPr id="4" name="Diagram 3"/>
          <p:cNvGraphicFramePr/>
          <p:nvPr/>
        </p:nvGraphicFramePr>
        <p:xfrm>
          <a:off x="381000" y="990600"/>
          <a:ext cx="8229600" cy="4454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2743200" y="5001846"/>
            <a:ext cx="2895600" cy="1856154"/>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18788" name="Rectangle 4"/>
          <p:cNvSpPr>
            <a:spLocks noGrp="1" noChangeArrowheads="1"/>
          </p:cNvSpPr>
          <p:nvPr>
            <p:ph type="title"/>
          </p:nvPr>
        </p:nvSpPr>
        <p:spPr>
          <a:xfrm>
            <a:off x="0" y="277813"/>
            <a:ext cx="9144000" cy="1139825"/>
          </a:xfrm>
        </p:spPr>
        <p:txBody>
          <a:bodyPr/>
          <a:lstStyle/>
          <a:p>
            <a:pPr eaLnBrk="1" hangingPunct="1"/>
            <a:r>
              <a:rPr kumimoji="1" lang="en-GB" dirty="0" smtClean="0"/>
              <a:t>Table 13.4</a:t>
            </a:r>
            <a:br>
              <a:rPr kumimoji="1" lang="en-GB" dirty="0" smtClean="0"/>
            </a:br>
            <a:r>
              <a:rPr kumimoji="1" lang="en-GB" sz="3600" dirty="0" smtClean="0"/>
              <a:t>IEEE 802.11 </a:t>
            </a:r>
            <a:r>
              <a:rPr kumimoji="1" lang="en-GB" sz="3600" dirty="0"/>
              <a:t>Physical </a:t>
            </a:r>
            <a:r>
              <a:rPr kumimoji="1" lang="en-GB" sz="3600" dirty="0" smtClean="0"/>
              <a:t>Layer Standards</a:t>
            </a:r>
            <a:endParaRPr kumimoji="1" lang="en-US" dirty="0"/>
          </a:p>
        </p:txBody>
      </p:sp>
      <p:pic>
        <p:nvPicPr>
          <p:cNvPr id="4" name="Picture 3"/>
          <p:cNvPicPr>
            <a:picLocks noChangeAspect="1"/>
          </p:cNvPicPr>
          <p:nvPr/>
        </p:nvPicPr>
        <p:blipFill>
          <a:blip r:embed="rId3"/>
          <a:stretch>
            <a:fillRect/>
          </a:stretch>
        </p:blipFill>
        <p:spPr>
          <a:xfrm>
            <a:off x="277906" y="1809750"/>
            <a:ext cx="8637494" cy="4598248"/>
          </a:xfrm>
          <a:prstGeom prst="rect">
            <a:avLst/>
          </a:prstGeom>
        </p:spPr>
      </p:pic>
      <p:sp>
        <p:nvSpPr>
          <p:cNvPr id="5" name="TextBox 4"/>
          <p:cNvSpPr txBox="1"/>
          <p:nvPr/>
        </p:nvSpPr>
        <p:spPr>
          <a:xfrm>
            <a:off x="228600" y="6396335"/>
            <a:ext cx="3002873" cy="338554"/>
          </a:xfrm>
          <a:prstGeom prst="rect">
            <a:avLst/>
          </a:prstGeom>
          <a:noFill/>
        </p:spPr>
        <p:txBody>
          <a:bodyPr wrap="none" rtlCol="0">
            <a:spAutoFit/>
          </a:bodyPr>
          <a:lstStyle/>
          <a:p>
            <a:r>
              <a:rPr lang="en-US" sz="1600" dirty="0" smtClean="0"/>
              <a:t>(Table is on </a:t>
            </a:r>
            <a:r>
              <a:rPr lang="en-US" sz="1600" smtClean="0"/>
              <a:t>page 436 </a:t>
            </a:r>
            <a:r>
              <a:rPr lang="en-US" sz="1600" dirty="0" smtClean="0"/>
              <a:t>in textbook)</a:t>
            </a:r>
            <a:endParaRPr lang="en-US" sz="1600" dirty="0"/>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24932" name="Rectangle 4"/>
          <p:cNvSpPr>
            <a:spLocks noGrp="1" noChangeArrowheads="1"/>
          </p:cNvSpPr>
          <p:nvPr>
            <p:ph type="title"/>
          </p:nvPr>
        </p:nvSpPr>
        <p:spPr/>
        <p:txBody>
          <a:bodyPr/>
          <a:lstStyle/>
          <a:p>
            <a:pPr eaLnBrk="1" hangingPunct="1"/>
            <a:r>
              <a:rPr kumimoji="1" lang="en-GB" dirty="0" smtClean="0"/>
              <a:t>IEEE 802.11b</a:t>
            </a:r>
            <a:endParaRPr kumimoji="1" lang="en-US" dirty="0"/>
          </a:p>
        </p:txBody>
      </p:sp>
      <p:sp>
        <p:nvSpPr>
          <p:cNvPr id="124933" name="Rectangle 5"/>
          <p:cNvSpPr>
            <a:spLocks noGrp="1" noChangeArrowheads="1"/>
          </p:cNvSpPr>
          <p:nvPr>
            <p:ph type="body" idx="1"/>
          </p:nvPr>
        </p:nvSpPr>
        <p:spPr/>
        <p:txBody>
          <a:bodyPr/>
          <a:lstStyle/>
          <a:p>
            <a:pPr eaLnBrk="1" hangingPunct="1">
              <a:lnSpc>
                <a:spcPct val="90000"/>
              </a:lnSpc>
            </a:pPr>
            <a:r>
              <a:rPr kumimoji="1" lang="en-GB" dirty="0"/>
              <a:t>E</a:t>
            </a:r>
            <a:r>
              <a:rPr kumimoji="1" lang="en-GB" dirty="0" smtClean="0"/>
              <a:t>xtension </a:t>
            </a:r>
            <a:r>
              <a:rPr kumimoji="1" lang="en-US" dirty="0"/>
              <a:t>of 802.11 </a:t>
            </a:r>
            <a:r>
              <a:rPr kumimoji="1" lang="en-US" dirty="0" smtClean="0"/>
              <a:t>DSSS </a:t>
            </a:r>
            <a:r>
              <a:rPr kumimoji="1" lang="en-US" dirty="0"/>
              <a:t>scheme</a:t>
            </a:r>
            <a:endParaRPr kumimoji="1" lang="en-GB" dirty="0" smtClean="0"/>
          </a:p>
          <a:p>
            <a:pPr lvl="1" eaLnBrk="1" hangingPunct="1">
              <a:lnSpc>
                <a:spcPct val="90000"/>
              </a:lnSpc>
            </a:pPr>
            <a:r>
              <a:rPr kumimoji="1" lang="en-US" dirty="0" smtClean="0"/>
              <a:t>Data </a:t>
            </a:r>
            <a:r>
              <a:rPr kumimoji="1" lang="en-US" dirty="0"/>
              <a:t>rates of 5.5 and 11 Mbps</a:t>
            </a:r>
            <a:endParaRPr kumimoji="1" lang="en-GB" dirty="0" smtClean="0"/>
          </a:p>
          <a:p>
            <a:pPr eaLnBrk="1" hangingPunct="1">
              <a:lnSpc>
                <a:spcPct val="90000"/>
              </a:lnSpc>
            </a:pPr>
            <a:r>
              <a:rPr kumimoji="1" lang="en-GB" dirty="0"/>
              <a:t>C</a:t>
            </a:r>
            <a:r>
              <a:rPr kumimoji="1" lang="en-GB" dirty="0" smtClean="0"/>
              <a:t>hipping </a:t>
            </a:r>
            <a:r>
              <a:rPr kumimoji="1" lang="en-US" dirty="0"/>
              <a:t>rate 11 MHz</a:t>
            </a:r>
            <a:endParaRPr kumimoji="1" lang="en-GB" dirty="0" smtClean="0"/>
          </a:p>
          <a:p>
            <a:pPr lvl="1" eaLnBrk="1" hangingPunct="1">
              <a:lnSpc>
                <a:spcPct val="90000"/>
              </a:lnSpc>
            </a:pPr>
            <a:r>
              <a:rPr kumimoji="1" lang="en-GB" dirty="0"/>
              <a:t>S</a:t>
            </a:r>
            <a:r>
              <a:rPr kumimoji="1" lang="en-GB" dirty="0" smtClean="0"/>
              <a:t>ame </a:t>
            </a:r>
            <a:r>
              <a:rPr kumimoji="1" lang="en-GB" dirty="0"/>
              <a:t>as</a:t>
            </a:r>
            <a:r>
              <a:rPr kumimoji="1" lang="en-US" dirty="0"/>
              <a:t> original </a:t>
            </a:r>
            <a:r>
              <a:rPr kumimoji="1" lang="en-US" dirty="0" smtClean="0"/>
              <a:t>DSSS </a:t>
            </a:r>
            <a:r>
              <a:rPr kumimoji="1" lang="en-US" dirty="0"/>
              <a:t>scheme</a:t>
            </a:r>
            <a:endParaRPr kumimoji="1" lang="en-GB" dirty="0"/>
          </a:p>
          <a:p>
            <a:pPr lvl="1" eaLnBrk="1" hangingPunct="1">
              <a:lnSpc>
                <a:spcPct val="90000"/>
              </a:lnSpc>
            </a:pPr>
            <a:r>
              <a:rPr kumimoji="1" lang="en-GB" dirty="0"/>
              <a:t>Complementary </a:t>
            </a:r>
            <a:r>
              <a:rPr kumimoji="1" lang="en-US" dirty="0"/>
              <a:t>Code Keying (CCK) </a:t>
            </a:r>
            <a:r>
              <a:rPr kumimoji="1" lang="en-GB" dirty="0"/>
              <a:t>modulation gives</a:t>
            </a:r>
            <a:r>
              <a:rPr kumimoji="1" lang="en-US" dirty="0"/>
              <a:t> higher data rate with same bandwidth</a:t>
            </a:r>
            <a:r>
              <a:rPr kumimoji="1" lang="en-US" dirty="0" smtClean="0"/>
              <a:t> and </a:t>
            </a:r>
            <a:r>
              <a:rPr kumimoji="1" lang="en-US" dirty="0"/>
              <a:t>chipping rate</a:t>
            </a:r>
          </a:p>
          <a:p>
            <a:pPr lvl="1" eaLnBrk="1" hangingPunct="1">
              <a:lnSpc>
                <a:spcPct val="90000"/>
              </a:lnSpc>
            </a:pPr>
            <a:r>
              <a:rPr kumimoji="1" lang="en-US" dirty="0"/>
              <a:t>Packet Binary Convolutional Coding (PBCC) for future higher rate use</a:t>
            </a:r>
            <a:endParaRPr kumimoji="1"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9.pdf"/>
          <p:cNvPicPr>
            <a:picLocks noChangeAspect="1"/>
          </p:cNvPicPr>
          <p:nvPr/>
        </p:nvPicPr>
        <p:blipFill>
          <a:blip r:embed="rId3"/>
          <a:srcRect l="12727" t="23529" r="14545" b="23529"/>
          <a:stretch>
            <a:fillRect/>
          </a:stretch>
        </p:blipFill>
        <p:spPr>
          <a:xfrm>
            <a:off x="291882" y="990600"/>
            <a:ext cx="8534309" cy="4800600"/>
          </a:xfrm>
          <a:prstGeom prst="rect">
            <a:avLst/>
          </a:prstGeom>
          <a:solidFill>
            <a:schemeClr val="accent3">
              <a:lumMod val="20000"/>
              <a:lumOff val="80000"/>
            </a:schemeClr>
          </a:solidFill>
        </p:spPr>
      </p:pic>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10.pdf"/>
          <p:cNvPicPr>
            <a:picLocks noChangeAspect="1"/>
          </p:cNvPicPr>
          <p:nvPr/>
        </p:nvPicPr>
        <p:blipFill>
          <a:blip r:embed="rId3"/>
          <a:srcRect l="3636" t="2353" r="1818" b="5882"/>
          <a:stretch>
            <a:fillRect/>
          </a:stretch>
        </p:blipFill>
        <p:spPr>
          <a:xfrm>
            <a:off x="224180" y="161396"/>
            <a:ext cx="8623979" cy="6468004"/>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39825"/>
          </a:xfrm>
        </p:spPr>
        <p:txBody>
          <a:bodyPr/>
          <a:lstStyle/>
          <a:p>
            <a:r>
              <a:rPr lang="en-US" dirty="0" smtClean="0"/>
              <a:t>PLCP Header</a:t>
            </a:r>
            <a:endParaRPr lang="en-US" dirty="0"/>
          </a:p>
        </p:txBody>
      </p:sp>
      <p:sp>
        <p:nvSpPr>
          <p:cNvPr id="3" name="Content Placeholder 2"/>
          <p:cNvSpPr>
            <a:spLocks noGrp="1"/>
          </p:cNvSpPr>
          <p:nvPr>
            <p:ph idx="1"/>
          </p:nvPr>
        </p:nvSpPr>
        <p:spPr>
          <a:xfrm>
            <a:off x="457200" y="1371600"/>
            <a:ext cx="8229600" cy="5105400"/>
          </a:xfrm>
        </p:spPr>
        <p:txBody>
          <a:bodyPr>
            <a:normAutofit fontScale="85000" lnSpcReduction="10000"/>
          </a:bodyPr>
          <a:lstStyle/>
          <a:p>
            <a:r>
              <a:rPr lang="en-US" dirty="0" smtClean="0"/>
              <a:t>Follows the preamble and is transmitted at 2 Mbps using DQPSK</a:t>
            </a:r>
          </a:p>
          <a:p>
            <a:r>
              <a:rPr lang="en-US" dirty="0" smtClean="0"/>
              <a:t>Consists of the following subfields:</a:t>
            </a:r>
          </a:p>
          <a:p>
            <a:pPr lvl="1"/>
            <a:r>
              <a:rPr lang="en-US" dirty="0" smtClean="0"/>
              <a:t>Signal</a:t>
            </a:r>
          </a:p>
          <a:p>
            <a:pPr lvl="2"/>
            <a:r>
              <a:rPr lang="en-US" dirty="0" smtClean="0"/>
              <a:t>Specifies the data rate at which the MPDU portion of the frame is transmitted</a:t>
            </a:r>
          </a:p>
          <a:p>
            <a:pPr lvl="1"/>
            <a:r>
              <a:rPr lang="en-US" dirty="0" smtClean="0"/>
              <a:t>Service</a:t>
            </a:r>
          </a:p>
          <a:p>
            <a:pPr lvl="2"/>
            <a:r>
              <a:rPr lang="en-US" dirty="0" smtClean="0"/>
              <a:t>Only 3 bits of this 8-bit field are used in 802.11b</a:t>
            </a:r>
          </a:p>
          <a:p>
            <a:pPr lvl="1"/>
            <a:r>
              <a:rPr lang="en-US" dirty="0" smtClean="0"/>
              <a:t>Length</a:t>
            </a:r>
          </a:p>
          <a:p>
            <a:pPr lvl="2"/>
            <a:r>
              <a:rPr lang="en-US" dirty="0" smtClean="0"/>
              <a:t>Indicates the length of the MPDU field by specifying the number of microseconds necessary to transmit the MPDU</a:t>
            </a:r>
          </a:p>
          <a:p>
            <a:pPr lvl="1"/>
            <a:r>
              <a:rPr lang="en-US" sz="2824" dirty="0" smtClean="0"/>
              <a:t>CRC</a:t>
            </a:r>
          </a:p>
          <a:p>
            <a:pPr lvl="2"/>
            <a:r>
              <a:rPr lang="en-US" dirty="0" smtClean="0"/>
              <a:t>A 16-bit error-detection code used to protect the Signal, Service, and Length fields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23908" name="Rectangle 4"/>
          <p:cNvSpPr>
            <a:spLocks noGrp="1" noChangeArrowheads="1"/>
          </p:cNvSpPr>
          <p:nvPr>
            <p:ph type="title"/>
          </p:nvPr>
        </p:nvSpPr>
        <p:spPr/>
        <p:txBody>
          <a:bodyPr/>
          <a:lstStyle/>
          <a:p>
            <a:pPr eaLnBrk="1" hangingPunct="1"/>
            <a:r>
              <a:rPr kumimoji="1" lang="en-GB" dirty="0" smtClean="0"/>
              <a:t>IEEE 802.11a</a:t>
            </a:r>
            <a:endParaRPr kumimoji="1" lang="en-US" dirty="0"/>
          </a:p>
        </p:txBody>
      </p:sp>
      <p:sp>
        <p:nvSpPr>
          <p:cNvPr id="123909" name="Rectangle 5"/>
          <p:cNvSpPr>
            <a:spLocks noGrp="1" noChangeArrowheads="1"/>
          </p:cNvSpPr>
          <p:nvPr>
            <p:ph sz="half" idx="1"/>
          </p:nvPr>
        </p:nvSpPr>
        <p:spPr>
          <a:xfrm>
            <a:off x="457200" y="1828800"/>
            <a:ext cx="4038600" cy="4876800"/>
          </a:xfrm>
        </p:spPr>
        <p:txBody>
          <a:bodyPr/>
          <a:lstStyle/>
          <a:p>
            <a:pPr eaLnBrk="1" hangingPunct="1"/>
            <a:r>
              <a:rPr kumimoji="1" lang="en-US" sz="2200" dirty="0"/>
              <a:t>Universal Networking Information Infrastructure (UNNI)</a:t>
            </a:r>
          </a:p>
          <a:p>
            <a:pPr lvl="1" eaLnBrk="1" hangingPunct="1"/>
            <a:r>
              <a:rPr kumimoji="1" lang="en-US" sz="2200" dirty="0"/>
              <a:t>UNNI-1 band (5.15 to 5.25 GHz) for indoor use</a:t>
            </a:r>
          </a:p>
          <a:p>
            <a:pPr lvl="1" eaLnBrk="1" hangingPunct="1"/>
            <a:r>
              <a:rPr kumimoji="1" lang="en-US" sz="2200" dirty="0"/>
              <a:t>UNNI-2 band (5.25 to 5.35GHz) for indoor or outdoor</a:t>
            </a:r>
          </a:p>
          <a:p>
            <a:pPr lvl="1" eaLnBrk="1" hangingPunct="1"/>
            <a:r>
              <a:rPr kumimoji="1" lang="en-US" sz="2200" dirty="0"/>
              <a:t>UNNI-3 band (5.725 to 5.825 GHz) for </a:t>
            </a:r>
            <a:r>
              <a:rPr kumimoji="1" lang="en-US" sz="2200" dirty="0" smtClean="0"/>
              <a:t>outdoor</a:t>
            </a:r>
            <a:endParaRPr kumimoji="1" lang="en-US" dirty="0" smtClean="0"/>
          </a:p>
        </p:txBody>
      </p:sp>
      <p:sp>
        <p:nvSpPr>
          <p:cNvPr id="2" name="Content Placeholder 1"/>
          <p:cNvSpPr>
            <a:spLocks noGrp="1"/>
          </p:cNvSpPr>
          <p:nvPr>
            <p:ph sz="half" idx="2"/>
          </p:nvPr>
        </p:nvSpPr>
        <p:spPr>
          <a:xfrm>
            <a:off x="4724400" y="1371600"/>
            <a:ext cx="4038600" cy="4876800"/>
          </a:xfrm>
        </p:spPr>
        <p:txBody>
          <a:bodyPr/>
          <a:lstStyle/>
          <a:p>
            <a:pPr marL="342900" lvl="1" indent="-342900" eaLnBrk="1" hangingPunct="1">
              <a:buClr>
                <a:schemeClr val="hlink"/>
              </a:buClr>
              <a:buSzPct val="80000"/>
              <a:buFont typeface="Wingdings" pitchFamily="-110" charset="2"/>
              <a:buChar char="Ø"/>
            </a:pPr>
            <a:endParaRPr kumimoji="1" lang="en-US" sz="2200" dirty="0"/>
          </a:p>
          <a:p>
            <a:pPr marL="342900" lvl="1" indent="-342900" eaLnBrk="1" hangingPunct="1">
              <a:buClr>
                <a:schemeClr val="hlink"/>
              </a:buClr>
              <a:buSzPct val="80000"/>
              <a:buFont typeface="Wingdings" pitchFamily="-110" charset="2"/>
              <a:buChar char="Ø"/>
            </a:pPr>
            <a:r>
              <a:rPr kumimoji="1" lang="en-US" sz="2200" dirty="0"/>
              <a:t>Advantages over IEEE </a:t>
            </a:r>
            <a:r>
              <a:rPr kumimoji="1" lang="en-US" sz="2200" dirty="0" smtClean="0"/>
              <a:t>802.11b/g:</a:t>
            </a:r>
            <a:endParaRPr kumimoji="1" lang="en-US" sz="2200" dirty="0"/>
          </a:p>
          <a:p>
            <a:pPr marL="342900" lvl="1" indent="-342900" eaLnBrk="1" hangingPunct="1">
              <a:buClr>
                <a:schemeClr val="hlink"/>
              </a:buClr>
              <a:buSzPct val="80000"/>
              <a:buFont typeface="Wingdings" pitchFamily="-110" charset="2"/>
              <a:buChar char="Ø"/>
            </a:pPr>
            <a:r>
              <a:rPr kumimoji="1" lang="en-US" sz="2200" dirty="0">
                <a:ea typeface="+mn-ea"/>
                <a:cs typeface="+mn-cs"/>
              </a:rPr>
              <a:t>IEEE 802.11a </a:t>
            </a:r>
            <a:endParaRPr kumimoji="1" lang="en-US" sz="2200" dirty="0" smtClean="0">
              <a:ea typeface="+mn-ea"/>
              <a:cs typeface="+mn-cs"/>
            </a:endParaRPr>
          </a:p>
          <a:p>
            <a:pPr lvl="1" eaLnBrk="1" hangingPunct="1"/>
            <a:r>
              <a:rPr kumimoji="1" lang="en-US" sz="2200" dirty="0"/>
              <a:t>U</a:t>
            </a:r>
            <a:r>
              <a:rPr kumimoji="1" lang="en-US" sz="2200" dirty="0" smtClean="0"/>
              <a:t>tilizes </a:t>
            </a:r>
            <a:r>
              <a:rPr kumimoji="1" lang="en-US" sz="2200" dirty="0"/>
              <a:t>more available bandwidth</a:t>
            </a:r>
            <a:endParaRPr kumimoji="1" lang="en-US" sz="2200" dirty="0" smtClean="0"/>
          </a:p>
          <a:p>
            <a:pPr lvl="1" eaLnBrk="1" hangingPunct="1"/>
            <a:r>
              <a:rPr kumimoji="1" lang="en-US" sz="2200" dirty="0" smtClean="0"/>
              <a:t>Provides </a:t>
            </a:r>
            <a:r>
              <a:rPr kumimoji="1" lang="en-US" sz="2200" dirty="0"/>
              <a:t>much higher data rates</a:t>
            </a:r>
            <a:endParaRPr kumimoji="1" lang="en-US" sz="2200" dirty="0" smtClean="0"/>
          </a:p>
          <a:p>
            <a:pPr lvl="1" eaLnBrk="1" hangingPunct="1"/>
            <a:r>
              <a:rPr kumimoji="1" lang="en-US" sz="2200" dirty="0" smtClean="0"/>
              <a:t>Uses </a:t>
            </a:r>
            <a:r>
              <a:rPr kumimoji="1" lang="en-US" sz="2200" dirty="0"/>
              <a:t>a relatively uncluttered frequency spectrum (5 GHz</a:t>
            </a:r>
            <a:r>
              <a:rPr kumimoji="1" lang="en-US" sz="2200" dirty="0" smtClean="0"/>
              <a:t>)</a:t>
            </a:r>
          </a:p>
          <a:p>
            <a:pPr eaLnBrk="1" hangingPunct="1"/>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39825"/>
          </a:xfrm>
        </p:spPr>
        <p:txBody>
          <a:bodyPr/>
          <a:lstStyle/>
          <a:p>
            <a:r>
              <a:rPr lang="en-US" dirty="0" smtClean="0"/>
              <a:t>Physical-Layer Frame Structure</a:t>
            </a:r>
            <a:endParaRPr lang="en-US" dirty="0"/>
          </a:p>
        </p:txBody>
      </p:sp>
      <p:sp>
        <p:nvSpPr>
          <p:cNvPr id="3" name="Content Placeholder 2"/>
          <p:cNvSpPr>
            <a:spLocks noGrp="1"/>
          </p:cNvSpPr>
          <p:nvPr>
            <p:ph idx="1"/>
          </p:nvPr>
        </p:nvSpPr>
        <p:spPr>
          <a:xfrm>
            <a:off x="457200" y="838200"/>
            <a:ext cx="8229600" cy="6172200"/>
          </a:xfrm>
        </p:spPr>
        <p:txBody>
          <a:bodyPr>
            <a:normAutofit fontScale="85000" lnSpcReduction="20000"/>
          </a:bodyPr>
          <a:lstStyle/>
          <a:p>
            <a:r>
              <a:rPr lang="en-US" dirty="0" smtClean="0"/>
              <a:t>Primary purpose of layer is to transmit MAC protocol data units as directed by the 802.11 MAC layer</a:t>
            </a:r>
          </a:p>
          <a:p>
            <a:r>
              <a:rPr lang="en-US" dirty="0" smtClean="0"/>
              <a:t>Signal field consists of:</a:t>
            </a:r>
          </a:p>
          <a:p>
            <a:pPr lvl="1"/>
            <a:r>
              <a:rPr lang="en-US" dirty="0" smtClean="0"/>
              <a:t>Rate</a:t>
            </a:r>
          </a:p>
          <a:p>
            <a:pPr lvl="2"/>
            <a:r>
              <a:rPr lang="en-US" dirty="0" smtClean="0"/>
              <a:t>Specifies the data rate at which the data field portion of the frame is transmitted</a:t>
            </a:r>
          </a:p>
          <a:p>
            <a:pPr lvl="1"/>
            <a:r>
              <a:rPr lang="en-US" dirty="0" err="1" smtClean="0"/>
              <a:t>r</a:t>
            </a:r>
            <a:r>
              <a:rPr lang="en-US" dirty="0" smtClean="0"/>
              <a:t>:</a:t>
            </a:r>
          </a:p>
          <a:p>
            <a:pPr lvl="2"/>
            <a:r>
              <a:rPr lang="en-US" dirty="0" smtClean="0"/>
              <a:t>Reserved for future use</a:t>
            </a:r>
          </a:p>
          <a:p>
            <a:pPr lvl="1"/>
            <a:r>
              <a:rPr lang="en-US" dirty="0" smtClean="0"/>
              <a:t>Length</a:t>
            </a:r>
          </a:p>
          <a:p>
            <a:pPr lvl="2"/>
            <a:r>
              <a:rPr lang="en-US" dirty="0" smtClean="0"/>
              <a:t>Number of octets in the MAC PDU</a:t>
            </a:r>
          </a:p>
          <a:p>
            <a:pPr lvl="1"/>
            <a:r>
              <a:rPr lang="en-US" dirty="0" smtClean="0"/>
              <a:t>P:</a:t>
            </a:r>
          </a:p>
          <a:p>
            <a:pPr lvl="2"/>
            <a:r>
              <a:rPr lang="en-US" dirty="0" smtClean="0"/>
              <a:t>An even parity bit for the 17 bits in the </a:t>
            </a:r>
          </a:p>
          <a:p>
            <a:pPr marL="914400" lvl="2" indent="0">
              <a:buNone/>
            </a:pPr>
            <a:r>
              <a:rPr lang="en-US" dirty="0" smtClean="0"/>
              <a:t>  Rate, r, and Length subfields</a:t>
            </a:r>
          </a:p>
          <a:p>
            <a:pPr lvl="1"/>
            <a:r>
              <a:rPr lang="en-US" dirty="0" smtClean="0"/>
              <a:t>Tail </a:t>
            </a:r>
          </a:p>
          <a:p>
            <a:pPr lvl="2"/>
            <a:r>
              <a:rPr lang="en-US" dirty="0" smtClean="0"/>
              <a:t>Consists of 6 zero bits appended</a:t>
            </a:r>
          </a:p>
          <a:p>
            <a:pPr marL="914400" lvl="2" indent="0">
              <a:buNone/>
            </a:pPr>
            <a:r>
              <a:rPr lang="en-US" dirty="0" smtClean="0"/>
              <a:t>   to the symbol to bring the convolutional </a:t>
            </a:r>
          </a:p>
          <a:p>
            <a:pPr marL="914400" lvl="2" indent="0">
              <a:buNone/>
            </a:pPr>
            <a:r>
              <a:rPr lang="en-US" dirty="0" smtClean="0"/>
              <a:t>   encoder to zero state</a:t>
            </a:r>
          </a:p>
          <a:p>
            <a:endParaRPr lang="en-US" dirty="0"/>
          </a:p>
        </p:txBody>
      </p:sp>
      <p:graphicFrame>
        <p:nvGraphicFramePr>
          <p:cNvPr id="4" name="Diagram 3"/>
          <p:cNvGraphicFramePr/>
          <p:nvPr>
            <p:extLst>
              <p:ext uri="{D42A27DB-BD31-4B8C-83A1-F6EECF244321}">
                <p14:modId xmlns:p14="http://schemas.microsoft.com/office/powerpoint/2010/main" val="2304514750"/>
              </p:ext>
            </p:extLst>
          </p:nvPr>
        </p:nvGraphicFramePr>
        <p:xfrm>
          <a:off x="6217356" y="3733800"/>
          <a:ext cx="2757311" cy="22154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25956" name="Rectangle 4"/>
          <p:cNvSpPr>
            <a:spLocks noGrp="1" noChangeArrowheads="1"/>
          </p:cNvSpPr>
          <p:nvPr>
            <p:ph type="title"/>
          </p:nvPr>
        </p:nvSpPr>
        <p:spPr/>
        <p:txBody>
          <a:bodyPr/>
          <a:lstStyle/>
          <a:p>
            <a:pPr eaLnBrk="1" hangingPunct="1"/>
            <a:r>
              <a:rPr kumimoji="1" lang="en-GB" dirty="0" smtClean="0"/>
              <a:t>IEEE 802.11g</a:t>
            </a:r>
            <a:endParaRPr kumimoji="1" lang="en-US" dirty="0"/>
          </a:p>
        </p:txBody>
      </p:sp>
      <p:sp>
        <p:nvSpPr>
          <p:cNvPr id="125957" name="Rectangle 5"/>
          <p:cNvSpPr>
            <a:spLocks noGrp="1" noChangeArrowheads="1"/>
          </p:cNvSpPr>
          <p:nvPr>
            <p:ph type="body" idx="1"/>
          </p:nvPr>
        </p:nvSpPr>
        <p:spPr>
          <a:xfrm>
            <a:off x="457200" y="1676400"/>
            <a:ext cx="8229600" cy="4876800"/>
          </a:xfrm>
        </p:spPr>
        <p:txBody>
          <a:bodyPr/>
          <a:lstStyle/>
          <a:p>
            <a:pPr eaLnBrk="1" hangingPunct="1">
              <a:defRPr/>
            </a:pPr>
            <a:r>
              <a:rPr kumimoji="1" lang="en-GB" dirty="0"/>
              <a:t>H</a:t>
            </a:r>
            <a:r>
              <a:rPr kumimoji="1" lang="en-GB" dirty="0" smtClean="0"/>
              <a:t>igher</a:t>
            </a:r>
            <a:r>
              <a:rPr kumimoji="1" lang="en-US" dirty="0"/>
              <a:t>-speed extension to 802.11b</a:t>
            </a:r>
            <a:endParaRPr kumimoji="1" lang="en-US" dirty="0" smtClean="0"/>
          </a:p>
          <a:p>
            <a:pPr eaLnBrk="1" hangingPunct="1">
              <a:defRPr/>
            </a:pPr>
            <a:r>
              <a:rPr kumimoji="1" lang="en-US" dirty="0"/>
              <a:t>O</a:t>
            </a:r>
            <a:r>
              <a:rPr kumimoji="1" lang="en-US" dirty="0" smtClean="0"/>
              <a:t>perates </a:t>
            </a:r>
            <a:r>
              <a:rPr kumimoji="1" lang="en-US" dirty="0"/>
              <a:t>in 2.4GHz band</a:t>
            </a:r>
            <a:endParaRPr kumimoji="1" lang="en-US" dirty="0" smtClean="0"/>
          </a:p>
          <a:p>
            <a:pPr eaLnBrk="1" hangingPunct="1">
              <a:defRPr/>
            </a:pPr>
            <a:r>
              <a:rPr kumimoji="1" lang="en-US" dirty="0"/>
              <a:t>C</a:t>
            </a:r>
            <a:r>
              <a:rPr kumimoji="1" lang="en-US" dirty="0" smtClean="0"/>
              <a:t>ompatible </a:t>
            </a:r>
            <a:r>
              <a:rPr kumimoji="1" lang="en-US" dirty="0"/>
              <a:t>with 802.11b devices</a:t>
            </a:r>
            <a:endParaRPr kumimoji="1" lang="en-GB" dirty="0" smtClean="0"/>
          </a:p>
          <a:p>
            <a:pPr eaLnBrk="1" hangingPunct="1">
              <a:defRPr/>
            </a:pPr>
            <a:r>
              <a:rPr kumimoji="1" lang="en-GB" dirty="0"/>
              <a:t>C</a:t>
            </a:r>
            <a:r>
              <a:rPr kumimoji="1" lang="en-GB" dirty="0" smtClean="0"/>
              <a:t>ombines</a:t>
            </a:r>
            <a:r>
              <a:rPr kumimoji="1" lang="en-US" dirty="0"/>
              <a:t>physical layer encoding techniques used in 802.11 and 802.11b to provide service at a variety of data rates</a:t>
            </a:r>
          </a:p>
          <a:p>
            <a:pPr lvl="1" eaLnBrk="1" hangingPunct="1">
              <a:defRPr/>
            </a:pPr>
            <a:r>
              <a:rPr kumimoji="1" lang="en-US" dirty="0"/>
              <a:t>ERP-OFDM for 6, 9, 12, 18, 24, 36, 48, 54Mbps rates</a:t>
            </a:r>
          </a:p>
          <a:p>
            <a:pPr lvl="1" eaLnBrk="1" hangingPunct="1">
              <a:defRPr/>
            </a:pPr>
            <a:r>
              <a:rPr kumimoji="1" lang="en-US" dirty="0"/>
              <a:t>ERP-PBCC for </a:t>
            </a:r>
            <a:r>
              <a:rPr kumimoji="1" lang="en-US"/>
              <a:t>22</a:t>
            </a:r>
            <a:r>
              <a:rPr kumimoji="1" lang="en-US" smtClean="0"/>
              <a:t> and </a:t>
            </a:r>
            <a:r>
              <a:rPr kumimoji="1" lang="en-US" dirty="0"/>
              <a:t>33Mbps rates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0" y="304800"/>
            <a:ext cx="8991600" cy="1112838"/>
          </a:xfrm>
        </p:spPr>
        <p:txBody>
          <a:bodyPr/>
          <a:lstStyle/>
          <a:p>
            <a:pPr eaLnBrk="1" hangingPunct="1">
              <a:defRPr/>
            </a:pPr>
            <a:r>
              <a:rPr lang="en-US" sz="4000" dirty="0" smtClean="0"/>
              <a:t>Table 13.5  </a:t>
            </a:r>
            <a:r>
              <a:rPr lang="en-US" dirty="0" smtClean="0"/>
              <a:t/>
            </a:r>
            <a:br>
              <a:rPr lang="en-US" dirty="0" smtClean="0"/>
            </a:br>
            <a:r>
              <a:rPr lang="en-US" sz="3200" dirty="0" smtClean="0"/>
              <a:t>Estimated Distance (</a:t>
            </a:r>
            <a:r>
              <a:rPr lang="en-US" sz="3200" dirty="0" err="1" smtClean="0"/>
              <a:t>m</a:t>
            </a:r>
            <a:r>
              <a:rPr lang="en-US" sz="3200" dirty="0" smtClean="0"/>
              <a:t>) Versus Data Rate </a:t>
            </a:r>
            <a:endParaRPr lang="en-US" dirty="0"/>
          </a:p>
        </p:txBody>
      </p:sp>
      <p:sp>
        <p:nvSpPr>
          <p:cNvPr id="53251" name="Rectangle 4"/>
          <p:cNvSpPr>
            <a:spLocks noChangeArrowheads="1"/>
          </p:cNvSpPr>
          <p:nvPr/>
        </p:nvSpPr>
        <p:spPr bwMode="auto">
          <a:xfrm>
            <a:off x="6965950" y="5099050"/>
            <a:ext cx="180975" cy="457200"/>
          </a:xfrm>
          <a:prstGeom prst="rect">
            <a:avLst/>
          </a:prstGeom>
          <a:noFill/>
          <a:ln w="9525">
            <a:noFill/>
            <a:miter lim="800000"/>
            <a:headEnd/>
            <a:tailEnd/>
          </a:ln>
        </p:spPr>
        <p:txBody>
          <a:bodyPr wrap="none" lIns="90000" tIns="46800" rIns="90000" bIns="46800">
            <a:prstTxWarp prst="textNoShape">
              <a:avLst/>
            </a:prstTxWarp>
            <a:spAutoFit/>
          </a:bodyPr>
          <a:lstStyle/>
          <a:p>
            <a:pPr eaLnBrk="0" hangingPunct="0"/>
            <a:endParaRPr lang="en-US" dirty="0"/>
          </a:p>
        </p:txBody>
      </p:sp>
      <p:pic>
        <p:nvPicPr>
          <p:cNvPr id="5" name="Picture 4"/>
          <p:cNvPicPr>
            <a:picLocks noChangeAspect="1"/>
          </p:cNvPicPr>
          <p:nvPr/>
        </p:nvPicPr>
        <p:blipFill>
          <a:blip r:embed="rId3"/>
          <a:srcRect l="13528" r="13528"/>
          <a:stretch>
            <a:fillRect/>
          </a:stretch>
        </p:blipFill>
        <p:spPr>
          <a:xfrm>
            <a:off x="228600" y="1752600"/>
            <a:ext cx="8915400" cy="5281827"/>
          </a:xfrm>
          <a:prstGeom prst="rect">
            <a:avLst/>
          </a:prstGeom>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1.pdf"/>
          <p:cNvPicPr>
            <a:picLocks noChangeAspect="1"/>
          </p:cNvPicPr>
          <p:nvPr/>
        </p:nvPicPr>
        <p:blipFill>
          <a:blip r:embed="rId3"/>
          <a:srcRect l="2353" t="17273" b="12727"/>
          <a:stretch>
            <a:fillRect/>
          </a:stretch>
        </p:blipFill>
        <p:spPr>
          <a:xfrm>
            <a:off x="1066800" y="275185"/>
            <a:ext cx="6934200" cy="6432901"/>
          </a:xfrm>
          <a:prstGeom prst="rect">
            <a:avLst/>
          </a:prstGeom>
          <a:solidFill>
            <a:schemeClr val="accent3">
              <a:lumMod val="20000"/>
              <a:lumOff val="80000"/>
            </a:schemeClr>
          </a:solidFill>
        </p:spPr>
      </p:pic>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IEEE 802.11n</a:t>
            </a:r>
            <a:endParaRPr lang="en-US" dirty="0"/>
          </a:p>
        </p:txBody>
      </p:sp>
      <p:sp>
        <p:nvSpPr>
          <p:cNvPr id="3" name="Content Placeholder 2"/>
          <p:cNvSpPr>
            <a:spLocks noGrp="1"/>
          </p:cNvSpPr>
          <p:nvPr>
            <p:ph idx="1"/>
          </p:nvPr>
        </p:nvSpPr>
        <p:spPr>
          <a:xfrm>
            <a:off x="457200" y="1524000"/>
            <a:ext cx="8229600" cy="5334000"/>
          </a:xfrm>
        </p:spPr>
        <p:txBody>
          <a:bodyPr/>
          <a:lstStyle/>
          <a:p>
            <a:pPr eaLnBrk="1" hangingPunct="1">
              <a:defRPr/>
            </a:pPr>
            <a:r>
              <a:rPr lang="en-US" dirty="0" smtClean="0"/>
              <a:t>Has enhancements in three general areas:</a:t>
            </a:r>
          </a:p>
          <a:p>
            <a:pPr lvl="1" eaLnBrk="1" hangingPunct="1">
              <a:defRPr/>
            </a:pPr>
            <a:r>
              <a:rPr lang="en-US" dirty="0"/>
              <a:t>M</a:t>
            </a:r>
            <a:r>
              <a:rPr lang="en-US" dirty="0" smtClean="0"/>
              <a:t>ultiple-input-multiple-output (MIMO) antenna architecture</a:t>
            </a:r>
          </a:p>
          <a:p>
            <a:pPr lvl="2" eaLnBrk="1" hangingPunct="1">
              <a:defRPr/>
            </a:pPr>
            <a:r>
              <a:rPr lang="en-US" dirty="0" smtClean="0"/>
              <a:t>Most important enhancement</a:t>
            </a:r>
          </a:p>
          <a:p>
            <a:pPr lvl="1" eaLnBrk="1" hangingPunct="1">
              <a:defRPr/>
            </a:pPr>
            <a:r>
              <a:rPr lang="en-US" dirty="0" smtClean="0"/>
              <a:t>Radio </a:t>
            </a:r>
            <a:r>
              <a:rPr lang="en-US" dirty="0"/>
              <a:t>transmission </a:t>
            </a:r>
            <a:r>
              <a:rPr lang="en-US" dirty="0" smtClean="0"/>
              <a:t>scheme</a:t>
            </a:r>
          </a:p>
          <a:p>
            <a:pPr lvl="2" eaLnBrk="1" hangingPunct="1">
              <a:defRPr/>
            </a:pPr>
            <a:r>
              <a:rPr lang="en-US" dirty="0"/>
              <a:t>I</a:t>
            </a:r>
            <a:r>
              <a:rPr lang="en-US" dirty="0" smtClean="0"/>
              <a:t>ncreased capacity</a:t>
            </a:r>
          </a:p>
          <a:p>
            <a:pPr lvl="1" eaLnBrk="1" hangingPunct="1">
              <a:defRPr/>
            </a:pPr>
            <a:r>
              <a:rPr lang="en-US" dirty="0"/>
              <a:t>MAC </a:t>
            </a:r>
            <a:r>
              <a:rPr lang="en-US" dirty="0" smtClean="0"/>
              <a:t>enhancements</a:t>
            </a:r>
          </a:p>
          <a:p>
            <a:pPr lvl="2" eaLnBrk="1" hangingPunct="1">
              <a:defRPr/>
            </a:pPr>
            <a:r>
              <a:rPr lang="en-US" dirty="0"/>
              <a:t>M</a:t>
            </a:r>
            <a:r>
              <a:rPr lang="en-US" dirty="0" smtClean="0"/>
              <a:t>ost significant change is to aggregate multiple MAC frames into a single block for transmission</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descr="f11.pdf"/>
          <p:cNvPicPr>
            <a:picLocks noChangeAspect="1"/>
          </p:cNvPicPr>
          <p:nvPr/>
        </p:nvPicPr>
        <p:blipFill>
          <a:blip r:embed="rId3"/>
          <a:srcRect t="5455" b="9091"/>
          <a:stretch>
            <a:fillRect/>
          </a:stretch>
        </p:blipFill>
        <p:spPr>
          <a:xfrm>
            <a:off x="1523999" y="228600"/>
            <a:ext cx="5829309" cy="6446442"/>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descr="f12.pdf"/>
          <p:cNvPicPr>
            <a:picLocks noChangeAspect="1"/>
          </p:cNvPicPr>
          <p:nvPr/>
        </p:nvPicPr>
        <p:blipFill>
          <a:blip r:embed="rId3"/>
          <a:srcRect t="26364" b="6364"/>
          <a:stretch>
            <a:fillRect/>
          </a:stretch>
        </p:blipFill>
        <p:spPr>
          <a:xfrm>
            <a:off x="914400" y="228600"/>
            <a:ext cx="7348232" cy="6397153"/>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descr="f13.pdf"/>
          <p:cNvPicPr>
            <a:picLocks noChangeAspect="1"/>
          </p:cNvPicPr>
          <p:nvPr/>
        </p:nvPicPr>
        <p:blipFill>
          <a:blip r:embed="rId3"/>
          <a:srcRect t="25455" b="20000"/>
          <a:stretch>
            <a:fillRect/>
          </a:stretch>
        </p:blipFill>
        <p:spPr>
          <a:xfrm>
            <a:off x="190533" y="380999"/>
            <a:ext cx="8744052" cy="6172201"/>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802.11ac</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Includes the option of multiuser MIMO (MU-MIMO)</a:t>
            </a:r>
          </a:p>
          <a:p>
            <a:pPr lvl="1"/>
            <a:r>
              <a:rPr lang="en-US" dirty="0" smtClean="0"/>
              <a:t>On the downlink the transmitter is able to use its antenna resources to transmit multiple frames to different stations, all at the same time and over the same frequency spectrum</a:t>
            </a:r>
          </a:p>
          <a:p>
            <a:pPr lvl="1"/>
            <a:r>
              <a:rPr lang="en-US" dirty="0" smtClean="0"/>
              <a:t>Each antenna of a MU-MIMO AP can simultaneously communicate with a different single-antenna device, such as a smartphone or tablet</a:t>
            </a:r>
          </a:p>
          <a:p>
            <a:r>
              <a:rPr lang="en-US" dirty="0" smtClean="0"/>
              <a:t>Requires that every 802.11ac transmission be sent as an A-MPDU aggregate</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802.11ad</a:t>
            </a:r>
            <a:endParaRPr lang="en-US" dirty="0"/>
          </a:p>
        </p:txBody>
      </p:sp>
      <p:sp>
        <p:nvSpPr>
          <p:cNvPr id="3" name="Content Placeholder 2"/>
          <p:cNvSpPr>
            <a:spLocks noGrp="1"/>
          </p:cNvSpPr>
          <p:nvPr>
            <p:ph idx="1"/>
          </p:nvPr>
        </p:nvSpPr>
        <p:spPr>
          <a:xfrm>
            <a:off x="457200" y="1524000"/>
            <a:ext cx="8229600" cy="4606925"/>
          </a:xfrm>
        </p:spPr>
        <p:txBody>
          <a:bodyPr>
            <a:normAutofit fontScale="85000" lnSpcReduction="20000"/>
          </a:bodyPr>
          <a:lstStyle/>
          <a:p>
            <a:r>
              <a:rPr lang="en-US" dirty="0" smtClean="0"/>
              <a:t>A version of 802.11 operating in the 60-GHz frequency band</a:t>
            </a:r>
          </a:p>
          <a:p>
            <a:pPr lvl="1"/>
            <a:r>
              <a:rPr lang="en-US" dirty="0" smtClean="0"/>
              <a:t>Offers the potential for much wider channel bandwidth than the 5-GHz band</a:t>
            </a:r>
          </a:p>
          <a:p>
            <a:pPr lvl="1"/>
            <a:r>
              <a:rPr lang="en-US" dirty="0" smtClean="0"/>
              <a:t>Few devices operate in the 60-GHz which means communications would experience less interference than in the other bands used by 802.11</a:t>
            </a:r>
          </a:p>
          <a:p>
            <a:r>
              <a:rPr lang="en-US" dirty="0" smtClean="0"/>
              <a:t>Undesirable propagation characteristics:</a:t>
            </a:r>
          </a:p>
          <a:p>
            <a:pPr lvl="1"/>
            <a:r>
              <a:rPr lang="en-US" dirty="0" smtClean="0"/>
              <a:t>Losses are much higher in this range than in the ranges used for traditional microwave systems</a:t>
            </a:r>
          </a:p>
          <a:p>
            <a:pPr lvl="1"/>
            <a:r>
              <a:rPr lang="en-US" dirty="0" smtClean="0"/>
              <a:t>Multipath losses can be quite high</a:t>
            </a:r>
          </a:p>
          <a:p>
            <a:pPr lvl="1"/>
            <a:r>
              <a:rPr lang="en-US" dirty="0" smtClean="0"/>
              <a:t>Millimeter-wave signals generally don’t penetrate solid objects</a:t>
            </a:r>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802.11ac and 802.11ad </a:t>
            </a:r>
            <a:br>
              <a:rPr lang="en-US" dirty="0" smtClean="0"/>
            </a:br>
            <a:r>
              <a:rPr lang="en-US" dirty="0" smtClean="0"/>
              <a:t>Differences</a:t>
            </a:r>
            <a:endParaRPr lang="en-US" dirty="0"/>
          </a:p>
        </p:txBody>
      </p:sp>
      <p:sp>
        <p:nvSpPr>
          <p:cNvPr id="6" name="Text Placeholder 5"/>
          <p:cNvSpPr>
            <a:spLocks noGrp="1"/>
          </p:cNvSpPr>
          <p:nvPr>
            <p:ph type="body" idx="1"/>
          </p:nvPr>
        </p:nvSpPr>
        <p:spPr>
          <a:xfrm>
            <a:off x="457200" y="2057400"/>
            <a:ext cx="4040188" cy="639762"/>
          </a:xfrm>
        </p:spPr>
        <p:txBody>
          <a:bodyPr/>
          <a:lstStyle/>
          <a:p>
            <a:pPr algn="ctr"/>
            <a:r>
              <a:rPr lang="en-US" sz="3200" dirty="0" smtClean="0"/>
              <a:t>802.11ac</a:t>
            </a:r>
            <a:endParaRPr lang="en-US" sz="3200" dirty="0"/>
          </a:p>
        </p:txBody>
      </p:sp>
      <p:sp>
        <p:nvSpPr>
          <p:cNvPr id="4" name="Content Placeholder 3"/>
          <p:cNvSpPr>
            <a:spLocks noGrp="1"/>
          </p:cNvSpPr>
          <p:nvPr>
            <p:ph sz="half" idx="2"/>
          </p:nvPr>
        </p:nvSpPr>
        <p:spPr>
          <a:xfrm>
            <a:off x="457200" y="2906712"/>
            <a:ext cx="4040188" cy="3951288"/>
          </a:xfrm>
        </p:spPr>
        <p:txBody>
          <a:bodyPr/>
          <a:lstStyle/>
          <a:p>
            <a:r>
              <a:rPr lang="en-US" dirty="0" smtClean="0"/>
              <a:t>Supports a MIMO antenna configuration</a:t>
            </a:r>
            <a:endParaRPr lang="en-US" dirty="0"/>
          </a:p>
        </p:txBody>
      </p:sp>
      <p:sp>
        <p:nvSpPr>
          <p:cNvPr id="7" name="Text Placeholder 6"/>
          <p:cNvSpPr>
            <a:spLocks noGrp="1"/>
          </p:cNvSpPr>
          <p:nvPr>
            <p:ph type="body" sz="quarter" idx="3"/>
          </p:nvPr>
        </p:nvSpPr>
        <p:spPr>
          <a:xfrm>
            <a:off x="4648200" y="2057400"/>
            <a:ext cx="4041775" cy="639762"/>
          </a:xfrm>
        </p:spPr>
        <p:txBody>
          <a:bodyPr/>
          <a:lstStyle/>
          <a:p>
            <a:pPr algn="ctr"/>
            <a:r>
              <a:rPr lang="en-US" sz="3200" dirty="0" smtClean="0"/>
              <a:t>802.11ad</a:t>
            </a:r>
          </a:p>
        </p:txBody>
      </p:sp>
      <p:sp>
        <p:nvSpPr>
          <p:cNvPr id="5" name="Content Placeholder 4"/>
          <p:cNvSpPr>
            <a:spLocks noGrp="1"/>
          </p:cNvSpPr>
          <p:nvPr>
            <p:ph sz="quarter" idx="4"/>
          </p:nvPr>
        </p:nvSpPr>
        <p:spPr>
          <a:xfrm>
            <a:off x="4648200" y="2906712"/>
            <a:ext cx="4041775" cy="3951288"/>
          </a:xfrm>
        </p:spPr>
        <p:txBody>
          <a:bodyPr/>
          <a:lstStyle/>
          <a:p>
            <a:r>
              <a:rPr lang="en-US" dirty="0" smtClean="0"/>
              <a:t>Is designed for single-antenna operation</a:t>
            </a:r>
          </a:p>
          <a:p>
            <a:r>
              <a:rPr lang="en-US" dirty="0" smtClean="0"/>
              <a:t>Has a huge channel bandwidth of 2160 MHz</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22387"/>
          </a:xfrm>
        </p:spPr>
        <p:txBody>
          <a:bodyPr/>
          <a:lstStyle/>
          <a:p>
            <a:r>
              <a:rPr lang="en-US" sz="4000" dirty="0" smtClean="0"/>
              <a:t>Table 13.6  </a:t>
            </a:r>
            <a:r>
              <a:rPr lang="en-US" dirty="0" smtClean="0"/>
              <a:t/>
            </a:r>
            <a:br>
              <a:rPr lang="en-US" dirty="0" smtClean="0"/>
            </a:br>
            <a:r>
              <a:rPr lang="en-US" sz="2800" dirty="0" smtClean="0"/>
              <a:t>IEEE 802.11ad Modulation and Coding Schemes </a:t>
            </a:r>
            <a:endParaRPr lang="en-US" sz="3200" dirty="0"/>
          </a:p>
        </p:txBody>
      </p:sp>
      <p:pic>
        <p:nvPicPr>
          <p:cNvPr id="4" name="Picture 3"/>
          <p:cNvPicPr>
            <a:picLocks noChangeAspect="1"/>
          </p:cNvPicPr>
          <p:nvPr/>
        </p:nvPicPr>
        <p:blipFill>
          <a:blip r:embed="rId3"/>
          <a:stretch>
            <a:fillRect/>
          </a:stretch>
        </p:blipFill>
        <p:spPr>
          <a:xfrm>
            <a:off x="152400" y="1752600"/>
            <a:ext cx="8626319" cy="3295650"/>
          </a:xfrm>
          <a:prstGeom prst="rect">
            <a:avLst/>
          </a:prstGeom>
        </p:spPr>
      </p:pic>
      <p:sp>
        <p:nvSpPr>
          <p:cNvPr id="6" name="Rectangle 5"/>
          <p:cNvSpPr/>
          <p:nvPr/>
        </p:nvSpPr>
        <p:spPr>
          <a:xfrm>
            <a:off x="152400" y="4795897"/>
            <a:ext cx="4572000" cy="2062103"/>
          </a:xfrm>
          <a:prstGeom prst="rect">
            <a:avLst/>
          </a:prstGeom>
        </p:spPr>
        <p:txBody>
          <a:bodyPr wrap="square">
            <a:spAutoFit/>
          </a:bodyPr>
          <a:lstStyle/>
          <a:p>
            <a:r>
              <a:rPr lang="en-US" sz="1600" dirty="0" smtClean="0"/>
              <a:t>BPSK = binary phase-shift keying</a:t>
            </a:r>
          </a:p>
          <a:p>
            <a:r>
              <a:rPr lang="en-US" sz="1600" dirty="0" smtClean="0"/>
              <a:t>DBPSK = differential binary phase-shift keying</a:t>
            </a:r>
          </a:p>
          <a:p>
            <a:r>
              <a:rPr lang="en-US" sz="1600" dirty="0" smtClean="0"/>
              <a:t>LDPC = low density parity check code</a:t>
            </a:r>
          </a:p>
          <a:p>
            <a:r>
              <a:rPr lang="en-US" sz="1600" dirty="0" smtClean="0"/>
              <a:t>OFDM = orthogonal frequency-division multiplexing</a:t>
            </a:r>
          </a:p>
          <a:p>
            <a:r>
              <a:rPr lang="en-US" sz="1600" dirty="0" smtClean="0"/>
              <a:t>OQPSK = offset </a:t>
            </a:r>
            <a:r>
              <a:rPr lang="en-US" sz="1600" dirty="0" err="1" smtClean="0"/>
              <a:t>quadrature</a:t>
            </a:r>
            <a:r>
              <a:rPr lang="en-US" sz="1600" dirty="0" smtClean="0"/>
              <a:t> phase-shift keying</a:t>
            </a:r>
          </a:p>
          <a:p>
            <a:r>
              <a:rPr lang="en-US" sz="1600" dirty="0" smtClean="0"/>
              <a:t>QAM = </a:t>
            </a:r>
            <a:r>
              <a:rPr lang="en-US" sz="1600" dirty="0" err="1" smtClean="0"/>
              <a:t>quadrature</a:t>
            </a:r>
            <a:r>
              <a:rPr lang="en-US" sz="1600" dirty="0" smtClean="0"/>
              <a:t> amplitude modulation</a:t>
            </a:r>
          </a:p>
          <a:p>
            <a:r>
              <a:rPr lang="en-US" sz="1600" dirty="0" smtClean="0"/>
              <a:t>QPSK = </a:t>
            </a:r>
            <a:r>
              <a:rPr lang="en-US" sz="1600" dirty="0" err="1" smtClean="0"/>
              <a:t>quadrature</a:t>
            </a:r>
            <a:r>
              <a:rPr lang="en-US" sz="1600" dirty="0" smtClean="0"/>
              <a:t> phase-shift keying</a:t>
            </a:r>
          </a:p>
          <a:p>
            <a:r>
              <a:rPr lang="en-US" sz="1600" dirty="0" smtClean="0"/>
              <a:t>RS = Reed-Solomon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eaLnBrk="1" hangingPunct="1"/>
            <a:r>
              <a:rPr kumimoji="1" lang="en-US" dirty="0"/>
              <a:t>Access and Privacy Services</a:t>
            </a:r>
            <a:r>
              <a:rPr kumimoji="1" lang="en-GB" dirty="0"/>
              <a:t> - Authentication</a:t>
            </a:r>
            <a:endParaRPr kumimoji="1" lang="en-US" dirty="0"/>
          </a:p>
        </p:txBody>
      </p:sp>
      <p:sp>
        <p:nvSpPr>
          <p:cNvPr id="172035" name="Rectangle 3"/>
          <p:cNvSpPr>
            <a:spLocks noGrp="1" noChangeArrowheads="1"/>
          </p:cNvSpPr>
          <p:nvPr>
            <p:ph type="body" idx="1"/>
          </p:nvPr>
        </p:nvSpPr>
        <p:spPr>
          <a:xfrm>
            <a:off x="457200" y="1905000"/>
            <a:ext cx="8458200" cy="4953000"/>
          </a:xfrm>
        </p:spPr>
        <p:txBody>
          <a:bodyPr/>
          <a:lstStyle/>
          <a:p>
            <a:pPr eaLnBrk="1" hangingPunct="1">
              <a:lnSpc>
                <a:spcPct val="90000"/>
              </a:lnSpc>
              <a:defRPr/>
            </a:pPr>
            <a:r>
              <a:rPr kumimoji="1" lang="en-US" sz="2800" dirty="0" smtClean="0"/>
              <a:t>Used </a:t>
            </a:r>
            <a:r>
              <a:rPr kumimoji="1" lang="en-US" sz="2800" dirty="0"/>
              <a:t>to establish </a:t>
            </a:r>
            <a:r>
              <a:rPr kumimoji="1" lang="en-GB" sz="2800" dirty="0"/>
              <a:t>station</a:t>
            </a:r>
            <a:r>
              <a:rPr kumimoji="1" lang="en-US" sz="2800" dirty="0"/>
              <a:t> identity</a:t>
            </a:r>
            <a:endParaRPr kumimoji="1" lang="en-GB" sz="2800" dirty="0" smtClean="0"/>
          </a:p>
          <a:p>
            <a:pPr eaLnBrk="1" hangingPunct="1">
              <a:lnSpc>
                <a:spcPct val="90000"/>
              </a:lnSpc>
              <a:defRPr/>
            </a:pPr>
            <a:r>
              <a:rPr kumimoji="1" lang="en-GB" sz="2800" dirty="0" smtClean="0"/>
              <a:t>Wired </a:t>
            </a:r>
            <a:r>
              <a:rPr kumimoji="1" lang="en-US" sz="2800" dirty="0" smtClean="0"/>
              <a:t>LAN</a:t>
            </a:r>
            <a:r>
              <a:rPr kumimoji="1" lang="en-GB" sz="2800" dirty="0"/>
              <a:t>s</a:t>
            </a:r>
            <a:r>
              <a:rPr kumimoji="1" lang="en-US" sz="2800" dirty="0"/>
              <a:t> assume physical connection gives authority to </a:t>
            </a:r>
            <a:r>
              <a:rPr kumimoji="1" lang="en-US" sz="2800" dirty="0" smtClean="0"/>
              <a:t>use LAN</a:t>
            </a:r>
            <a:endParaRPr kumimoji="1" lang="en-GB" sz="2800" dirty="0" smtClean="0"/>
          </a:p>
          <a:p>
            <a:pPr eaLnBrk="1" hangingPunct="1">
              <a:lnSpc>
                <a:spcPct val="90000"/>
              </a:lnSpc>
              <a:defRPr/>
            </a:pPr>
            <a:r>
              <a:rPr kumimoji="1" lang="en-GB" sz="2800" dirty="0" smtClean="0"/>
              <a:t>Not </a:t>
            </a:r>
            <a:r>
              <a:rPr kumimoji="1" lang="en-US" sz="2800" dirty="0" smtClean="0"/>
              <a:t>a </a:t>
            </a:r>
            <a:r>
              <a:rPr kumimoji="1" lang="en-US" sz="2800" dirty="0"/>
              <a:t>valid assumption for wireless LAN</a:t>
            </a:r>
            <a:r>
              <a:rPr kumimoji="1" lang="en-GB" sz="2800" dirty="0"/>
              <a:t>s</a:t>
            </a:r>
          </a:p>
          <a:p>
            <a:pPr eaLnBrk="1" hangingPunct="1">
              <a:lnSpc>
                <a:spcPct val="90000"/>
              </a:lnSpc>
              <a:defRPr/>
            </a:pPr>
            <a:r>
              <a:rPr kumimoji="1" lang="en-US" sz="2800" dirty="0"/>
              <a:t>802.11 supports several authentication schemes</a:t>
            </a:r>
            <a:endParaRPr kumimoji="1" lang="en-GB" sz="2800" dirty="0" smtClean="0"/>
          </a:p>
          <a:p>
            <a:pPr eaLnBrk="1" hangingPunct="1">
              <a:lnSpc>
                <a:spcPct val="90000"/>
              </a:lnSpc>
              <a:defRPr/>
            </a:pPr>
            <a:r>
              <a:rPr kumimoji="1" lang="en-GB" sz="2800" dirty="0"/>
              <a:t>D</a:t>
            </a:r>
            <a:r>
              <a:rPr kumimoji="1" lang="en-GB" sz="2800" dirty="0" smtClean="0"/>
              <a:t>oes </a:t>
            </a:r>
            <a:r>
              <a:rPr kumimoji="1" lang="en-US" sz="2800" dirty="0"/>
              <a:t>not mandate any particular scheme</a:t>
            </a:r>
            <a:endParaRPr kumimoji="1" lang="en-GB" sz="2800" dirty="0" smtClean="0"/>
          </a:p>
          <a:p>
            <a:pPr eaLnBrk="1" hangingPunct="1">
              <a:lnSpc>
                <a:spcPct val="90000"/>
              </a:lnSpc>
              <a:defRPr/>
            </a:pPr>
            <a:r>
              <a:rPr kumimoji="1" lang="en-US" sz="2800" dirty="0"/>
              <a:t>F</a:t>
            </a:r>
            <a:r>
              <a:rPr kumimoji="1" lang="en-US" sz="2800" dirty="0" smtClean="0"/>
              <a:t>rom </a:t>
            </a:r>
            <a:r>
              <a:rPr kumimoji="1" lang="en-US" sz="2800" dirty="0"/>
              <a:t>relatively insecure handshaking to public-key encryption</a:t>
            </a:r>
            <a:endParaRPr kumimoji="1" lang="en-GB" sz="2800" dirty="0"/>
          </a:p>
          <a:p>
            <a:pPr eaLnBrk="1" hangingPunct="1">
              <a:lnSpc>
                <a:spcPct val="90000"/>
              </a:lnSpc>
              <a:defRPr/>
            </a:pPr>
            <a:r>
              <a:rPr kumimoji="1" lang="en-US" sz="2800" dirty="0"/>
              <a:t>802.11 requires mutually acceptable, successful authentication before association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eaLnBrk="1" hangingPunct="1"/>
            <a:r>
              <a:rPr kumimoji="1" lang="en-US" dirty="0"/>
              <a:t>Access and Privacy </a:t>
            </a:r>
            <a:r>
              <a:rPr kumimoji="1" lang="en-US" dirty="0" smtClean="0"/>
              <a:t>Services </a:t>
            </a:r>
            <a:r>
              <a:rPr kumimoji="1" lang="en-GB" dirty="0" err="1" smtClean="0"/>
              <a:t>Deauthentication</a:t>
            </a:r>
            <a:r>
              <a:rPr kumimoji="1" lang="en-GB" dirty="0" smtClean="0"/>
              <a:t> </a:t>
            </a:r>
            <a:r>
              <a:rPr kumimoji="1" lang="en-GB" dirty="0" smtClean="0"/>
              <a:t>and </a:t>
            </a:r>
            <a:r>
              <a:rPr kumimoji="1" lang="en-GB" dirty="0"/>
              <a:t>Privacy</a:t>
            </a:r>
            <a:endParaRPr kumimoji="1" lang="en-US" dirty="0"/>
          </a:p>
        </p:txBody>
      </p:sp>
      <p:sp>
        <p:nvSpPr>
          <p:cNvPr id="173059" name="Rectangle 3"/>
          <p:cNvSpPr>
            <a:spLocks noGrp="1" noChangeArrowheads="1"/>
          </p:cNvSpPr>
          <p:nvPr>
            <p:ph sz="half" idx="1"/>
          </p:nvPr>
        </p:nvSpPr>
        <p:spPr>
          <a:xfrm>
            <a:off x="457200" y="2057400"/>
            <a:ext cx="4038600" cy="4454525"/>
          </a:xfrm>
        </p:spPr>
        <p:txBody>
          <a:bodyPr/>
          <a:lstStyle/>
          <a:p>
            <a:pPr eaLnBrk="1" hangingPunct="1">
              <a:lnSpc>
                <a:spcPct val="90000"/>
              </a:lnSpc>
            </a:pPr>
            <a:r>
              <a:rPr kumimoji="1" lang="en-US" dirty="0" err="1"/>
              <a:t>Deauthentication</a:t>
            </a:r>
            <a:endParaRPr kumimoji="1" lang="en-US" dirty="0" smtClean="0"/>
          </a:p>
          <a:p>
            <a:pPr lvl="1" eaLnBrk="1" hangingPunct="1">
              <a:lnSpc>
                <a:spcPct val="90000"/>
              </a:lnSpc>
            </a:pPr>
            <a:r>
              <a:rPr kumimoji="1" lang="en-GB" dirty="0"/>
              <a:t>I</a:t>
            </a:r>
            <a:r>
              <a:rPr kumimoji="1" lang="en-GB" dirty="0" smtClean="0"/>
              <a:t>nvoked </a:t>
            </a:r>
            <a:r>
              <a:rPr kumimoji="1" lang="en-US" dirty="0"/>
              <a:t>whenever an existing authentication is to be terminated</a:t>
            </a:r>
          </a:p>
          <a:p>
            <a:pPr eaLnBrk="1" hangingPunct="1">
              <a:lnSpc>
                <a:spcPct val="90000"/>
              </a:lnSpc>
            </a:pPr>
            <a:endParaRPr kumimoji="1" lang="en-US" dirty="0"/>
          </a:p>
        </p:txBody>
      </p:sp>
      <p:sp>
        <p:nvSpPr>
          <p:cNvPr id="3" name="Content Placeholder 2"/>
          <p:cNvSpPr>
            <a:spLocks noGrp="1"/>
          </p:cNvSpPr>
          <p:nvPr>
            <p:ph sz="half" idx="2"/>
          </p:nvPr>
        </p:nvSpPr>
        <p:spPr>
          <a:xfrm>
            <a:off x="4648200" y="2057400"/>
            <a:ext cx="4038600" cy="4454525"/>
          </a:xfrm>
        </p:spPr>
        <p:txBody>
          <a:bodyPr/>
          <a:lstStyle/>
          <a:p>
            <a:pPr eaLnBrk="1" hangingPunct="1">
              <a:lnSpc>
                <a:spcPct val="90000"/>
              </a:lnSpc>
            </a:pPr>
            <a:r>
              <a:rPr kumimoji="1" lang="en-US" sz="2200" dirty="0"/>
              <a:t>Privacy</a:t>
            </a:r>
            <a:endParaRPr kumimoji="1" lang="en-US" sz="2200" dirty="0" smtClean="0"/>
          </a:p>
          <a:p>
            <a:pPr lvl="1" eaLnBrk="1" hangingPunct="1">
              <a:lnSpc>
                <a:spcPct val="90000"/>
              </a:lnSpc>
            </a:pPr>
            <a:r>
              <a:rPr kumimoji="1" lang="en-US" sz="2200" dirty="0"/>
              <a:t>U</a:t>
            </a:r>
            <a:r>
              <a:rPr kumimoji="1" lang="en-US" sz="2200" dirty="0" smtClean="0"/>
              <a:t>sed </a:t>
            </a:r>
            <a:r>
              <a:rPr kumimoji="1" lang="en-US" sz="2200" dirty="0"/>
              <a:t>to prevent messages being read by other</a:t>
            </a:r>
            <a:r>
              <a:rPr kumimoji="1" lang="en-GB" sz="2200" dirty="0"/>
              <a:t>s</a:t>
            </a:r>
          </a:p>
          <a:p>
            <a:pPr lvl="1" eaLnBrk="1" hangingPunct="1">
              <a:lnSpc>
                <a:spcPct val="90000"/>
              </a:lnSpc>
            </a:pPr>
            <a:r>
              <a:rPr kumimoji="1" lang="en-GB" sz="2200" dirty="0"/>
              <a:t>802.11 </a:t>
            </a:r>
            <a:r>
              <a:rPr kumimoji="1" lang="en-US" sz="2200" dirty="0"/>
              <a:t>allows optional use of encryption</a:t>
            </a:r>
            <a:endParaRPr kumimoji="1" lang="en-US" sz="2200" dirty="0" smtClean="0"/>
          </a:p>
          <a:p>
            <a:pPr eaLnBrk="1" hangingPunct="1">
              <a:lnSpc>
                <a:spcPct val="90000"/>
              </a:lnSpc>
            </a:pPr>
            <a:r>
              <a:rPr kumimoji="1" lang="en-US" sz="2200" dirty="0"/>
              <a:t>O</a:t>
            </a:r>
            <a:r>
              <a:rPr kumimoji="1" lang="en-US" sz="2200" dirty="0" smtClean="0"/>
              <a:t>riginal </a:t>
            </a:r>
            <a:r>
              <a:rPr kumimoji="1" lang="en-US" sz="2200" dirty="0"/>
              <a:t>WEP security features were weak</a:t>
            </a:r>
            <a:endParaRPr kumimoji="1" lang="en-US" sz="2200" dirty="0" smtClean="0"/>
          </a:p>
          <a:p>
            <a:pPr eaLnBrk="1" hangingPunct="1">
              <a:lnSpc>
                <a:spcPct val="90000"/>
              </a:lnSpc>
            </a:pPr>
            <a:r>
              <a:rPr kumimoji="1" lang="en-US" sz="2200" dirty="0"/>
              <a:t>S</a:t>
            </a:r>
            <a:r>
              <a:rPr kumimoji="1" lang="en-US" sz="2200" dirty="0" smtClean="0"/>
              <a:t>ubsequently </a:t>
            </a:r>
            <a:r>
              <a:rPr kumimoji="1" lang="en-US" sz="2200" dirty="0"/>
              <a:t>802.11i and WPA alternatives evolved giving better security</a:t>
            </a:r>
          </a:p>
          <a:p>
            <a:pPr eaLnBrk="1" hangingPunct="1"/>
            <a:endParaRPr lang="en-US" dirty="0"/>
          </a:p>
        </p:txBody>
      </p:sp>
      <p:pic>
        <p:nvPicPr>
          <p:cNvPr id="6" name="Picture 5"/>
          <p:cNvPicPr>
            <a:picLocks noChangeAspect="1"/>
          </p:cNvPicPr>
          <p:nvPr/>
        </p:nvPicPr>
        <p:blipFill>
          <a:blip r:embed="rId3"/>
          <a:stretch>
            <a:fillRect/>
          </a:stretch>
        </p:blipFill>
        <p:spPr>
          <a:xfrm>
            <a:off x="990600" y="4343400"/>
            <a:ext cx="3043881" cy="19812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2.pdf"/>
          <p:cNvPicPr>
            <a:picLocks noChangeAspect="1"/>
          </p:cNvPicPr>
          <p:nvPr/>
        </p:nvPicPr>
        <p:blipFill>
          <a:blip r:embed="rId3"/>
          <a:srcRect t="16364" b="4545"/>
          <a:stretch>
            <a:fillRect/>
          </a:stretch>
        </p:blipFill>
        <p:spPr>
          <a:xfrm>
            <a:off x="1524000" y="304800"/>
            <a:ext cx="6098003" cy="6241414"/>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DCC10e-cover.jpg"/>
          <p:cNvPicPr>
            <a:picLocks noChangeAspect="1"/>
          </p:cNvPicPr>
          <p:nvPr/>
        </p:nvPicPr>
        <p:blipFill>
          <a:blip r:embed="rId3">
            <a:lum bright="30000" contrast="24000"/>
            <a:alphaModFix amt="74000"/>
          </a:blip>
          <a:srcRect t="31111" b="14444"/>
          <a:stretch>
            <a:fillRect/>
          </a:stretch>
        </p:blipFill>
        <p:spPr>
          <a:xfrm>
            <a:off x="1981200" y="34758"/>
            <a:ext cx="5259917" cy="1489242"/>
          </a:xfrm>
          <a:prstGeom prst="rect">
            <a:avLst/>
          </a:prstGeom>
        </p:spPr>
      </p:pic>
      <p:sp>
        <p:nvSpPr>
          <p:cNvPr id="148482" name="Rectangle 2"/>
          <p:cNvSpPr>
            <a:spLocks noGrp="1" noChangeArrowheads="1"/>
          </p:cNvSpPr>
          <p:nvPr>
            <p:ph type="title"/>
          </p:nvPr>
        </p:nvSpPr>
        <p:spPr/>
        <p:txBody>
          <a:bodyPr/>
          <a:lstStyle/>
          <a:p>
            <a:pPr eaLnBrk="1" hangingPunct="1">
              <a:defRPr/>
            </a:pPr>
            <a:r>
              <a:rPr lang="en-US" dirty="0">
                <a:ea typeface="+mj-ea"/>
                <a:cs typeface="+mj-cs"/>
              </a:rPr>
              <a:t>Summary</a:t>
            </a:r>
            <a:endParaRPr lang="en-AU" dirty="0">
              <a:ea typeface="+mj-ea"/>
              <a:cs typeface="+mj-cs"/>
            </a:endParaRPr>
          </a:p>
        </p:txBody>
      </p:sp>
      <p:sp>
        <p:nvSpPr>
          <p:cNvPr id="148483" name="Rectangle 3"/>
          <p:cNvSpPr>
            <a:spLocks noGrp="1" noChangeArrowheads="1"/>
          </p:cNvSpPr>
          <p:nvPr>
            <p:ph sz="half" idx="1"/>
          </p:nvPr>
        </p:nvSpPr>
        <p:spPr>
          <a:xfrm>
            <a:off x="304800" y="2133600"/>
            <a:ext cx="4191000" cy="5029200"/>
          </a:xfrm>
        </p:spPr>
        <p:txBody>
          <a:bodyPr>
            <a:normAutofit fontScale="77500" lnSpcReduction="20000"/>
          </a:bodyPr>
          <a:lstStyle/>
          <a:p>
            <a:pPr eaLnBrk="1" hangingPunct="1"/>
            <a:r>
              <a:rPr lang="en-US" dirty="0" smtClean="0"/>
              <a:t>Wireless LAN configurations</a:t>
            </a:r>
          </a:p>
          <a:p>
            <a:pPr eaLnBrk="1" hangingPunct="1"/>
            <a:r>
              <a:rPr lang="en-US" dirty="0" smtClean="0"/>
              <a:t>Wireless LAN requirements</a:t>
            </a:r>
          </a:p>
          <a:p>
            <a:pPr eaLnBrk="1" hangingPunct="1"/>
            <a:r>
              <a:rPr lang="en-US" dirty="0" smtClean="0"/>
              <a:t>IEEE 802.11 architecture and services</a:t>
            </a:r>
          </a:p>
          <a:p>
            <a:pPr lvl="1" eaLnBrk="1" hangingPunct="1"/>
            <a:r>
              <a:rPr lang="en-US" dirty="0" smtClean="0"/>
              <a:t>The Wi-Fi alliance</a:t>
            </a:r>
          </a:p>
          <a:p>
            <a:pPr lvl="1" eaLnBrk="1" hangingPunct="1"/>
            <a:r>
              <a:rPr lang="en-US" dirty="0" smtClean="0"/>
              <a:t>IEEE 802.11 architecture</a:t>
            </a:r>
          </a:p>
          <a:p>
            <a:pPr lvl="1" eaLnBrk="1" hangingPunct="1"/>
            <a:r>
              <a:rPr lang="en-US" dirty="0" smtClean="0"/>
              <a:t>IEEE 802.11 services</a:t>
            </a:r>
          </a:p>
          <a:p>
            <a:pPr eaLnBrk="1" hangingPunct="1"/>
            <a:r>
              <a:rPr lang="en-US" dirty="0" smtClean="0"/>
              <a:t>IEEE 802.11 medium access control</a:t>
            </a:r>
          </a:p>
          <a:p>
            <a:pPr lvl="1" eaLnBrk="1" hangingPunct="1"/>
            <a:r>
              <a:rPr lang="en-US" dirty="0" smtClean="0"/>
              <a:t>Reliable data delivery</a:t>
            </a:r>
          </a:p>
          <a:p>
            <a:pPr lvl="1" eaLnBrk="1" hangingPunct="1"/>
            <a:r>
              <a:rPr lang="en-US" dirty="0" smtClean="0"/>
              <a:t>Medium access control</a:t>
            </a:r>
          </a:p>
          <a:p>
            <a:pPr lvl="1" eaLnBrk="1" hangingPunct="1"/>
            <a:r>
              <a:rPr lang="en-US" dirty="0" smtClean="0"/>
              <a:t>MAC frame</a:t>
            </a:r>
            <a:endParaRPr lang="en-AU" dirty="0" smtClean="0"/>
          </a:p>
        </p:txBody>
      </p:sp>
      <p:sp>
        <p:nvSpPr>
          <p:cNvPr id="5" name="Content Placeholder 4"/>
          <p:cNvSpPr>
            <a:spLocks noGrp="1"/>
          </p:cNvSpPr>
          <p:nvPr>
            <p:ph sz="half" idx="2"/>
          </p:nvPr>
        </p:nvSpPr>
        <p:spPr>
          <a:xfrm>
            <a:off x="4648200" y="2133600"/>
            <a:ext cx="4038600" cy="4572000"/>
          </a:xfrm>
        </p:spPr>
        <p:txBody>
          <a:bodyPr>
            <a:normAutofit fontScale="77500" lnSpcReduction="20000"/>
          </a:bodyPr>
          <a:lstStyle/>
          <a:p>
            <a:pPr eaLnBrk="1" hangingPunct="1"/>
            <a:r>
              <a:rPr lang="en-US" dirty="0" smtClean="0"/>
              <a:t>IEEE 802.11 physical layer</a:t>
            </a:r>
          </a:p>
          <a:p>
            <a:pPr lvl="1" eaLnBrk="1" hangingPunct="1"/>
            <a:r>
              <a:rPr lang="en-US" dirty="0" smtClean="0"/>
              <a:t>IEEE 802.11b</a:t>
            </a:r>
          </a:p>
          <a:p>
            <a:pPr lvl="1" eaLnBrk="1" hangingPunct="1"/>
            <a:r>
              <a:rPr lang="en-US" dirty="0" smtClean="0"/>
              <a:t>IEEE 802.11a</a:t>
            </a:r>
          </a:p>
          <a:p>
            <a:pPr lvl="1" eaLnBrk="1" hangingPunct="1"/>
            <a:r>
              <a:rPr lang="en-US" dirty="0" smtClean="0"/>
              <a:t>IEEE 802.11g</a:t>
            </a:r>
          </a:p>
          <a:p>
            <a:pPr lvl="1" eaLnBrk="1" hangingPunct="1"/>
            <a:r>
              <a:rPr lang="en-US" dirty="0" smtClean="0"/>
              <a:t>IEEE 802.11n</a:t>
            </a:r>
          </a:p>
          <a:p>
            <a:pPr eaLnBrk="1" hangingPunct="1"/>
            <a:r>
              <a:rPr lang="en-US" dirty="0" smtClean="0"/>
              <a:t>Gigabit Wi-Fi</a:t>
            </a:r>
          </a:p>
          <a:p>
            <a:pPr lvl="1" eaLnBrk="1" hangingPunct="1"/>
            <a:r>
              <a:rPr lang="en-US" dirty="0" smtClean="0"/>
              <a:t>IEEE 802.11ac</a:t>
            </a:r>
          </a:p>
          <a:p>
            <a:pPr lvl="1" eaLnBrk="1" hangingPunct="1"/>
            <a:r>
              <a:rPr lang="en-US" dirty="0" smtClean="0"/>
              <a:t>IEEE 802.11ad</a:t>
            </a:r>
          </a:p>
          <a:p>
            <a:pPr eaLnBrk="1" hangingPunct="1"/>
            <a:r>
              <a:rPr lang="en-US" dirty="0" smtClean="0"/>
              <a:t>IEEE 802.11 security considerations</a:t>
            </a:r>
          </a:p>
          <a:p>
            <a:pPr lvl="1" eaLnBrk="1" hangingPunct="1"/>
            <a:r>
              <a:rPr lang="en-US" dirty="0" smtClean="0"/>
              <a:t>Access and privacy services</a:t>
            </a:r>
          </a:p>
          <a:p>
            <a:pPr lvl="1" eaLnBrk="1" hangingPunct="1"/>
            <a:r>
              <a:rPr lang="en-US" dirty="0" smtClean="0"/>
              <a:t>Wireless LAN security standards</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descr="f3.pdf"/>
          <p:cNvPicPr>
            <a:picLocks noChangeAspect="1"/>
          </p:cNvPicPr>
          <p:nvPr/>
        </p:nvPicPr>
        <p:blipFill>
          <a:blip r:embed="rId3"/>
          <a:srcRect l="20000" t="25455" r="9412" b="30000"/>
          <a:stretch>
            <a:fillRect/>
          </a:stretch>
        </p:blipFill>
        <p:spPr>
          <a:xfrm>
            <a:off x="838200" y="457200"/>
            <a:ext cx="7464488" cy="6096000"/>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72708" name="Rectangle 4"/>
          <p:cNvSpPr>
            <a:spLocks noGrp="1" noChangeArrowheads="1"/>
          </p:cNvSpPr>
          <p:nvPr>
            <p:ph type="title"/>
          </p:nvPr>
        </p:nvSpPr>
        <p:spPr/>
        <p:txBody>
          <a:bodyPr/>
          <a:lstStyle/>
          <a:p>
            <a:pPr eaLnBrk="1" hangingPunct="1"/>
            <a:r>
              <a:rPr kumimoji="1" lang="en-GB" dirty="0"/>
              <a:t>Wireless LAN Requirements</a:t>
            </a:r>
            <a:endParaRPr kumimoji="1" lang="en-US" dirty="0"/>
          </a:p>
        </p:txBody>
      </p:sp>
      <p:sp>
        <p:nvSpPr>
          <p:cNvPr id="10" name="Content Placeholder 9"/>
          <p:cNvSpPr>
            <a:spLocks noGrp="1"/>
          </p:cNvSpPr>
          <p:nvPr>
            <p:ph idx="1"/>
          </p:nvPr>
        </p:nvSpPr>
        <p:spPr>
          <a:xfrm>
            <a:off x="457200" y="1676400"/>
            <a:ext cx="8229600" cy="4876800"/>
          </a:xfrm>
        </p:spPr>
        <p:txBody>
          <a:bodyPr>
            <a:normAutofit fontScale="92500" lnSpcReduction="20000"/>
          </a:bodyPr>
          <a:lstStyle/>
          <a:p>
            <a:r>
              <a:rPr lang="en-US" dirty="0" smtClean="0"/>
              <a:t>Throughput</a:t>
            </a:r>
          </a:p>
          <a:p>
            <a:r>
              <a:rPr lang="en-US" dirty="0" smtClean="0"/>
              <a:t>Number of nodes</a:t>
            </a:r>
          </a:p>
          <a:p>
            <a:r>
              <a:rPr lang="en-US" dirty="0" smtClean="0"/>
              <a:t>Connection to backbone LAN</a:t>
            </a:r>
          </a:p>
          <a:p>
            <a:r>
              <a:rPr lang="en-US" dirty="0" smtClean="0"/>
              <a:t>Service area </a:t>
            </a:r>
          </a:p>
          <a:p>
            <a:r>
              <a:rPr lang="en-US" dirty="0" smtClean="0"/>
              <a:t>Battery power consumption</a:t>
            </a:r>
          </a:p>
          <a:p>
            <a:r>
              <a:rPr lang="en-US" dirty="0" smtClean="0"/>
              <a:t>Transmission robustness and security</a:t>
            </a:r>
          </a:p>
          <a:p>
            <a:r>
              <a:rPr lang="en-US" dirty="0" smtClean="0"/>
              <a:t>Collocated network operation</a:t>
            </a:r>
          </a:p>
          <a:p>
            <a:r>
              <a:rPr lang="en-US" dirty="0" smtClean="0"/>
              <a:t>License-free operation</a:t>
            </a:r>
          </a:p>
          <a:p>
            <a:r>
              <a:rPr lang="en-US" dirty="0" smtClean="0"/>
              <a:t>Handoff/roaming</a:t>
            </a:r>
          </a:p>
          <a:p>
            <a:r>
              <a:rPr lang="en-US" dirty="0" smtClean="0"/>
              <a:t>Dynamic configuration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39825"/>
          </a:xfrm>
        </p:spPr>
        <p:txBody>
          <a:bodyPr/>
          <a:lstStyle/>
          <a:p>
            <a:r>
              <a:rPr lang="en-US" sz="3600" dirty="0" smtClean="0"/>
              <a:t>Table  13.1  </a:t>
            </a:r>
            <a:br>
              <a:rPr lang="en-US" sz="3600" dirty="0" smtClean="0"/>
            </a:br>
            <a:r>
              <a:rPr lang="en-US" sz="3600" dirty="0" smtClean="0"/>
              <a:t>Key IEEE 802.11 Standards </a:t>
            </a:r>
            <a:endParaRPr lang="en-US" sz="3600" dirty="0"/>
          </a:p>
        </p:txBody>
      </p:sp>
      <p:pic>
        <p:nvPicPr>
          <p:cNvPr id="5" name="Picture 4"/>
          <p:cNvPicPr>
            <a:picLocks noChangeAspect="1"/>
          </p:cNvPicPr>
          <p:nvPr/>
        </p:nvPicPr>
        <p:blipFill>
          <a:blip r:embed="rId3"/>
          <a:stretch>
            <a:fillRect/>
          </a:stretch>
        </p:blipFill>
        <p:spPr>
          <a:xfrm>
            <a:off x="762000" y="1295400"/>
            <a:ext cx="7310898" cy="5677775"/>
          </a:xfrm>
          <a:prstGeom prst="rect">
            <a:avLst/>
          </a:prstGeom>
        </p:spPr>
      </p:pic>
      <p:sp>
        <p:nvSpPr>
          <p:cNvPr id="6" name="TextBox 5"/>
          <p:cNvSpPr txBox="1"/>
          <p:nvPr/>
        </p:nvSpPr>
        <p:spPr>
          <a:xfrm>
            <a:off x="8153400" y="5996226"/>
            <a:ext cx="990600" cy="769441"/>
          </a:xfrm>
          <a:prstGeom prst="rect">
            <a:avLst/>
          </a:prstGeom>
          <a:noFill/>
        </p:spPr>
        <p:txBody>
          <a:bodyPr wrap="square" rtlCol="0">
            <a:spAutoFit/>
          </a:bodyPr>
          <a:lstStyle/>
          <a:p>
            <a:pPr algn="ctr"/>
            <a:r>
              <a:rPr lang="en-US" sz="1100" dirty="0" smtClean="0"/>
              <a:t>(Table can be found on page 424 in the textbook)</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65890" name="Rectangle 1026"/>
          <p:cNvSpPr>
            <a:spLocks noGrp="1" noChangeArrowheads="1"/>
          </p:cNvSpPr>
          <p:nvPr>
            <p:ph type="title"/>
          </p:nvPr>
        </p:nvSpPr>
        <p:spPr>
          <a:xfrm>
            <a:off x="457200" y="0"/>
            <a:ext cx="8229600" cy="1295400"/>
          </a:xfrm>
        </p:spPr>
        <p:txBody>
          <a:bodyPr/>
          <a:lstStyle/>
          <a:p>
            <a:pPr eaLnBrk="1" hangingPunct="1">
              <a:defRPr/>
            </a:pPr>
            <a:r>
              <a:rPr lang="en-US" sz="4000" dirty="0" smtClean="0"/>
              <a:t>Table 13.2</a:t>
            </a:r>
            <a:br>
              <a:rPr lang="en-US" sz="4000" dirty="0" smtClean="0"/>
            </a:br>
            <a:r>
              <a:rPr lang="en-US" sz="4000" dirty="0" smtClean="0"/>
              <a:t>IEEE 802.11 </a:t>
            </a:r>
            <a:r>
              <a:rPr lang="en-US" sz="4000" dirty="0"/>
              <a:t>Terminology</a:t>
            </a:r>
          </a:p>
        </p:txBody>
      </p:sp>
      <p:pic>
        <p:nvPicPr>
          <p:cNvPr id="4" name="Picture 3"/>
          <p:cNvPicPr>
            <a:picLocks noChangeAspect="1"/>
          </p:cNvPicPr>
          <p:nvPr/>
        </p:nvPicPr>
        <p:blipFill>
          <a:blip r:embed="rId3"/>
          <a:stretch>
            <a:fillRect/>
          </a:stretch>
        </p:blipFill>
        <p:spPr>
          <a:xfrm>
            <a:off x="228600" y="1371600"/>
            <a:ext cx="8606725" cy="5289550"/>
          </a:xfrm>
          <a:prstGeom prst="rect">
            <a:avLst/>
          </a:prstGeom>
        </p:spPr>
      </p:pic>
      <p:sp>
        <p:nvSpPr>
          <p:cNvPr id="5" name="TextBox 4"/>
          <p:cNvSpPr txBox="1"/>
          <p:nvPr/>
        </p:nvSpPr>
        <p:spPr>
          <a:xfrm>
            <a:off x="228600" y="6477000"/>
            <a:ext cx="8915400" cy="307777"/>
          </a:xfrm>
          <a:prstGeom prst="rect">
            <a:avLst/>
          </a:prstGeom>
          <a:noFill/>
        </p:spPr>
        <p:txBody>
          <a:bodyPr wrap="square" rtlCol="0">
            <a:spAutoFit/>
          </a:bodyPr>
          <a:lstStyle/>
          <a:p>
            <a:r>
              <a:rPr lang="en-US" sz="1400" dirty="0" smtClean="0"/>
              <a:t>(Table can be found on page 424 in the textbook)</a:t>
            </a:r>
            <a:endParaRPr lang="en-US" sz="1400" dirty="0"/>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01-Overview">
  <a:themeElements>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01-Over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01-Overview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01-Overview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01-Overview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01-Overview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01-Overview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01-Overview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01-Overview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01-Overview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h01">
  <a:themeElements>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ch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ch01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ch01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ch01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ch01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ch01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ch01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ch01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Mnementh:Users:lpb:work:consult:Stallings-DCC8:Slides:01-Overview.ppt</Template>
  <TotalTime>5467</TotalTime>
  <Words>10141</Words>
  <Application>Microsoft Office PowerPoint</Application>
  <PresentationFormat>如螢幕大小 (4:3)</PresentationFormat>
  <Paragraphs>973</Paragraphs>
  <Slides>50</Slides>
  <Notes>50</Notes>
  <HiddenSlides>0</HiddenSlides>
  <MMClips>0</MMClips>
  <ScaleCrop>false</ScaleCrop>
  <HeadingPairs>
    <vt:vector size="6" baseType="variant">
      <vt:variant>
        <vt:lpstr>使用字型</vt:lpstr>
      </vt:variant>
      <vt:variant>
        <vt:i4>6</vt:i4>
      </vt:variant>
      <vt:variant>
        <vt:lpstr>佈景主題</vt:lpstr>
      </vt:variant>
      <vt:variant>
        <vt:i4>2</vt:i4>
      </vt:variant>
      <vt:variant>
        <vt:lpstr>投影片標題</vt:lpstr>
      </vt:variant>
      <vt:variant>
        <vt:i4>50</vt:i4>
      </vt:variant>
    </vt:vector>
  </HeadingPairs>
  <TitlesOfParts>
    <vt:vector size="58" baseType="lpstr">
      <vt:lpstr>ＭＳ Ｐゴシック</vt:lpstr>
      <vt:lpstr>Arial</vt:lpstr>
      <vt:lpstr>Symbol</vt:lpstr>
      <vt:lpstr>Times</vt:lpstr>
      <vt:lpstr>Times New Roman</vt:lpstr>
      <vt:lpstr>Wingdings</vt:lpstr>
      <vt:lpstr>01-Overview</vt:lpstr>
      <vt:lpstr>ch01</vt:lpstr>
      <vt:lpstr>Data and Computer Communications</vt:lpstr>
      <vt:lpstr>Wireless LANs</vt:lpstr>
      <vt:lpstr>PowerPoint 簡報</vt:lpstr>
      <vt:lpstr>PowerPoint 簡報</vt:lpstr>
      <vt:lpstr>PowerPoint 簡報</vt:lpstr>
      <vt:lpstr>PowerPoint 簡報</vt:lpstr>
      <vt:lpstr>Wireless LAN Requirements</vt:lpstr>
      <vt:lpstr>Table  13.1   Key IEEE 802.11 Standards </vt:lpstr>
      <vt:lpstr>Table 13.2 IEEE 802.11 Terminology</vt:lpstr>
      <vt:lpstr>Wi-Fi Alliance</vt:lpstr>
      <vt:lpstr>PowerPoint 簡報</vt:lpstr>
      <vt:lpstr>Table 13.3 IEEE 802.11 Services</vt:lpstr>
      <vt:lpstr>Distribution of Messages Within a DS</vt:lpstr>
      <vt:lpstr>Association-Related Services</vt:lpstr>
      <vt:lpstr>Association Related Services</vt:lpstr>
      <vt:lpstr>Medium Access Control</vt:lpstr>
      <vt:lpstr>Reliable Data Delivery</vt:lpstr>
      <vt:lpstr>Four Frame Exchange</vt:lpstr>
      <vt:lpstr>PowerPoint 簡報</vt:lpstr>
      <vt:lpstr>Distributed Coordination Function (DCF)</vt:lpstr>
      <vt:lpstr>PowerPoint 簡報</vt:lpstr>
      <vt:lpstr>Priority IFS Values</vt:lpstr>
      <vt:lpstr>PowerPoint 簡報</vt:lpstr>
      <vt:lpstr>SIFS</vt:lpstr>
      <vt:lpstr>Point Coordination Function (PCF)</vt:lpstr>
      <vt:lpstr>PowerPoint 簡報</vt:lpstr>
      <vt:lpstr>PowerPoint 簡報</vt:lpstr>
      <vt:lpstr>Control Frames</vt:lpstr>
      <vt:lpstr>Data Frames</vt:lpstr>
      <vt:lpstr>Management Frames</vt:lpstr>
      <vt:lpstr>Table 13.4 IEEE 802.11 Physical Layer Standards</vt:lpstr>
      <vt:lpstr>IEEE 802.11b</vt:lpstr>
      <vt:lpstr>PowerPoint 簡報</vt:lpstr>
      <vt:lpstr>PowerPoint 簡報</vt:lpstr>
      <vt:lpstr>PLCP Header</vt:lpstr>
      <vt:lpstr>IEEE 802.11a</vt:lpstr>
      <vt:lpstr>Physical-Layer Frame Structure</vt:lpstr>
      <vt:lpstr>IEEE 802.11g</vt:lpstr>
      <vt:lpstr>Table 13.5   Estimated Distance (m) Versus Data Rate </vt:lpstr>
      <vt:lpstr>IEEE 802.11n</vt:lpstr>
      <vt:lpstr>PowerPoint 簡報</vt:lpstr>
      <vt:lpstr>PowerPoint 簡報</vt:lpstr>
      <vt:lpstr>PowerPoint 簡報</vt:lpstr>
      <vt:lpstr>IEEE 802.11ac</vt:lpstr>
      <vt:lpstr>IEEE 802.11ad</vt:lpstr>
      <vt:lpstr>802.11ac and 802.11ad  Differences</vt:lpstr>
      <vt:lpstr>Table 13.6   IEEE 802.11ad Modulation and Coding Schemes </vt:lpstr>
      <vt:lpstr>Access and Privacy Services - Authentication</vt:lpstr>
      <vt:lpstr>Access and Privacy Services Deauthentication and Privacy</vt:lpstr>
      <vt:lpstr>Summary</vt:lpstr>
    </vt:vector>
  </TitlesOfParts>
  <Company>School of IT&amp;EE, UNSW@ADFA, Australia</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17 - William Stallings, Data and Computer Communications, 8/e</dc:title>
  <dc:subject>Lecture Slides</dc:subject>
  <dc:creator>Dr Lawrie Brown</dc:creator>
  <cp:lastModifiedBy>YCC-R417</cp:lastModifiedBy>
  <cp:revision>145</cp:revision>
  <cp:lastPrinted>2006-08-21T05:20:22Z</cp:lastPrinted>
  <dcterms:created xsi:type="dcterms:W3CDTF">2013-10-08T02:41:25Z</dcterms:created>
  <dcterms:modified xsi:type="dcterms:W3CDTF">2016-04-26T04:34:47Z</dcterms:modified>
</cp:coreProperties>
</file>