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75" r:id="rId2"/>
  </p:sldMasterIdLst>
  <p:notesMasterIdLst>
    <p:notesMasterId r:id="rId44"/>
  </p:notesMasterIdLst>
  <p:handoutMasterIdLst>
    <p:handoutMasterId r:id="rId45"/>
  </p:handoutMasterIdLst>
  <p:sldIdLst>
    <p:sldId id="336" r:id="rId3"/>
    <p:sldId id="337" r:id="rId4"/>
    <p:sldId id="322" r:id="rId5"/>
    <p:sldId id="324" r:id="rId6"/>
    <p:sldId id="273" r:id="rId7"/>
    <p:sldId id="261" r:id="rId8"/>
    <p:sldId id="275" r:id="rId9"/>
    <p:sldId id="264" r:id="rId10"/>
    <p:sldId id="277" r:id="rId11"/>
    <p:sldId id="262" r:id="rId12"/>
    <p:sldId id="278" r:id="rId13"/>
    <p:sldId id="265" r:id="rId14"/>
    <p:sldId id="263" r:id="rId15"/>
    <p:sldId id="280" r:id="rId16"/>
    <p:sldId id="260" r:id="rId17"/>
    <p:sldId id="283" r:id="rId18"/>
    <p:sldId id="284" r:id="rId19"/>
    <p:sldId id="285" r:id="rId20"/>
    <p:sldId id="268" r:id="rId21"/>
    <p:sldId id="270" r:id="rId22"/>
    <p:sldId id="289" r:id="rId23"/>
    <p:sldId id="290" r:id="rId24"/>
    <p:sldId id="291" r:id="rId25"/>
    <p:sldId id="339" r:id="rId26"/>
    <p:sldId id="293" r:id="rId27"/>
    <p:sldId id="298" r:id="rId28"/>
    <p:sldId id="314" r:id="rId29"/>
    <p:sldId id="318" r:id="rId30"/>
    <p:sldId id="319" r:id="rId31"/>
    <p:sldId id="328" r:id="rId32"/>
    <p:sldId id="340" r:id="rId33"/>
    <p:sldId id="327" r:id="rId34"/>
    <p:sldId id="341" r:id="rId35"/>
    <p:sldId id="342" r:id="rId36"/>
    <p:sldId id="343" r:id="rId37"/>
    <p:sldId id="344" r:id="rId38"/>
    <p:sldId id="345" r:id="rId39"/>
    <p:sldId id="346" r:id="rId40"/>
    <p:sldId id="347" r:id="rId41"/>
    <p:sldId id="348" r:id="rId42"/>
    <p:sldId id="338" r:id="rId4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1pPr>
    <a:lvl2pPr marL="4572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2pPr>
    <a:lvl3pPr marL="9144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3pPr>
    <a:lvl4pPr marL="13716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4pPr>
    <a:lvl5pPr marL="18288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5pPr>
    <a:lvl6pPr marL="2286000" algn="l" defTabSz="457200" rtl="0" eaLnBrk="1" latinLnBrk="0" hangingPunct="1">
      <a:defRPr sz="2400" kern="1200">
        <a:solidFill>
          <a:schemeClr val="tx1"/>
        </a:solidFill>
        <a:latin typeface="Times New Roman" pitchFamily="32" charset="0"/>
        <a:ea typeface="Arial" pitchFamily="32" charset="0"/>
        <a:cs typeface="Arial" pitchFamily="32" charset="0"/>
      </a:defRPr>
    </a:lvl6pPr>
    <a:lvl7pPr marL="2743200" algn="l" defTabSz="457200" rtl="0" eaLnBrk="1" latinLnBrk="0" hangingPunct="1">
      <a:defRPr sz="2400" kern="1200">
        <a:solidFill>
          <a:schemeClr val="tx1"/>
        </a:solidFill>
        <a:latin typeface="Times New Roman" pitchFamily="32" charset="0"/>
        <a:ea typeface="Arial" pitchFamily="32" charset="0"/>
        <a:cs typeface="Arial" pitchFamily="32" charset="0"/>
      </a:defRPr>
    </a:lvl7pPr>
    <a:lvl8pPr marL="3200400" algn="l" defTabSz="457200" rtl="0" eaLnBrk="1" latinLnBrk="0" hangingPunct="1">
      <a:defRPr sz="2400" kern="1200">
        <a:solidFill>
          <a:schemeClr val="tx1"/>
        </a:solidFill>
        <a:latin typeface="Times New Roman" pitchFamily="32" charset="0"/>
        <a:ea typeface="Arial" pitchFamily="32" charset="0"/>
        <a:cs typeface="Arial" pitchFamily="32" charset="0"/>
      </a:defRPr>
    </a:lvl8pPr>
    <a:lvl9pPr marL="3657600" algn="l" defTabSz="457200" rtl="0" eaLnBrk="1" latinLnBrk="0" hangingPunct="1">
      <a:defRPr sz="2400" kern="1200">
        <a:solidFill>
          <a:schemeClr val="tx1"/>
        </a:solidFill>
        <a:latin typeface="Times New Roman" pitchFamily="32" charset="0"/>
        <a:ea typeface="Arial" pitchFamily="32" charset="0"/>
        <a:cs typeface="Arial"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99"/>
    <a:srgbClr val="111111"/>
    <a:srgbClr val="080808"/>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31" autoAdjust="0"/>
    <p:restoredTop sz="85427" autoAdjust="0"/>
  </p:normalViewPr>
  <p:slideViewPr>
    <p:cSldViewPr>
      <p:cViewPr varScale="1">
        <p:scale>
          <a:sx n="62" d="100"/>
          <a:sy n="62" d="100"/>
        </p:scale>
        <p:origin x="-16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2672"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BBDE4-8040-40FD-922B-AC403901460E}" type="doc">
      <dgm:prSet loTypeId="urn:microsoft.com/office/officeart/2005/8/layout/vList6" loCatId="process" qsTypeId="urn:microsoft.com/office/officeart/2005/8/quickstyle/simple2" qsCatId="simple" csTypeId="urn:microsoft.com/office/officeart/2005/8/colors/accent1_2" csCatId="accent1" phldr="1"/>
      <dgm:spPr/>
      <dgm:t>
        <a:bodyPr/>
        <a:lstStyle/>
        <a:p>
          <a:endParaRPr lang="en-US"/>
        </a:p>
      </dgm:t>
    </dgm:pt>
    <dgm:pt modelId="{DE10EFF3-9AD3-43BB-88A5-9E862028E599}">
      <dgm:prSet/>
      <dgm:spPr/>
      <dgm:t>
        <a:bodyPr/>
        <a:lstStyle/>
        <a:p>
          <a:r>
            <a:rPr kumimoji="1" lang="en-GB" b="1" i="0" dirty="0" smtClean="0"/>
            <a:t>Object is to share nearby cell frequencies without interfering with each other</a:t>
          </a:r>
          <a:endParaRPr lang="en-US" b="1" i="0" dirty="0"/>
        </a:p>
      </dgm:t>
    </dgm:pt>
    <dgm:pt modelId="{BE958A3E-7462-426A-A930-94EF2A7F3E10}" type="parTrans" cxnId="{0F54975F-2C2D-42DA-BCCF-A826CB794BE4}">
      <dgm:prSet/>
      <dgm:spPr/>
      <dgm:t>
        <a:bodyPr/>
        <a:lstStyle/>
        <a:p>
          <a:endParaRPr lang="en-US"/>
        </a:p>
      </dgm:t>
    </dgm:pt>
    <dgm:pt modelId="{7BF45B6D-5ED5-4251-A5BC-0E215D9EDBFF}" type="sibTrans" cxnId="{0F54975F-2C2D-42DA-BCCF-A826CB794BE4}">
      <dgm:prSet/>
      <dgm:spPr/>
      <dgm:t>
        <a:bodyPr/>
        <a:lstStyle/>
        <a:p>
          <a:endParaRPr lang="en-US"/>
        </a:p>
      </dgm:t>
    </dgm:pt>
    <dgm:pt modelId="{1555880F-6074-4686-8674-0FBAB7647D2A}">
      <dgm:prSet/>
      <dgm:spPr/>
      <dgm:t>
        <a:bodyPr/>
        <a:lstStyle/>
        <a:p>
          <a:r>
            <a:rPr kumimoji="1" lang="en-GB" b="1" i="0" dirty="0" smtClean="0"/>
            <a:t>Allows multiple simultaneous conversations</a:t>
          </a:r>
          <a:endParaRPr lang="en-US" b="1" i="0" dirty="0"/>
        </a:p>
      </dgm:t>
    </dgm:pt>
    <dgm:pt modelId="{51B56F91-D086-4CE5-8C69-3AC4138A67EE}" type="parTrans" cxnId="{4C6ACFE6-BAA5-42BF-B57A-863FF5F2F7DD}">
      <dgm:prSet/>
      <dgm:spPr/>
      <dgm:t>
        <a:bodyPr/>
        <a:lstStyle/>
        <a:p>
          <a:endParaRPr lang="en-US"/>
        </a:p>
      </dgm:t>
    </dgm:pt>
    <dgm:pt modelId="{16DB8AFE-AAFA-4461-BEB1-7ACD720930CA}" type="sibTrans" cxnId="{4C6ACFE6-BAA5-42BF-B57A-863FF5F2F7DD}">
      <dgm:prSet/>
      <dgm:spPr/>
      <dgm:t>
        <a:bodyPr/>
        <a:lstStyle/>
        <a:p>
          <a:endParaRPr lang="en-US"/>
        </a:p>
      </dgm:t>
    </dgm:pt>
    <dgm:pt modelId="{A017E3DF-BD95-474C-BECF-EC1BAC53F7C4}">
      <dgm:prSet/>
      <dgm:spPr/>
      <dgm:t>
        <a:bodyPr/>
        <a:lstStyle/>
        <a:p>
          <a:r>
            <a:rPr kumimoji="1" lang="en-GB" b="1" i="0" dirty="0" smtClean="0"/>
            <a:t>10 to 50 frequencies per cell</a:t>
          </a:r>
        </a:p>
      </dgm:t>
    </dgm:pt>
    <dgm:pt modelId="{37B82EE9-9667-4583-9832-58E3A654E50F}" type="parTrans" cxnId="{83046E1C-7952-4CE8-B04D-5C79D0609BD8}">
      <dgm:prSet/>
      <dgm:spPr/>
      <dgm:t>
        <a:bodyPr/>
        <a:lstStyle/>
        <a:p>
          <a:endParaRPr lang="en-US"/>
        </a:p>
      </dgm:t>
    </dgm:pt>
    <dgm:pt modelId="{60526AE8-B9D8-43B4-8AB9-CA27E43BCCB0}" type="sibTrans" cxnId="{83046E1C-7952-4CE8-B04D-5C79D0609BD8}">
      <dgm:prSet/>
      <dgm:spPr/>
      <dgm:t>
        <a:bodyPr/>
        <a:lstStyle/>
        <a:p>
          <a:endParaRPr lang="en-US"/>
        </a:p>
      </dgm:t>
    </dgm:pt>
    <dgm:pt modelId="{C3E83217-F7DD-4587-A034-A5139CBF7CDD}">
      <dgm:prSet/>
      <dgm:spPr/>
      <dgm:t>
        <a:bodyPr/>
        <a:lstStyle/>
        <a:p>
          <a:r>
            <a:rPr kumimoji="1" lang="en-GB" b="1" i="0" dirty="0" smtClean="0"/>
            <a:t>Power of base transceiver controlled</a:t>
          </a:r>
          <a:endParaRPr kumimoji="1" lang="en-GB" b="1" i="0" dirty="0"/>
        </a:p>
      </dgm:t>
    </dgm:pt>
    <dgm:pt modelId="{71BB241E-869B-4664-9F8D-F389C788593C}" type="parTrans" cxnId="{69C24866-2FA5-490E-8385-271B0D7922E7}">
      <dgm:prSet/>
      <dgm:spPr/>
      <dgm:t>
        <a:bodyPr/>
        <a:lstStyle/>
        <a:p>
          <a:endParaRPr lang="en-US"/>
        </a:p>
      </dgm:t>
    </dgm:pt>
    <dgm:pt modelId="{1E9DF6C3-0E29-4A36-AE1F-A9DF95195B4A}" type="sibTrans" cxnId="{69C24866-2FA5-490E-8385-271B0D7922E7}">
      <dgm:prSet/>
      <dgm:spPr/>
      <dgm:t>
        <a:bodyPr/>
        <a:lstStyle/>
        <a:p>
          <a:endParaRPr lang="en-US"/>
        </a:p>
      </dgm:t>
    </dgm:pt>
    <dgm:pt modelId="{FE8492CB-B83F-4A3B-83DF-EAC6FDBF5902}">
      <dgm:prSet/>
      <dgm:spPr/>
      <dgm:t>
        <a:bodyPr/>
        <a:lstStyle/>
        <a:p>
          <a:r>
            <a:rPr kumimoji="1" lang="en-GB" b="1" i="0" dirty="0" smtClean="0"/>
            <a:t>Allow communications within cell on given frequency</a:t>
          </a:r>
          <a:endParaRPr lang="en-US" b="1" i="0" dirty="0"/>
        </a:p>
      </dgm:t>
    </dgm:pt>
    <dgm:pt modelId="{FCF643C1-9684-48DA-9A99-E21CEB20E149}" type="parTrans" cxnId="{926DE347-135D-43F9-A2F2-96949C3447DD}">
      <dgm:prSet/>
      <dgm:spPr/>
      <dgm:t>
        <a:bodyPr/>
        <a:lstStyle/>
        <a:p>
          <a:endParaRPr lang="en-US"/>
        </a:p>
      </dgm:t>
    </dgm:pt>
    <dgm:pt modelId="{8179D0C9-BDBD-4319-8423-40861FDEFA4B}" type="sibTrans" cxnId="{926DE347-135D-43F9-A2F2-96949C3447DD}">
      <dgm:prSet/>
      <dgm:spPr/>
      <dgm:t>
        <a:bodyPr/>
        <a:lstStyle/>
        <a:p>
          <a:endParaRPr lang="en-US"/>
        </a:p>
      </dgm:t>
    </dgm:pt>
    <dgm:pt modelId="{218A4C96-5D58-4C97-88A2-9C8CE5DA3C29}">
      <dgm:prSet/>
      <dgm:spPr/>
      <dgm:t>
        <a:bodyPr/>
        <a:lstStyle/>
        <a:p>
          <a:r>
            <a:rPr kumimoji="1" lang="en-GB" b="1" i="0" dirty="0" smtClean="0"/>
            <a:t>Limit escaping power to adjacent cells</a:t>
          </a:r>
        </a:p>
      </dgm:t>
    </dgm:pt>
    <dgm:pt modelId="{0D0007B2-ED51-4BE5-9FE2-10B13ED9F7E9}" type="parTrans" cxnId="{8282E4D7-0B27-433B-B79C-76EE5E8AD557}">
      <dgm:prSet/>
      <dgm:spPr/>
      <dgm:t>
        <a:bodyPr/>
        <a:lstStyle/>
        <a:p>
          <a:endParaRPr lang="en-US"/>
        </a:p>
      </dgm:t>
    </dgm:pt>
    <dgm:pt modelId="{9393AD0F-A210-46FF-AB6C-48249DF70C90}" type="sibTrans" cxnId="{8282E4D7-0B27-433B-B79C-76EE5E8AD557}">
      <dgm:prSet/>
      <dgm:spPr/>
      <dgm:t>
        <a:bodyPr/>
        <a:lstStyle/>
        <a:p>
          <a:endParaRPr lang="en-US"/>
        </a:p>
      </dgm:t>
    </dgm:pt>
    <dgm:pt modelId="{34C8AEE0-1148-EE46-A2DB-B446FA04E023}" type="pres">
      <dgm:prSet presAssocID="{2CFBBDE4-8040-40FD-922B-AC403901460E}" presName="Name0" presStyleCnt="0">
        <dgm:presLayoutVars>
          <dgm:dir/>
          <dgm:animLvl val="lvl"/>
          <dgm:resizeHandles/>
        </dgm:presLayoutVars>
      </dgm:prSet>
      <dgm:spPr/>
      <dgm:t>
        <a:bodyPr/>
        <a:lstStyle/>
        <a:p>
          <a:endParaRPr lang="en-US"/>
        </a:p>
      </dgm:t>
    </dgm:pt>
    <dgm:pt modelId="{B8F7E5E3-2B0D-0B4E-85E7-F41EF21A1B11}" type="pres">
      <dgm:prSet presAssocID="{DE10EFF3-9AD3-43BB-88A5-9E862028E599}" presName="linNode" presStyleCnt="0"/>
      <dgm:spPr/>
      <dgm:t>
        <a:bodyPr/>
        <a:lstStyle/>
        <a:p>
          <a:endParaRPr lang="en-US"/>
        </a:p>
      </dgm:t>
    </dgm:pt>
    <dgm:pt modelId="{6CAFD3D9-347E-CE4E-80C8-7E30984A188C}" type="pres">
      <dgm:prSet presAssocID="{DE10EFF3-9AD3-43BB-88A5-9E862028E599}" presName="parentShp" presStyleLbl="node1" presStyleIdx="0" presStyleCnt="2">
        <dgm:presLayoutVars>
          <dgm:bulletEnabled val="1"/>
        </dgm:presLayoutVars>
      </dgm:prSet>
      <dgm:spPr/>
      <dgm:t>
        <a:bodyPr/>
        <a:lstStyle/>
        <a:p>
          <a:endParaRPr lang="en-US"/>
        </a:p>
      </dgm:t>
    </dgm:pt>
    <dgm:pt modelId="{3986FD0D-864D-0B4F-A9F5-CE39380F7F31}" type="pres">
      <dgm:prSet presAssocID="{DE10EFF3-9AD3-43BB-88A5-9E862028E599}" presName="childShp" presStyleLbl="bgAccFollowNode1" presStyleIdx="0" presStyleCnt="2">
        <dgm:presLayoutVars>
          <dgm:bulletEnabled val="1"/>
        </dgm:presLayoutVars>
      </dgm:prSet>
      <dgm:spPr/>
      <dgm:t>
        <a:bodyPr/>
        <a:lstStyle/>
        <a:p>
          <a:endParaRPr lang="en-US"/>
        </a:p>
      </dgm:t>
    </dgm:pt>
    <dgm:pt modelId="{39D0DD5F-D077-744C-8B54-44A908859D74}" type="pres">
      <dgm:prSet presAssocID="{7BF45B6D-5ED5-4251-A5BC-0E215D9EDBFF}" presName="spacing" presStyleCnt="0"/>
      <dgm:spPr/>
      <dgm:t>
        <a:bodyPr/>
        <a:lstStyle/>
        <a:p>
          <a:endParaRPr lang="en-US"/>
        </a:p>
      </dgm:t>
    </dgm:pt>
    <dgm:pt modelId="{69ACEDFF-ABE5-FE4C-8C3D-7FE54888F778}" type="pres">
      <dgm:prSet presAssocID="{C3E83217-F7DD-4587-A034-A5139CBF7CDD}" presName="linNode" presStyleCnt="0"/>
      <dgm:spPr/>
      <dgm:t>
        <a:bodyPr/>
        <a:lstStyle/>
        <a:p>
          <a:endParaRPr lang="en-US"/>
        </a:p>
      </dgm:t>
    </dgm:pt>
    <dgm:pt modelId="{FA66D19C-B4B0-BB40-86A6-DE52DE5F17B6}" type="pres">
      <dgm:prSet presAssocID="{C3E83217-F7DD-4587-A034-A5139CBF7CDD}" presName="parentShp" presStyleLbl="node1" presStyleIdx="1" presStyleCnt="2">
        <dgm:presLayoutVars>
          <dgm:bulletEnabled val="1"/>
        </dgm:presLayoutVars>
      </dgm:prSet>
      <dgm:spPr/>
      <dgm:t>
        <a:bodyPr/>
        <a:lstStyle/>
        <a:p>
          <a:endParaRPr lang="en-US"/>
        </a:p>
      </dgm:t>
    </dgm:pt>
    <dgm:pt modelId="{A502810C-6754-8A4E-8C47-0EA35618AC0B}" type="pres">
      <dgm:prSet presAssocID="{C3E83217-F7DD-4587-A034-A5139CBF7CDD}" presName="childShp" presStyleLbl="bgAccFollowNode1" presStyleIdx="1" presStyleCnt="2">
        <dgm:presLayoutVars>
          <dgm:bulletEnabled val="1"/>
        </dgm:presLayoutVars>
      </dgm:prSet>
      <dgm:spPr/>
      <dgm:t>
        <a:bodyPr/>
        <a:lstStyle/>
        <a:p>
          <a:endParaRPr lang="en-US"/>
        </a:p>
      </dgm:t>
    </dgm:pt>
  </dgm:ptLst>
  <dgm:cxnLst>
    <dgm:cxn modelId="{69C24866-2FA5-490E-8385-271B0D7922E7}" srcId="{2CFBBDE4-8040-40FD-922B-AC403901460E}" destId="{C3E83217-F7DD-4587-A034-A5139CBF7CDD}" srcOrd="1" destOrd="0" parTransId="{71BB241E-869B-4664-9F8D-F389C788593C}" sibTransId="{1E9DF6C3-0E29-4A36-AE1F-A9DF95195B4A}"/>
    <dgm:cxn modelId="{F887D326-522D-204B-8630-DC020205DA8A}" type="presOf" srcId="{2CFBBDE4-8040-40FD-922B-AC403901460E}" destId="{34C8AEE0-1148-EE46-A2DB-B446FA04E023}" srcOrd="0" destOrd="0" presId="urn:microsoft.com/office/officeart/2005/8/layout/vList6"/>
    <dgm:cxn modelId="{00FE71BA-BC1F-0E47-A599-1CA78D530598}" type="presOf" srcId="{A017E3DF-BD95-474C-BECF-EC1BAC53F7C4}" destId="{3986FD0D-864D-0B4F-A9F5-CE39380F7F31}" srcOrd="0" destOrd="1" presId="urn:microsoft.com/office/officeart/2005/8/layout/vList6"/>
    <dgm:cxn modelId="{0F54975F-2C2D-42DA-BCCF-A826CB794BE4}" srcId="{2CFBBDE4-8040-40FD-922B-AC403901460E}" destId="{DE10EFF3-9AD3-43BB-88A5-9E862028E599}" srcOrd="0" destOrd="0" parTransId="{BE958A3E-7462-426A-A930-94EF2A7F3E10}" sibTransId="{7BF45B6D-5ED5-4251-A5BC-0E215D9EDBFF}"/>
    <dgm:cxn modelId="{15A8B51E-2A4A-4445-87C5-D5C6DE5E368D}" type="presOf" srcId="{FE8492CB-B83F-4A3B-83DF-EAC6FDBF5902}" destId="{A502810C-6754-8A4E-8C47-0EA35618AC0B}" srcOrd="0" destOrd="0" presId="urn:microsoft.com/office/officeart/2005/8/layout/vList6"/>
    <dgm:cxn modelId="{65EB639F-BBDD-E04F-A5EE-C12C237E6DE4}" type="presOf" srcId="{DE10EFF3-9AD3-43BB-88A5-9E862028E599}" destId="{6CAFD3D9-347E-CE4E-80C8-7E30984A188C}" srcOrd="0" destOrd="0" presId="urn:microsoft.com/office/officeart/2005/8/layout/vList6"/>
    <dgm:cxn modelId="{B1FE1174-AD52-9246-8350-541B6B074F23}" type="presOf" srcId="{C3E83217-F7DD-4587-A034-A5139CBF7CDD}" destId="{FA66D19C-B4B0-BB40-86A6-DE52DE5F17B6}" srcOrd="0" destOrd="0" presId="urn:microsoft.com/office/officeart/2005/8/layout/vList6"/>
    <dgm:cxn modelId="{8282E4D7-0B27-433B-B79C-76EE5E8AD557}" srcId="{C3E83217-F7DD-4587-A034-A5139CBF7CDD}" destId="{218A4C96-5D58-4C97-88A2-9C8CE5DA3C29}" srcOrd="1" destOrd="0" parTransId="{0D0007B2-ED51-4BE5-9FE2-10B13ED9F7E9}" sibTransId="{9393AD0F-A210-46FF-AB6C-48249DF70C90}"/>
    <dgm:cxn modelId="{4C6ACFE6-BAA5-42BF-B57A-863FF5F2F7DD}" srcId="{DE10EFF3-9AD3-43BB-88A5-9E862028E599}" destId="{1555880F-6074-4686-8674-0FBAB7647D2A}" srcOrd="0" destOrd="0" parTransId="{51B56F91-D086-4CE5-8C69-3AC4138A67EE}" sibTransId="{16DB8AFE-AAFA-4461-BEB1-7ACD720930CA}"/>
    <dgm:cxn modelId="{926DE347-135D-43F9-A2F2-96949C3447DD}" srcId="{C3E83217-F7DD-4587-A034-A5139CBF7CDD}" destId="{FE8492CB-B83F-4A3B-83DF-EAC6FDBF5902}" srcOrd="0" destOrd="0" parTransId="{FCF643C1-9684-48DA-9A99-E21CEB20E149}" sibTransId="{8179D0C9-BDBD-4319-8423-40861FDEFA4B}"/>
    <dgm:cxn modelId="{691E4A48-CC24-B94F-83F7-5D733701E5FE}" type="presOf" srcId="{218A4C96-5D58-4C97-88A2-9C8CE5DA3C29}" destId="{A502810C-6754-8A4E-8C47-0EA35618AC0B}" srcOrd="0" destOrd="1" presId="urn:microsoft.com/office/officeart/2005/8/layout/vList6"/>
    <dgm:cxn modelId="{6C33A0D6-50A2-904E-9566-9B5B791E3090}" type="presOf" srcId="{1555880F-6074-4686-8674-0FBAB7647D2A}" destId="{3986FD0D-864D-0B4F-A9F5-CE39380F7F31}" srcOrd="0" destOrd="0" presId="urn:microsoft.com/office/officeart/2005/8/layout/vList6"/>
    <dgm:cxn modelId="{83046E1C-7952-4CE8-B04D-5C79D0609BD8}" srcId="{DE10EFF3-9AD3-43BB-88A5-9E862028E599}" destId="{A017E3DF-BD95-474C-BECF-EC1BAC53F7C4}" srcOrd="1" destOrd="0" parTransId="{37B82EE9-9667-4583-9832-58E3A654E50F}" sibTransId="{60526AE8-B9D8-43B4-8AB9-CA27E43BCCB0}"/>
    <dgm:cxn modelId="{A996A439-EDA2-094A-B6E0-AAD6D0E93B5A}" type="presParOf" srcId="{34C8AEE0-1148-EE46-A2DB-B446FA04E023}" destId="{B8F7E5E3-2B0D-0B4E-85E7-F41EF21A1B11}" srcOrd="0" destOrd="0" presId="urn:microsoft.com/office/officeart/2005/8/layout/vList6"/>
    <dgm:cxn modelId="{C3E60D45-E24A-2949-8890-EBBF66E37949}" type="presParOf" srcId="{B8F7E5E3-2B0D-0B4E-85E7-F41EF21A1B11}" destId="{6CAFD3D9-347E-CE4E-80C8-7E30984A188C}" srcOrd="0" destOrd="0" presId="urn:microsoft.com/office/officeart/2005/8/layout/vList6"/>
    <dgm:cxn modelId="{71EC9F61-101B-D149-AE34-D7758B700F28}" type="presParOf" srcId="{B8F7E5E3-2B0D-0B4E-85E7-F41EF21A1B11}" destId="{3986FD0D-864D-0B4F-A9F5-CE39380F7F31}" srcOrd="1" destOrd="0" presId="urn:microsoft.com/office/officeart/2005/8/layout/vList6"/>
    <dgm:cxn modelId="{BF48280C-E7A0-1542-9EF4-C47E7111D76F}" type="presParOf" srcId="{34C8AEE0-1148-EE46-A2DB-B446FA04E023}" destId="{39D0DD5F-D077-744C-8B54-44A908859D74}" srcOrd="1" destOrd="0" presId="urn:microsoft.com/office/officeart/2005/8/layout/vList6"/>
    <dgm:cxn modelId="{7BC6F315-FB05-694F-AB28-2E716F861AE1}" type="presParOf" srcId="{34C8AEE0-1148-EE46-A2DB-B446FA04E023}" destId="{69ACEDFF-ABE5-FE4C-8C3D-7FE54888F778}" srcOrd="2" destOrd="0" presId="urn:microsoft.com/office/officeart/2005/8/layout/vList6"/>
    <dgm:cxn modelId="{29189300-E381-1249-8B2F-A41AC348A4EF}" type="presParOf" srcId="{69ACEDFF-ABE5-FE4C-8C3D-7FE54888F778}" destId="{FA66D19C-B4B0-BB40-86A6-DE52DE5F17B6}" srcOrd="0" destOrd="0" presId="urn:microsoft.com/office/officeart/2005/8/layout/vList6"/>
    <dgm:cxn modelId="{8AB38293-771E-4C40-83D3-61EBF13C68E8}" type="presParOf" srcId="{69ACEDFF-ABE5-FE4C-8C3D-7FE54888F778}" destId="{A502810C-6754-8A4E-8C47-0EA35618AC0B}"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C1FD1-39F6-4751-9A12-B15B9AD8016A}" type="doc">
      <dgm:prSet loTypeId="urn:microsoft.com/office/officeart/2005/8/layout/list1" loCatId="process" qsTypeId="urn:microsoft.com/office/officeart/2005/8/quickstyle/3d4" qsCatId="3D" csTypeId="urn:microsoft.com/office/officeart/2005/8/colors/accent1_2" csCatId="accent1" phldr="1"/>
      <dgm:spPr/>
      <dgm:t>
        <a:bodyPr/>
        <a:lstStyle/>
        <a:p>
          <a:endParaRPr lang="en-US"/>
        </a:p>
      </dgm:t>
    </dgm:pt>
    <dgm:pt modelId="{4FF7B4D2-F36D-483F-9A8A-807386E96A31}">
      <dgm:prSet phldrT="[Text]" custT="1"/>
      <dgm:spPr/>
      <dgm:t>
        <a:bodyPr/>
        <a:lstStyle/>
        <a:p>
          <a:r>
            <a:rPr kumimoji="1" lang="en-GB" sz="2400" b="1" dirty="0" smtClean="0">
              <a:solidFill>
                <a:schemeClr val="tx2"/>
              </a:solidFill>
              <a:effectLst>
                <a:outerShdw blurRad="38100" dist="38100" dir="2700000" algn="tl">
                  <a:srgbClr val="000000">
                    <a:alpha val="43137"/>
                  </a:srgbClr>
                </a:outerShdw>
              </a:effectLst>
            </a:rPr>
            <a:t>Cell sectoring</a:t>
          </a:r>
          <a:endParaRPr lang="en-US" sz="2400" b="1" dirty="0">
            <a:solidFill>
              <a:schemeClr val="tx2"/>
            </a:solidFill>
            <a:effectLst>
              <a:outerShdw blurRad="38100" dist="38100" dir="2700000" algn="tl">
                <a:srgbClr val="000000">
                  <a:alpha val="43137"/>
                </a:srgbClr>
              </a:outerShdw>
            </a:effectLst>
          </a:endParaRPr>
        </a:p>
      </dgm:t>
    </dgm:pt>
    <dgm:pt modelId="{297473A7-8901-448B-93EF-4FC3C053C61F}" type="parTrans" cxnId="{5BEFF96D-2AE0-4BCF-9E1E-C8CA4CD72D45}">
      <dgm:prSet/>
      <dgm:spPr/>
      <dgm:t>
        <a:bodyPr/>
        <a:lstStyle/>
        <a:p>
          <a:endParaRPr lang="en-US"/>
        </a:p>
      </dgm:t>
    </dgm:pt>
    <dgm:pt modelId="{3E500704-4429-4AD9-855A-3780ADA51B35}" type="sibTrans" cxnId="{5BEFF96D-2AE0-4BCF-9E1E-C8CA4CD72D45}">
      <dgm:prSet/>
      <dgm:spPr/>
      <dgm:t>
        <a:bodyPr/>
        <a:lstStyle/>
        <a:p>
          <a:endParaRPr lang="en-US"/>
        </a:p>
      </dgm:t>
    </dgm:pt>
    <dgm:pt modelId="{7658B948-E18B-45A4-A631-C677C8020D75}">
      <dgm:prSet phldrT="[Text]"/>
      <dgm:spPr/>
      <dgm:t>
        <a:bodyPr/>
        <a:lstStyle/>
        <a:p>
          <a:r>
            <a:rPr kumimoji="1" lang="en-GB" dirty="0" smtClean="0"/>
            <a:t>Cell is divided into wedge shaped sectors (3–6 per cell)</a:t>
          </a:r>
          <a:endParaRPr lang="en-US" dirty="0"/>
        </a:p>
      </dgm:t>
    </dgm:pt>
    <dgm:pt modelId="{D9F00888-F5DC-4B84-B98B-8B8AD9BAA7FE}" type="parTrans" cxnId="{0EE61449-22BF-4BA0-93C2-13CDA080EC11}">
      <dgm:prSet/>
      <dgm:spPr/>
      <dgm:t>
        <a:bodyPr/>
        <a:lstStyle/>
        <a:p>
          <a:endParaRPr lang="en-US"/>
        </a:p>
      </dgm:t>
    </dgm:pt>
    <dgm:pt modelId="{EBCA5A3B-6895-4C19-BAF6-57A8142433D8}" type="sibTrans" cxnId="{0EE61449-22BF-4BA0-93C2-13CDA080EC11}">
      <dgm:prSet/>
      <dgm:spPr/>
      <dgm:t>
        <a:bodyPr/>
        <a:lstStyle/>
        <a:p>
          <a:endParaRPr lang="en-US"/>
        </a:p>
      </dgm:t>
    </dgm:pt>
    <dgm:pt modelId="{92BB3324-B95F-4DB3-9BE9-DF00C03888EE}">
      <dgm:prSet phldrT="[Text]" custT="1"/>
      <dgm:spPr/>
      <dgm:t>
        <a:bodyPr/>
        <a:lstStyle/>
        <a:p>
          <a:r>
            <a:rPr kumimoji="1" lang="en-GB" sz="2400" b="1" dirty="0" smtClean="0">
              <a:solidFill>
                <a:schemeClr val="tx2"/>
              </a:solidFill>
              <a:effectLst>
                <a:outerShdw blurRad="38100" dist="38100" dir="2700000" algn="tl">
                  <a:srgbClr val="000000">
                    <a:alpha val="43137"/>
                  </a:srgbClr>
                </a:outerShdw>
              </a:effectLst>
            </a:rPr>
            <a:t>Microcells</a:t>
          </a:r>
          <a:endParaRPr kumimoji="1" lang="en-US" sz="2400" b="1" dirty="0">
            <a:solidFill>
              <a:schemeClr val="tx2"/>
            </a:solidFill>
            <a:effectLst>
              <a:outerShdw blurRad="38100" dist="38100" dir="2700000" algn="tl">
                <a:srgbClr val="000000">
                  <a:alpha val="43137"/>
                </a:srgbClr>
              </a:outerShdw>
            </a:effectLst>
          </a:endParaRPr>
        </a:p>
      </dgm:t>
    </dgm:pt>
    <dgm:pt modelId="{0D47094D-0A54-4D61-9AA6-17A8BE47684D}" type="parTrans" cxnId="{06BAB059-95D2-4713-A89B-6046B531E1CB}">
      <dgm:prSet/>
      <dgm:spPr/>
      <dgm:t>
        <a:bodyPr/>
        <a:lstStyle/>
        <a:p>
          <a:endParaRPr lang="en-US"/>
        </a:p>
      </dgm:t>
    </dgm:pt>
    <dgm:pt modelId="{F546807F-E8BD-433B-84A5-32ED673EB30A}" type="sibTrans" cxnId="{06BAB059-95D2-4713-A89B-6046B531E1CB}">
      <dgm:prSet/>
      <dgm:spPr/>
      <dgm:t>
        <a:bodyPr/>
        <a:lstStyle/>
        <a:p>
          <a:endParaRPr lang="en-US"/>
        </a:p>
      </dgm:t>
    </dgm:pt>
    <dgm:pt modelId="{F6653D24-5439-4EC6-9008-D58EAF57A607}">
      <dgm:prSet phldrT="[Text]"/>
      <dgm:spPr/>
      <dgm:t>
        <a:bodyPr/>
        <a:lstStyle/>
        <a:p>
          <a:r>
            <a:rPr kumimoji="1" lang="en-GB" dirty="0" smtClean="0"/>
            <a:t>As cells become smaller, antennas move from tops of hills and large buildings to tops of small buildings and sides of large buildings, to lamp posts, where they form microcells</a:t>
          </a:r>
          <a:endParaRPr lang="en-US" dirty="0"/>
        </a:p>
      </dgm:t>
    </dgm:pt>
    <dgm:pt modelId="{72A4052E-7E4E-4789-922F-D8DB1C793EC8}" type="parTrans" cxnId="{296EBB56-B9F4-4D5F-B002-BF712368D21F}">
      <dgm:prSet/>
      <dgm:spPr/>
      <dgm:t>
        <a:bodyPr/>
        <a:lstStyle/>
        <a:p>
          <a:endParaRPr lang="en-US"/>
        </a:p>
      </dgm:t>
    </dgm:pt>
    <dgm:pt modelId="{2FCB4968-7363-46DC-8AC8-5EDD9880ABA4}" type="sibTrans" cxnId="{296EBB56-B9F4-4D5F-B002-BF712368D21F}">
      <dgm:prSet/>
      <dgm:spPr/>
      <dgm:t>
        <a:bodyPr/>
        <a:lstStyle/>
        <a:p>
          <a:endParaRPr lang="en-US"/>
        </a:p>
      </dgm:t>
    </dgm:pt>
    <dgm:pt modelId="{15953DC1-A501-451A-9E85-672746C94119}">
      <dgm:prSet/>
      <dgm:spPr/>
      <dgm:t>
        <a:bodyPr/>
        <a:lstStyle/>
        <a:p>
          <a:r>
            <a:rPr kumimoji="1" lang="en-GB" dirty="0" smtClean="0"/>
            <a:t>Each sector is assigned a separate subset of the cell’s channels</a:t>
          </a:r>
          <a:endParaRPr kumimoji="1" lang="en-GB" dirty="0"/>
        </a:p>
      </dgm:t>
    </dgm:pt>
    <dgm:pt modelId="{C80456D3-34FB-462F-A424-707D1AD787E0}" type="parTrans" cxnId="{3118F0A3-BCF3-4BC9-8E14-AD9A3B3E85A4}">
      <dgm:prSet/>
      <dgm:spPr/>
      <dgm:t>
        <a:bodyPr/>
        <a:lstStyle/>
        <a:p>
          <a:endParaRPr lang="en-US"/>
        </a:p>
      </dgm:t>
    </dgm:pt>
    <dgm:pt modelId="{A62EBCF9-F5E0-4A44-9206-5E6419F31C6D}" type="sibTrans" cxnId="{3118F0A3-BCF3-4BC9-8E14-AD9A3B3E85A4}">
      <dgm:prSet/>
      <dgm:spPr/>
      <dgm:t>
        <a:bodyPr/>
        <a:lstStyle/>
        <a:p>
          <a:endParaRPr lang="en-US"/>
        </a:p>
      </dgm:t>
    </dgm:pt>
    <dgm:pt modelId="{6F6E2B6E-8267-47DC-A776-A76EC4D570A8}">
      <dgm:prSet/>
      <dgm:spPr/>
      <dgm:t>
        <a:bodyPr/>
        <a:lstStyle/>
        <a:p>
          <a:r>
            <a:rPr kumimoji="1" lang="en-GB" dirty="0" smtClean="0"/>
            <a:t>Directional antennas at base station are used to focus on each sector</a:t>
          </a:r>
        </a:p>
      </dgm:t>
    </dgm:pt>
    <dgm:pt modelId="{12DD693E-19DC-4480-93E4-B0E8A972421C}" type="parTrans" cxnId="{D961194C-0FB3-422F-8C24-199AFA9B2978}">
      <dgm:prSet/>
      <dgm:spPr/>
      <dgm:t>
        <a:bodyPr/>
        <a:lstStyle/>
        <a:p>
          <a:endParaRPr lang="en-US"/>
        </a:p>
      </dgm:t>
    </dgm:pt>
    <dgm:pt modelId="{D66BE369-2ADB-413E-966D-C689A8140329}" type="sibTrans" cxnId="{D961194C-0FB3-422F-8C24-199AFA9B2978}">
      <dgm:prSet/>
      <dgm:spPr/>
      <dgm:t>
        <a:bodyPr/>
        <a:lstStyle/>
        <a:p>
          <a:endParaRPr lang="en-US"/>
        </a:p>
      </dgm:t>
    </dgm:pt>
    <dgm:pt modelId="{6597E8C0-EAA7-495A-913C-766B8CFDF1AB}">
      <dgm:prSet/>
      <dgm:spPr/>
      <dgm:t>
        <a:bodyPr/>
        <a:lstStyle/>
        <a:p>
          <a:r>
            <a:rPr kumimoji="1" lang="en-GB" dirty="0" smtClean="0"/>
            <a:t>Use reduced power to cover a much smaller area</a:t>
          </a:r>
          <a:endParaRPr kumimoji="1" lang="en-GB" dirty="0"/>
        </a:p>
      </dgm:t>
    </dgm:pt>
    <dgm:pt modelId="{66141355-D090-4F7D-88A2-2D257F3C04EF}" type="parTrans" cxnId="{3CF6BB22-1A2E-4EF0-8640-44BF4E07D559}">
      <dgm:prSet/>
      <dgm:spPr/>
      <dgm:t>
        <a:bodyPr/>
        <a:lstStyle/>
        <a:p>
          <a:endParaRPr lang="en-US"/>
        </a:p>
      </dgm:t>
    </dgm:pt>
    <dgm:pt modelId="{5C961878-BEEA-44F1-901A-86C670CD5F74}" type="sibTrans" cxnId="{3CF6BB22-1A2E-4EF0-8640-44BF4E07D559}">
      <dgm:prSet/>
      <dgm:spPr/>
      <dgm:t>
        <a:bodyPr/>
        <a:lstStyle/>
        <a:p>
          <a:endParaRPr lang="en-US"/>
        </a:p>
      </dgm:t>
    </dgm:pt>
    <dgm:pt modelId="{B3CDE4B8-FD3D-40A3-A3E8-16F88C39945B}">
      <dgm:prSet/>
      <dgm:spPr/>
      <dgm:t>
        <a:bodyPr/>
        <a:lstStyle/>
        <a:p>
          <a:r>
            <a:rPr kumimoji="1" lang="en-GB" dirty="0" smtClean="0"/>
            <a:t>Good for city streets in congested areas, along highways, inside large public buildings</a:t>
          </a:r>
          <a:endParaRPr kumimoji="1" lang="en-GB" dirty="0"/>
        </a:p>
      </dgm:t>
    </dgm:pt>
    <dgm:pt modelId="{CBFEDB56-8EAC-4AA7-BF30-FF6A32752321}" type="parTrans" cxnId="{EB9B4D54-1964-4313-9DE4-B9C696E17755}">
      <dgm:prSet/>
      <dgm:spPr/>
      <dgm:t>
        <a:bodyPr/>
        <a:lstStyle/>
        <a:p>
          <a:endParaRPr lang="en-US"/>
        </a:p>
      </dgm:t>
    </dgm:pt>
    <dgm:pt modelId="{C0E53CB1-0211-41C4-BDB8-906EC4A9A303}" type="sibTrans" cxnId="{EB9B4D54-1964-4313-9DE4-B9C696E17755}">
      <dgm:prSet/>
      <dgm:spPr/>
      <dgm:t>
        <a:bodyPr/>
        <a:lstStyle/>
        <a:p>
          <a:endParaRPr lang="en-US"/>
        </a:p>
      </dgm:t>
    </dgm:pt>
    <dgm:pt modelId="{A3BED7F7-B09B-724A-8113-02FA4D754276}" type="pres">
      <dgm:prSet presAssocID="{D5CC1FD1-39F6-4751-9A12-B15B9AD8016A}" presName="linear" presStyleCnt="0">
        <dgm:presLayoutVars>
          <dgm:dir/>
          <dgm:animLvl val="lvl"/>
          <dgm:resizeHandles val="exact"/>
        </dgm:presLayoutVars>
      </dgm:prSet>
      <dgm:spPr/>
      <dgm:t>
        <a:bodyPr/>
        <a:lstStyle/>
        <a:p>
          <a:endParaRPr lang="en-US"/>
        </a:p>
      </dgm:t>
    </dgm:pt>
    <dgm:pt modelId="{420B61B2-EA1B-344B-B38E-11CF1BB1A6FC}" type="pres">
      <dgm:prSet presAssocID="{4FF7B4D2-F36D-483F-9A8A-807386E96A31}" presName="parentLin" presStyleCnt="0"/>
      <dgm:spPr/>
    </dgm:pt>
    <dgm:pt modelId="{794D9FCE-DB70-1440-B70A-B8E61D07B523}" type="pres">
      <dgm:prSet presAssocID="{4FF7B4D2-F36D-483F-9A8A-807386E96A31}" presName="parentLeftMargin" presStyleLbl="node1" presStyleIdx="0" presStyleCnt="2"/>
      <dgm:spPr/>
      <dgm:t>
        <a:bodyPr/>
        <a:lstStyle/>
        <a:p>
          <a:endParaRPr lang="en-US"/>
        </a:p>
      </dgm:t>
    </dgm:pt>
    <dgm:pt modelId="{7E962741-95C0-D24C-AF8B-49E132D2D322}" type="pres">
      <dgm:prSet presAssocID="{4FF7B4D2-F36D-483F-9A8A-807386E96A31}" presName="parentText" presStyleLbl="node1" presStyleIdx="0" presStyleCnt="2">
        <dgm:presLayoutVars>
          <dgm:chMax val="0"/>
          <dgm:bulletEnabled val="1"/>
        </dgm:presLayoutVars>
      </dgm:prSet>
      <dgm:spPr/>
      <dgm:t>
        <a:bodyPr/>
        <a:lstStyle/>
        <a:p>
          <a:endParaRPr lang="en-US"/>
        </a:p>
      </dgm:t>
    </dgm:pt>
    <dgm:pt modelId="{C1E4A3EE-0A1D-C94F-A074-E2E9F9861E12}" type="pres">
      <dgm:prSet presAssocID="{4FF7B4D2-F36D-483F-9A8A-807386E96A31}" presName="negativeSpace" presStyleCnt="0"/>
      <dgm:spPr/>
    </dgm:pt>
    <dgm:pt modelId="{B2CC5147-9A61-1343-AF93-C091CBDE8D17}" type="pres">
      <dgm:prSet presAssocID="{4FF7B4D2-F36D-483F-9A8A-807386E96A31}" presName="childText" presStyleLbl="conFgAcc1" presStyleIdx="0" presStyleCnt="2">
        <dgm:presLayoutVars>
          <dgm:bulletEnabled val="1"/>
        </dgm:presLayoutVars>
      </dgm:prSet>
      <dgm:spPr/>
      <dgm:t>
        <a:bodyPr/>
        <a:lstStyle/>
        <a:p>
          <a:endParaRPr lang="en-US"/>
        </a:p>
      </dgm:t>
    </dgm:pt>
    <dgm:pt modelId="{703BCE63-0A4E-9D44-9F1C-3835D9491E8A}" type="pres">
      <dgm:prSet presAssocID="{3E500704-4429-4AD9-855A-3780ADA51B35}" presName="spaceBetweenRectangles" presStyleCnt="0"/>
      <dgm:spPr/>
    </dgm:pt>
    <dgm:pt modelId="{4400BBDC-A0D4-2A4F-A733-A64456A87CAF}" type="pres">
      <dgm:prSet presAssocID="{92BB3324-B95F-4DB3-9BE9-DF00C03888EE}" presName="parentLin" presStyleCnt="0"/>
      <dgm:spPr/>
    </dgm:pt>
    <dgm:pt modelId="{41006796-BE4B-ED43-9BD4-BC0ABF3D8619}" type="pres">
      <dgm:prSet presAssocID="{92BB3324-B95F-4DB3-9BE9-DF00C03888EE}" presName="parentLeftMargin" presStyleLbl="node1" presStyleIdx="0" presStyleCnt="2"/>
      <dgm:spPr/>
      <dgm:t>
        <a:bodyPr/>
        <a:lstStyle/>
        <a:p>
          <a:endParaRPr lang="en-US"/>
        </a:p>
      </dgm:t>
    </dgm:pt>
    <dgm:pt modelId="{C27BF9F4-44DD-2344-B63A-78CB203AC005}" type="pres">
      <dgm:prSet presAssocID="{92BB3324-B95F-4DB3-9BE9-DF00C03888EE}" presName="parentText" presStyleLbl="node1" presStyleIdx="1" presStyleCnt="2">
        <dgm:presLayoutVars>
          <dgm:chMax val="0"/>
          <dgm:bulletEnabled val="1"/>
        </dgm:presLayoutVars>
      </dgm:prSet>
      <dgm:spPr/>
      <dgm:t>
        <a:bodyPr/>
        <a:lstStyle/>
        <a:p>
          <a:endParaRPr lang="en-US"/>
        </a:p>
      </dgm:t>
    </dgm:pt>
    <dgm:pt modelId="{47F92072-6D37-1844-8943-0F972BBE7268}" type="pres">
      <dgm:prSet presAssocID="{92BB3324-B95F-4DB3-9BE9-DF00C03888EE}" presName="negativeSpace" presStyleCnt="0"/>
      <dgm:spPr/>
    </dgm:pt>
    <dgm:pt modelId="{B0A4671E-EE7C-B543-AA7B-CEC28366A916}" type="pres">
      <dgm:prSet presAssocID="{92BB3324-B95F-4DB3-9BE9-DF00C03888EE}" presName="childText" presStyleLbl="conFgAcc1" presStyleIdx="1" presStyleCnt="2">
        <dgm:presLayoutVars>
          <dgm:bulletEnabled val="1"/>
        </dgm:presLayoutVars>
      </dgm:prSet>
      <dgm:spPr/>
      <dgm:t>
        <a:bodyPr/>
        <a:lstStyle/>
        <a:p>
          <a:endParaRPr lang="en-US"/>
        </a:p>
      </dgm:t>
    </dgm:pt>
  </dgm:ptLst>
  <dgm:cxnLst>
    <dgm:cxn modelId="{296EBB56-B9F4-4D5F-B002-BF712368D21F}" srcId="{92BB3324-B95F-4DB3-9BE9-DF00C03888EE}" destId="{F6653D24-5439-4EC6-9008-D58EAF57A607}" srcOrd="0" destOrd="0" parTransId="{72A4052E-7E4E-4789-922F-D8DB1C793EC8}" sibTransId="{2FCB4968-7363-46DC-8AC8-5EDD9880ABA4}"/>
    <dgm:cxn modelId="{519BBB48-B316-FB4C-B0F3-50741775E2C7}" type="presOf" srcId="{4FF7B4D2-F36D-483F-9A8A-807386E96A31}" destId="{794D9FCE-DB70-1440-B70A-B8E61D07B523}" srcOrd="0" destOrd="0" presId="urn:microsoft.com/office/officeart/2005/8/layout/list1"/>
    <dgm:cxn modelId="{90A400F1-588D-6E4B-A9D6-DA4F8BE71DF0}" type="presOf" srcId="{6F6E2B6E-8267-47DC-A776-A76EC4D570A8}" destId="{B2CC5147-9A61-1343-AF93-C091CBDE8D17}" srcOrd="0" destOrd="2" presId="urn:microsoft.com/office/officeart/2005/8/layout/list1"/>
    <dgm:cxn modelId="{0EE61449-22BF-4BA0-93C2-13CDA080EC11}" srcId="{4FF7B4D2-F36D-483F-9A8A-807386E96A31}" destId="{7658B948-E18B-45A4-A631-C677C8020D75}" srcOrd="0" destOrd="0" parTransId="{D9F00888-F5DC-4B84-B98B-8B8AD9BAA7FE}" sibTransId="{EBCA5A3B-6895-4C19-BAF6-57A8142433D8}"/>
    <dgm:cxn modelId="{06BAB059-95D2-4713-A89B-6046B531E1CB}" srcId="{D5CC1FD1-39F6-4751-9A12-B15B9AD8016A}" destId="{92BB3324-B95F-4DB3-9BE9-DF00C03888EE}" srcOrd="1" destOrd="0" parTransId="{0D47094D-0A54-4D61-9AA6-17A8BE47684D}" sibTransId="{F546807F-E8BD-433B-84A5-32ED673EB30A}"/>
    <dgm:cxn modelId="{58A8F8BA-C986-734D-BA49-A4778F2E2213}" type="presOf" srcId="{D5CC1FD1-39F6-4751-9A12-B15B9AD8016A}" destId="{A3BED7F7-B09B-724A-8113-02FA4D754276}" srcOrd="0" destOrd="0" presId="urn:microsoft.com/office/officeart/2005/8/layout/list1"/>
    <dgm:cxn modelId="{3118F0A3-BCF3-4BC9-8E14-AD9A3B3E85A4}" srcId="{4FF7B4D2-F36D-483F-9A8A-807386E96A31}" destId="{15953DC1-A501-451A-9E85-672746C94119}" srcOrd="1" destOrd="0" parTransId="{C80456D3-34FB-462F-A424-707D1AD787E0}" sibTransId="{A62EBCF9-F5E0-4A44-9206-5E6419F31C6D}"/>
    <dgm:cxn modelId="{D961194C-0FB3-422F-8C24-199AFA9B2978}" srcId="{4FF7B4D2-F36D-483F-9A8A-807386E96A31}" destId="{6F6E2B6E-8267-47DC-A776-A76EC4D570A8}" srcOrd="2" destOrd="0" parTransId="{12DD693E-19DC-4480-93E4-B0E8A972421C}" sibTransId="{D66BE369-2ADB-413E-966D-C689A8140329}"/>
    <dgm:cxn modelId="{77EBE7DC-2C82-A24E-A5E5-B6C5CEFC24EC}" type="presOf" srcId="{B3CDE4B8-FD3D-40A3-A3E8-16F88C39945B}" destId="{B0A4671E-EE7C-B543-AA7B-CEC28366A916}" srcOrd="0" destOrd="2" presId="urn:microsoft.com/office/officeart/2005/8/layout/list1"/>
    <dgm:cxn modelId="{F0DA9A8D-0C4B-7B4C-A97D-B10C1225E79E}" type="presOf" srcId="{4FF7B4D2-F36D-483F-9A8A-807386E96A31}" destId="{7E962741-95C0-D24C-AF8B-49E132D2D322}" srcOrd="1" destOrd="0" presId="urn:microsoft.com/office/officeart/2005/8/layout/list1"/>
    <dgm:cxn modelId="{EB9B4D54-1964-4313-9DE4-B9C696E17755}" srcId="{92BB3324-B95F-4DB3-9BE9-DF00C03888EE}" destId="{B3CDE4B8-FD3D-40A3-A3E8-16F88C39945B}" srcOrd="2" destOrd="0" parTransId="{CBFEDB56-8EAC-4AA7-BF30-FF6A32752321}" sibTransId="{C0E53CB1-0211-41C4-BDB8-906EC4A9A303}"/>
    <dgm:cxn modelId="{65ADD50C-CC75-6C4B-9477-43015FB96BAA}" type="presOf" srcId="{92BB3324-B95F-4DB3-9BE9-DF00C03888EE}" destId="{C27BF9F4-44DD-2344-B63A-78CB203AC005}" srcOrd="1" destOrd="0" presId="urn:microsoft.com/office/officeart/2005/8/layout/list1"/>
    <dgm:cxn modelId="{C38D03F2-FC76-E849-90E3-FCD376C24C04}" type="presOf" srcId="{92BB3324-B95F-4DB3-9BE9-DF00C03888EE}" destId="{41006796-BE4B-ED43-9BD4-BC0ABF3D8619}" srcOrd="0" destOrd="0" presId="urn:microsoft.com/office/officeart/2005/8/layout/list1"/>
    <dgm:cxn modelId="{43EA40D3-1763-744E-A6CD-198F64747353}" type="presOf" srcId="{6597E8C0-EAA7-495A-913C-766B8CFDF1AB}" destId="{B0A4671E-EE7C-B543-AA7B-CEC28366A916}" srcOrd="0" destOrd="1" presId="urn:microsoft.com/office/officeart/2005/8/layout/list1"/>
    <dgm:cxn modelId="{AAF268EC-6220-FF49-8171-9265C16D49E0}" type="presOf" srcId="{15953DC1-A501-451A-9E85-672746C94119}" destId="{B2CC5147-9A61-1343-AF93-C091CBDE8D17}" srcOrd="0" destOrd="1" presId="urn:microsoft.com/office/officeart/2005/8/layout/list1"/>
    <dgm:cxn modelId="{5BEFF96D-2AE0-4BCF-9E1E-C8CA4CD72D45}" srcId="{D5CC1FD1-39F6-4751-9A12-B15B9AD8016A}" destId="{4FF7B4D2-F36D-483F-9A8A-807386E96A31}" srcOrd="0" destOrd="0" parTransId="{297473A7-8901-448B-93EF-4FC3C053C61F}" sibTransId="{3E500704-4429-4AD9-855A-3780ADA51B35}"/>
    <dgm:cxn modelId="{3CF6BB22-1A2E-4EF0-8640-44BF4E07D559}" srcId="{92BB3324-B95F-4DB3-9BE9-DF00C03888EE}" destId="{6597E8C0-EAA7-495A-913C-766B8CFDF1AB}" srcOrd="1" destOrd="0" parTransId="{66141355-D090-4F7D-88A2-2D257F3C04EF}" sibTransId="{5C961878-BEEA-44F1-901A-86C670CD5F74}"/>
    <dgm:cxn modelId="{DFD2CD98-AA04-DF4E-904B-515F730A78E9}" type="presOf" srcId="{F6653D24-5439-4EC6-9008-D58EAF57A607}" destId="{B0A4671E-EE7C-B543-AA7B-CEC28366A916}" srcOrd="0" destOrd="0" presId="urn:microsoft.com/office/officeart/2005/8/layout/list1"/>
    <dgm:cxn modelId="{62765930-712F-F641-AB8F-105950AB175E}" type="presOf" srcId="{7658B948-E18B-45A4-A631-C677C8020D75}" destId="{B2CC5147-9A61-1343-AF93-C091CBDE8D17}" srcOrd="0" destOrd="0" presId="urn:microsoft.com/office/officeart/2005/8/layout/list1"/>
    <dgm:cxn modelId="{9E5E85AB-01B0-AB4E-BEC8-74F1FA01618F}" type="presParOf" srcId="{A3BED7F7-B09B-724A-8113-02FA4D754276}" destId="{420B61B2-EA1B-344B-B38E-11CF1BB1A6FC}" srcOrd="0" destOrd="0" presId="urn:microsoft.com/office/officeart/2005/8/layout/list1"/>
    <dgm:cxn modelId="{FE16C319-54A6-5949-B68B-DA9130AE3515}" type="presParOf" srcId="{420B61B2-EA1B-344B-B38E-11CF1BB1A6FC}" destId="{794D9FCE-DB70-1440-B70A-B8E61D07B523}" srcOrd="0" destOrd="0" presId="urn:microsoft.com/office/officeart/2005/8/layout/list1"/>
    <dgm:cxn modelId="{0276CE0E-209A-F740-A5E3-B11732BE2049}" type="presParOf" srcId="{420B61B2-EA1B-344B-B38E-11CF1BB1A6FC}" destId="{7E962741-95C0-D24C-AF8B-49E132D2D322}" srcOrd="1" destOrd="0" presId="urn:microsoft.com/office/officeart/2005/8/layout/list1"/>
    <dgm:cxn modelId="{69574CCF-5328-8546-83FB-17C84DE81541}" type="presParOf" srcId="{A3BED7F7-B09B-724A-8113-02FA4D754276}" destId="{C1E4A3EE-0A1D-C94F-A074-E2E9F9861E12}" srcOrd="1" destOrd="0" presId="urn:microsoft.com/office/officeart/2005/8/layout/list1"/>
    <dgm:cxn modelId="{F68138B8-1A19-0445-B1DD-EEBB94CE0230}" type="presParOf" srcId="{A3BED7F7-B09B-724A-8113-02FA4D754276}" destId="{B2CC5147-9A61-1343-AF93-C091CBDE8D17}" srcOrd="2" destOrd="0" presId="urn:microsoft.com/office/officeart/2005/8/layout/list1"/>
    <dgm:cxn modelId="{EA0928E7-D47F-CF43-AF4C-965E06ED3F82}" type="presParOf" srcId="{A3BED7F7-B09B-724A-8113-02FA4D754276}" destId="{703BCE63-0A4E-9D44-9F1C-3835D9491E8A}" srcOrd="3" destOrd="0" presId="urn:microsoft.com/office/officeart/2005/8/layout/list1"/>
    <dgm:cxn modelId="{707A1B33-40BE-FE46-B1F2-E156E1F28E3B}" type="presParOf" srcId="{A3BED7F7-B09B-724A-8113-02FA4D754276}" destId="{4400BBDC-A0D4-2A4F-A733-A64456A87CAF}" srcOrd="4" destOrd="0" presId="urn:microsoft.com/office/officeart/2005/8/layout/list1"/>
    <dgm:cxn modelId="{63B7CD32-7444-C34E-ADAD-38FE7702BAE3}" type="presParOf" srcId="{4400BBDC-A0D4-2A4F-A733-A64456A87CAF}" destId="{41006796-BE4B-ED43-9BD4-BC0ABF3D8619}" srcOrd="0" destOrd="0" presId="urn:microsoft.com/office/officeart/2005/8/layout/list1"/>
    <dgm:cxn modelId="{67721914-DED1-EA43-903B-8F25580F2C04}" type="presParOf" srcId="{4400BBDC-A0D4-2A4F-A733-A64456A87CAF}" destId="{C27BF9F4-44DD-2344-B63A-78CB203AC005}" srcOrd="1" destOrd="0" presId="urn:microsoft.com/office/officeart/2005/8/layout/list1"/>
    <dgm:cxn modelId="{E3BE754C-6773-664E-B21C-0A6F00002915}" type="presParOf" srcId="{A3BED7F7-B09B-724A-8113-02FA4D754276}" destId="{47F92072-6D37-1844-8943-0F972BBE7268}" srcOrd="5" destOrd="0" presId="urn:microsoft.com/office/officeart/2005/8/layout/list1"/>
    <dgm:cxn modelId="{19285DAF-C8BF-0D46-8970-EAEAAE8361C8}" type="presParOf" srcId="{A3BED7F7-B09B-724A-8113-02FA4D754276}" destId="{B0A4671E-EE7C-B543-AA7B-CEC28366A916}" srcOrd="6"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16A877-32D1-47E2-8FBB-B540F09FB867}" type="doc">
      <dgm:prSet loTypeId="urn:microsoft.com/office/officeart/2005/8/layout/chevron2" loCatId="process" qsTypeId="urn:microsoft.com/office/officeart/2005/8/quickstyle/3d5" qsCatId="3D" csTypeId="urn:microsoft.com/office/officeart/2005/8/colors/accent1_2" csCatId="accent1" phldr="1"/>
      <dgm:spPr>
        <a:scene3d>
          <a:camera prst="orthographicFront" zoom="95000"/>
          <a:lightRig rig="flat" dir="t"/>
        </a:scene3d>
      </dgm:spPr>
      <dgm:t>
        <a:bodyPr/>
        <a:lstStyle/>
        <a:p>
          <a:endParaRPr lang="en-US"/>
        </a:p>
      </dgm:t>
    </dgm:pt>
    <dgm:pt modelId="{612EC0B8-9E48-48B6-84DA-0518774FCB1F}">
      <dgm:prSet phldrT="[Text]" custT="1"/>
      <dgm:spPr/>
      <dgm:t>
        <a:bodyPr/>
        <a:lstStyle/>
        <a:p>
          <a:endParaRPr kumimoji="1" lang="en-GB" sz="2400" baseline="0" dirty="0" smtClean="0"/>
        </a:p>
        <a:p>
          <a:r>
            <a:rPr kumimoji="1" lang="en-GB" sz="2400" b="1" i="0" baseline="0" dirty="0" smtClean="0"/>
            <a:t>Two types of  channels are  available between mobile unit and base station (BS)</a:t>
          </a:r>
          <a:endParaRPr lang="en-US" sz="2400" b="1" i="0" baseline="0" dirty="0"/>
        </a:p>
      </dgm:t>
    </dgm:pt>
    <dgm:pt modelId="{1BE0AFDF-FB38-4E30-9DCF-427C9384A834}" type="parTrans" cxnId="{EC248EB5-168F-483E-B45D-1337DC221C6A}">
      <dgm:prSet/>
      <dgm:spPr/>
      <dgm:t>
        <a:bodyPr/>
        <a:lstStyle/>
        <a:p>
          <a:endParaRPr lang="en-US"/>
        </a:p>
      </dgm:t>
    </dgm:pt>
    <dgm:pt modelId="{E01F7D70-2900-411E-A711-BBE69EDA9DFE}" type="sibTrans" cxnId="{EC248EB5-168F-483E-B45D-1337DC221C6A}">
      <dgm:prSet/>
      <dgm:spPr/>
      <dgm:t>
        <a:bodyPr/>
        <a:lstStyle/>
        <a:p>
          <a:endParaRPr lang="en-US"/>
        </a:p>
      </dgm:t>
    </dgm:pt>
    <dgm:pt modelId="{EEB53FE4-E97E-445F-B320-84F15CDF07DA}">
      <dgm:prSet phldrT="[Text]" custT="1"/>
      <dgm:spPr/>
      <dgm:t>
        <a:bodyPr/>
        <a:lstStyle/>
        <a:p>
          <a:pPr>
            <a:spcAft>
              <a:spcPts val="1032"/>
            </a:spcAft>
          </a:pPr>
          <a:r>
            <a:rPr kumimoji="1" lang="en-GB" sz="2400" b="1" i="0" baseline="0" dirty="0" smtClean="0"/>
            <a:t>Control Channels</a:t>
          </a:r>
          <a:endParaRPr lang="en-US" sz="2400" b="1" i="0" baseline="0" dirty="0"/>
        </a:p>
      </dgm:t>
    </dgm:pt>
    <dgm:pt modelId="{CEFE0B6A-B41B-4366-BC95-5A433F17AF33}" type="parTrans" cxnId="{81F6BB01-2A84-4857-952B-44E63BF37650}">
      <dgm:prSet/>
      <dgm:spPr/>
      <dgm:t>
        <a:bodyPr/>
        <a:lstStyle/>
        <a:p>
          <a:endParaRPr lang="en-US"/>
        </a:p>
      </dgm:t>
    </dgm:pt>
    <dgm:pt modelId="{495F04D7-556F-47DF-9671-3CE8FC0BD660}" type="sibTrans" cxnId="{81F6BB01-2A84-4857-952B-44E63BF37650}">
      <dgm:prSet/>
      <dgm:spPr/>
      <dgm:t>
        <a:bodyPr/>
        <a:lstStyle/>
        <a:p>
          <a:endParaRPr lang="en-US"/>
        </a:p>
      </dgm:t>
    </dgm:pt>
    <dgm:pt modelId="{2F844B33-FD5A-4EB1-8D5D-E8CB68546E5A}">
      <dgm:prSet phldrT="[Text]" custT="1"/>
      <dgm:spPr/>
      <dgm:t>
        <a:bodyPr/>
        <a:lstStyle/>
        <a:p>
          <a:pPr>
            <a:spcAft>
              <a:spcPct val="15000"/>
            </a:spcAft>
          </a:pPr>
          <a:r>
            <a:rPr kumimoji="1" lang="en-GB" sz="2400" b="1" i="0" baseline="0" dirty="0" smtClean="0"/>
            <a:t>Establish relationship         between mobile unit and nearest base station</a:t>
          </a:r>
          <a:endParaRPr lang="en-US" sz="2400" b="1" i="0" baseline="0" dirty="0"/>
        </a:p>
      </dgm:t>
    </dgm:pt>
    <dgm:pt modelId="{ADDBD7AA-2871-481B-9991-F2E281EE4E53}" type="parTrans" cxnId="{AB4117C8-63FF-4ECD-B33B-085A26C2252E}">
      <dgm:prSet/>
      <dgm:spPr/>
      <dgm:t>
        <a:bodyPr/>
        <a:lstStyle/>
        <a:p>
          <a:endParaRPr lang="en-US"/>
        </a:p>
      </dgm:t>
    </dgm:pt>
    <dgm:pt modelId="{894FC1D1-E9A7-450E-8613-9D3FB0662919}" type="sibTrans" cxnId="{AB4117C8-63FF-4ECD-B33B-085A26C2252E}">
      <dgm:prSet/>
      <dgm:spPr/>
      <dgm:t>
        <a:bodyPr/>
        <a:lstStyle/>
        <a:p>
          <a:endParaRPr lang="en-US"/>
        </a:p>
      </dgm:t>
    </dgm:pt>
    <dgm:pt modelId="{D8FB6A2D-710E-4BA2-889A-67170C02DF4A}">
      <dgm:prSet phldrT="[Text]" custT="1"/>
      <dgm:spPr/>
      <dgm:t>
        <a:bodyPr/>
        <a:lstStyle/>
        <a:p>
          <a:pPr>
            <a:spcAft>
              <a:spcPct val="15000"/>
            </a:spcAft>
          </a:pPr>
          <a:r>
            <a:rPr kumimoji="1" lang="en-GB" sz="2400" b="1" i="0" baseline="0" dirty="0" smtClean="0"/>
            <a:t>Traffic Channels</a:t>
          </a:r>
          <a:endParaRPr lang="en-US" sz="2400" b="1" i="0" baseline="0" dirty="0"/>
        </a:p>
      </dgm:t>
    </dgm:pt>
    <dgm:pt modelId="{2D1C5C5A-8623-45AF-B4F3-C083CF63641A}" type="parTrans" cxnId="{EE554444-2139-4700-AFE1-F1C54687AB14}">
      <dgm:prSet/>
      <dgm:spPr/>
      <dgm:t>
        <a:bodyPr/>
        <a:lstStyle/>
        <a:p>
          <a:endParaRPr lang="en-US"/>
        </a:p>
      </dgm:t>
    </dgm:pt>
    <dgm:pt modelId="{1279521E-16FE-4187-B835-496ACE026813}" type="sibTrans" cxnId="{EE554444-2139-4700-AFE1-F1C54687AB14}">
      <dgm:prSet/>
      <dgm:spPr/>
      <dgm:t>
        <a:bodyPr/>
        <a:lstStyle/>
        <a:p>
          <a:endParaRPr lang="en-US"/>
        </a:p>
      </dgm:t>
    </dgm:pt>
    <dgm:pt modelId="{46FEC246-6BDA-42C0-B10D-82C26423073A}">
      <dgm:prSet phldrT="[Text]" custT="1"/>
      <dgm:spPr/>
      <dgm:t>
        <a:bodyPr/>
        <a:lstStyle/>
        <a:p>
          <a:pPr>
            <a:spcAft>
              <a:spcPct val="15000"/>
            </a:spcAft>
          </a:pPr>
          <a:r>
            <a:rPr kumimoji="1" lang="en-GB" sz="2400" b="1" i="0" baseline="0" dirty="0" smtClean="0"/>
            <a:t>Carry voice and data</a:t>
          </a:r>
          <a:endParaRPr lang="en-US" sz="2400" b="1" i="0" baseline="0" dirty="0"/>
        </a:p>
      </dgm:t>
    </dgm:pt>
    <dgm:pt modelId="{3E0A33B4-3E96-46A6-811E-EE183A17B5C1}" type="parTrans" cxnId="{BEC4C05C-7AD2-40BC-8C7F-6A3B4F76F442}">
      <dgm:prSet/>
      <dgm:spPr/>
      <dgm:t>
        <a:bodyPr/>
        <a:lstStyle/>
        <a:p>
          <a:endParaRPr lang="en-US"/>
        </a:p>
      </dgm:t>
    </dgm:pt>
    <dgm:pt modelId="{04B007BA-D655-4444-B8FB-084BF267328C}" type="sibTrans" cxnId="{BEC4C05C-7AD2-40BC-8C7F-6A3B4F76F442}">
      <dgm:prSet/>
      <dgm:spPr/>
      <dgm:t>
        <a:bodyPr/>
        <a:lstStyle/>
        <a:p>
          <a:endParaRPr lang="en-US"/>
        </a:p>
      </dgm:t>
    </dgm:pt>
    <dgm:pt modelId="{B214276E-A1EC-714D-91CA-70F4F7376CFE}">
      <dgm:prSet phldrT="[Text]" custT="1"/>
      <dgm:spPr/>
      <dgm:t>
        <a:bodyPr/>
        <a:lstStyle/>
        <a:p>
          <a:pPr>
            <a:spcAft>
              <a:spcPct val="15000"/>
            </a:spcAft>
          </a:pPr>
          <a:r>
            <a:rPr kumimoji="1" lang="en-GB" sz="2400" b="1" i="0" baseline="0" smtClean="0"/>
            <a:t>Set </a:t>
          </a:r>
          <a:r>
            <a:rPr kumimoji="1" lang="en-GB" sz="2400" b="1" i="0" baseline="0" dirty="0" smtClean="0"/>
            <a:t>up and maintain calls</a:t>
          </a:r>
          <a:endParaRPr lang="en-US" sz="2400" b="1" i="0" baseline="0" dirty="0"/>
        </a:p>
      </dgm:t>
    </dgm:pt>
    <dgm:pt modelId="{CAEC2FB0-BA2B-3E4E-B9A5-15571A55D49F}" type="parTrans" cxnId="{D4913D67-E1DA-8B40-BD16-66BFE180587F}">
      <dgm:prSet/>
      <dgm:spPr/>
      <dgm:t>
        <a:bodyPr/>
        <a:lstStyle/>
        <a:p>
          <a:endParaRPr lang="en-US"/>
        </a:p>
      </dgm:t>
    </dgm:pt>
    <dgm:pt modelId="{6705D30E-9E54-A842-B079-6E37159EF46C}" type="sibTrans" cxnId="{D4913D67-E1DA-8B40-BD16-66BFE180587F}">
      <dgm:prSet/>
      <dgm:spPr/>
      <dgm:t>
        <a:bodyPr/>
        <a:lstStyle/>
        <a:p>
          <a:endParaRPr lang="en-US"/>
        </a:p>
      </dgm:t>
    </dgm:pt>
    <dgm:pt modelId="{DEF58C0B-5B88-C547-8D97-F5E6A61F0CA5}" type="pres">
      <dgm:prSet presAssocID="{E416A877-32D1-47E2-8FBB-B540F09FB867}" presName="linearFlow" presStyleCnt="0">
        <dgm:presLayoutVars>
          <dgm:dir/>
          <dgm:animLvl val="lvl"/>
          <dgm:resizeHandles val="exact"/>
        </dgm:presLayoutVars>
      </dgm:prSet>
      <dgm:spPr/>
      <dgm:t>
        <a:bodyPr/>
        <a:lstStyle/>
        <a:p>
          <a:endParaRPr lang="en-US"/>
        </a:p>
      </dgm:t>
    </dgm:pt>
    <dgm:pt modelId="{843BD2F1-432C-2245-AB4A-A84A42A1AA79}" type="pres">
      <dgm:prSet presAssocID="{612EC0B8-9E48-48B6-84DA-0518774FCB1F}" presName="composite" presStyleCnt="0"/>
      <dgm:spPr/>
      <dgm:t>
        <a:bodyPr/>
        <a:lstStyle/>
        <a:p>
          <a:endParaRPr lang="en-US"/>
        </a:p>
      </dgm:t>
    </dgm:pt>
    <dgm:pt modelId="{DEC7EB67-7FE4-8940-BA7C-BAB7B691C375}" type="pres">
      <dgm:prSet presAssocID="{612EC0B8-9E48-48B6-84DA-0518774FCB1F}" presName="parentText" presStyleLbl="alignNode1" presStyleIdx="0" presStyleCnt="1">
        <dgm:presLayoutVars>
          <dgm:chMax val="1"/>
          <dgm:bulletEnabled val="1"/>
        </dgm:presLayoutVars>
      </dgm:prSet>
      <dgm:spPr/>
      <dgm:t>
        <a:bodyPr/>
        <a:lstStyle/>
        <a:p>
          <a:endParaRPr lang="en-US"/>
        </a:p>
      </dgm:t>
    </dgm:pt>
    <dgm:pt modelId="{6A190566-F244-7E4D-90A4-A9B5A25C31A5}" type="pres">
      <dgm:prSet presAssocID="{612EC0B8-9E48-48B6-84DA-0518774FCB1F}" presName="descendantText" presStyleLbl="alignAcc1" presStyleIdx="0" presStyleCnt="1">
        <dgm:presLayoutVars>
          <dgm:bulletEnabled val="1"/>
        </dgm:presLayoutVars>
      </dgm:prSet>
      <dgm:spPr/>
      <dgm:t>
        <a:bodyPr/>
        <a:lstStyle/>
        <a:p>
          <a:endParaRPr lang="en-US"/>
        </a:p>
      </dgm:t>
    </dgm:pt>
  </dgm:ptLst>
  <dgm:cxnLst>
    <dgm:cxn modelId="{B3542C7A-31A5-1442-B672-93E547E3D6AF}" type="presOf" srcId="{B214276E-A1EC-714D-91CA-70F4F7376CFE}" destId="{6A190566-F244-7E4D-90A4-A9B5A25C31A5}" srcOrd="0" destOrd="1" presId="urn:microsoft.com/office/officeart/2005/8/layout/chevron2"/>
    <dgm:cxn modelId="{D4913D67-E1DA-8B40-BD16-66BFE180587F}" srcId="{EEB53FE4-E97E-445F-B320-84F15CDF07DA}" destId="{B214276E-A1EC-714D-91CA-70F4F7376CFE}" srcOrd="0" destOrd="0" parTransId="{CAEC2FB0-BA2B-3E4E-B9A5-15571A55D49F}" sibTransId="{6705D30E-9E54-A842-B079-6E37159EF46C}"/>
    <dgm:cxn modelId="{F412C31C-EBC6-D44B-801C-3B7679D05A00}" type="presOf" srcId="{E416A877-32D1-47E2-8FBB-B540F09FB867}" destId="{DEF58C0B-5B88-C547-8D97-F5E6A61F0CA5}" srcOrd="0" destOrd="0" presId="urn:microsoft.com/office/officeart/2005/8/layout/chevron2"/>
    <dgm:cxn modelId="{81F6BB01-2A84-4857-952B-44E63BF37650}" srcId="{612EC0B8-9E48-48B6-84DA-0518774FCB1F}" destId="{EEB53FE4-E97E-445F-B320-84F15CDF07DA}" srcOrd="0" destOrd="0" parTransId="{CEFE0B6A-B41B-4366-BC95-5A433F17AF33}" sibTransId="{495F04D7-556F-47DF-9671-3CE8FC0BD660}"/>
    <dgm:cxn modelId="{EE554444-2139-4700-AFE1-F1C54687AB14}" srcId="{612EC0B8-9E48-48B6-84DA-0518774FCB1F}" destId="{D8FB6A2D-710E-4BA2-889A-67170C02DF4A}" srcOrd="1" destOrd="0" parTransId="{2D1C5C5A-8623-45AF-B4F3-C083CF63641A}" sibTransId="{1279521E-16FE-4187-B835-496ACE026813}"/>
    <dgm:cxn modelId="{EC248EB5-168F-483E-B45D-1337DC221C6A}" srcId="{E416A877-32D1-47E2-8FBB-B540F09FB867}" destId="{612EC0B8-9E48-48B6-84DA-0518774FCB1F}" srcOrd="0" destOrd="0" parTransId="{1BE0AFDF-FB38-4E30-9DCF-427C9384A834}" sibTransId="{E01F7D70-2900-411E-A711-BBE69EDA9DFE}"/>
    <dgm:cxn modelId="{63CE1C74-1A62-F14D-B0F4-D768A89A46C3}" type="presOf" srcId="{46FEC246-6BDA-42C0-B10D-82C26423073A}" destId="{6A190566-F244-7E4D-90A4-A9B5A25C31A5}" srcOrd="0" destOrd="4" presId="urn:microsoft.com/office/officeart/2005/8/layout/chevron2"/>
    <dgm:cxn modelId="{2E76B7F5-028A-294D-8932-A74C74A86A94}" type="presOf" srcId="{EEB53FE4-E97E-445F-B320-84F15CDF07DA}" destId="{6A190566-F244-7E4D-90A4-A9B5A25C31A5}" srcOrd="0" destOrd="0" presId="urn:microsoft.com/office/officeart/2005/8/layout/chevron2"/>
    <dgm:cxn modelId="{BEC4C05C-7AD2-40BC-8C7F-6A3B4F76F442}" srcId="{D8FB6A2D-710E-4BA2-889A-67170C02DF4A}" destId="{46FEC246-6BDA-42C0-B10D-82C26423073A}" srcOrd="0" destOrd="0" parTransId="{3E0A33B4-3E96-46A6-811E-EE183A17B5C1}" sibTransId="{04B007BA-D655-4444-B8FB-084BF267328C}"/>
    <dgm:cxn modelId="{AB4117C8-63FF-4ECD-B33B-085A26C2252E}" srcId="{EEB53FE4-E97E-445F-B320-84F15CDF07DA}" destId="{2F844B33-FD5A-4EB1-8D5D-E8CB68546E5A}" srcOrd="1" destOrd="0" parTransId="{ADDBD7AA-2871-481B-9991-F2E281EE4E53}" sibTransId="{894FC1D1-E9A7-450E-8613-9D3FB0662919}"/>
    <dgm:cxn modelId="{FE0ABEB9-4E6A-7C46-BDD6-8ADBE7C25F39}" type="presOf" srcId="{2F844B33-FD5A-4EB1-8D5D-E8CB68546E5A}" destId="{6A190566-F244-7E4D-90A4-A9B5A25C31A5}" srcOrd="0" destOrd="2" presId="urn:microsoft.com/office/officeart/2005/8/layout/chevron2"/>
    <dgm:cxn modelId="{04679118-3579-2744-8BD6-8BC3AB417B2A}" type="presOf" srcId="{612EC0B8-9E48-48B6-84DA-0518774FCB1F}" destId="{DEC7EB67-7FE4-8940-BA7C-BAB7B691C375}" srcOrd="0" destOrd="0" presId="urn:microsoft.com/office/officeart/2005/8/layout/chevron2"/>
    <dgm:cxn modelId="{55528CE2-656B-BF41-8EC3-EA7C3C0839CA}" type="presOf" srcId="{D8FB6A2D-710E-4BA2-889A-67170C02DF4A}" destId="{6A190566-F244-7E4D-90A4-A9B5A25C31A5}" srcOrd="0" destOrd="3" presId="urn:microsoft.com/office/officeart/2005/8/layout/chevron2"/>
    <dgm:cxn modelId="{6A19B905-8F84-9943-8B7D-1B9DC358A27C}" type="presParOf" srcId="{DEF58C0B-5B88-C547-8D97-F5E6A61F0CA5}" destId="{843BD2F1-432C-2245-AB4A-A84A42A1AA79}" srcOrd="0" destOrd="0" presId="urn:microsoft.com/office/officeart/2005/8/layout/chevron2"/>
    <dgm:cxn modelId="{1B21E0B3-0E2B-F04A-A39B-C0EDBD958C01}" type="presParOf" srcId="{843BD2F1-432C-2245-AB4A-A84A42A1AA79}" destId="{DEC7EB67-7FE4-8940-BA7C-BAB7B691C375}" srcOrd="0" destOrd="0" presId="urn:microsoft.com/office/officeart/2005/8/layout/chevron2"/>
    <dgm:cxn modelId="{11716E80-4B5A-4F47-A7E0-AA1C85B757AE}" type="presParOf" srcId="{843BD2F1-432C-2245-AB4A-A84A42A1AA79}" destId="{6A190566-F244-7E4D-90A4-A9B5A25C31A5}"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31BEA7-61D9-460E-989F-D4F3E27CDD28}"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8F4A500D-4DAC-41AF-A48F-496F9872B4B1}">
      <dgm:prSet phldrT="[Text]"/>
      <dgm:spPr/>
      <dgm:t>
        <a:bodyPr/>
        <a:lstStyle/>
        <a:p>
          <a:r>
            <a:rPr kumimoji="1" lang="en-GB" dirty="0" smtClean="0"/>
            <a:t>Fast fading</a:t>
          </a:r>
          <a:endParaRPr lang="en-US" dirty="0"/>
        </a:p>
      </dgm:t>
    </dgm:pt>
    <dgm:pt modelId="{D581E87C-7CF9-47F4-95DD-447280B41162}" type="parTrans" cxnId="{3F909033-DA9B-4FDF-B0CE-CE15486B7108}">
      <dgm:prSet/>
      <dgm:spPr/>
      <dgm:t>
        <a:bodyPr/>
        <a:lstStyle/>
        <a:p>
          <a:endParaRPr lang="en-US"/>
        </a:p>
      </dgm:t>
    </dgm:pt>
    <dgm:pt modelId="{3DC64164-0BE8-4807-B7E8-1436EB6BF151}" type="sibTrans" cxnId="{3F909033-DA9B-4FDF-B0CE-CE15486B7108}">
      <dgm:prSet/>
      <dgm:spPr/>
      <dgm:t>
        <a:bodyPr/>
        <a:lstStyle/>
        <a:p>
          <a:endParaRPr lang="en-US"/>
        </a:p>
      </dgm:t>
    </dgm:pt>
    <dgm:pt modelId="{E32328BA-FE1C-4364-9E74-499E0439779E}">
      <dgm:prSet phldrT="[Text]"/>
      <dgm:spPr/>
      <dgm:t>
        <a:bodyPr/>
        <a:lstStyle/>
        <a:p>
          <a:r>
            <a:rPr kumimoji="1" lang="en-GB" dirty="0" smtClean="0"/>
            <a:t>Rapid variations in signal strength occur over distances of about one-half a wavelength</a:t>
          </a:r>
          <a:endParaRPr lang="en-US" dirty="0"/>
        </a:p>
      </dgm:t>
    </dgm:pt>
    <dgm:pt modelId="{2305A4CB-809B-4356-BA90-05221CB4B6BF}" type="parTrans" cxnId="{078C58B6-4ECA-41F8-94E8-C814C6FF0355}">
      <dgm:prSet/>
      <dgm:spPr/>
      <dgm:t>
        <a:bodyPr/>
        <a:lstStyle/>
        <a:p>
          <a:endParaRPr lang="en-US"/>
        </a:p>
      </dgm:t>
    </dgm:pt>
    <dgm:pt modelId="{786EA7E4-5361-4C58-A280-E1B1E60F7085}" type="sibTrans" cxnId="{078C58B6-4ECA-41F8-94E8-C814C6FF0355}">
      <dgm:prSet/>
      <dgm:spPr/>
      <dgm:t>
        <a:bodyPr/>
        <a:lstStyle/>
        <a:p>
          <a:endParaRPr lang="en-US"/>
        </a:p>
      </dgm:t>
    </dgm:pt>
    <dgm:pt modelId="{4009460F-0760-4719-BEDA-45FFC073C0AB}">
      <dgm:prSet phldrT="[Text]"/>
      <dgm:spPr/>
      <dgm:t>
        <a:bodyPr/>
        <a:lstStyle/>
        <a:p>
          <a:r>
            <a:rPr kumimoji="1" lang="en-GB" dirty="0" smtClean="0"/>
            <a:t>Slow fading</a:t>
          </a:r>
          <a:endParaRPr lang="en-US" dirty="0"/>
        </a:p>
      </dgm:t>
    </dgm:pt>
    <dgm:pt modelId="{45F9F7C2-4970-40B9-A979-10E9BF838AA6}" type="parTrans" cxnId="{18D2B3A6-44C3-4C87-A36F-E12A0B4A5F3E}">
      <dgm:prSet/>
      <dgm:spPr/>
      <dgm:t>
        <a:bodyPr/>
        <a:lstStyle/>
        <a:p>
          <a:endParaRPr lang="en-US"/>
        </a:p>
      </dgm:t>
    </dgm:pt>
    <dgm:pt modelId="{A1C95523-F2B5-4D8E-BC92-7CBF58F2C683}" type="sibTrans" cxnId="{18D2B3A6-44C3-4C87-A36F-E12A0B4A5F3E}">
      <dgm:prSet/>
      <dgm:spPr/>
      <dgm:t>
        <a:bodyPr/>
        <a:lstStyle/>
        <a:p>
          <a:endParaRPr lang="en-US"/>
        </a:p>
      </dgm:t>
    </dgm:pt>
    <dgm:pt modelId="{D218F1BC-924B-4EBE-8F4E-86974D5D0F54}">
      <dgm:prSet phldrT="[Text]"/>
      <dgm:spPr/>
      <dgm:t>
        <a:bodyPr/>
        <a:lstStyle/>
        <a:p>
          <a:r>
            <a:rPr kumimoji="1" lang="en-GB" dirty="0" smtClean="0"/>
            <a:t>Change in the average received power level due to user passing different height buildings, vacant lots, intersections, etc.</a:t>
          </a:r>
          <a:endParaRPr lang="en-US" dirty="0"/>
        </a:p>
      </dgm:t>
    </dgm:pt>
    <dgm:pt modelId="{BDA3ABD2-6911-4F9C-A5D1-54F63C7EC3AC}" type="parTrans" cxnId="{21A04BEA-AD0C-4BA2-A97C-31EFFD38F67F}">
      <dgm:prSet/>
      <dgm:spPr/>
      <dgm:t>
        <a:bodyPr/>
        <a:lstStyle/>
        <a:p>
          <a:endParaRPr lang="en-US"/>
        </a:p>
      </dgm:t>
    </dgm:pt>
    <dgm:pt modelId="{44505186-99E0-4DA4-A7B5-647CD1FD893C}" type="sibTrans" cxnId="{21A04BEA-AD0C-4BA2-A97C-31EFFD38F67F}">
      <dgm:prSet/>
      <dgm:spPr/>
      <dgm:t>
        <a:bodyPr/>
        <a:lstStyle/>
        <a:p>
          <a:endParaRPr lang="en-US"/>
        </a:p>
      </dgm:t>
    </dgm:pt>
    <dgm:pt modelId="{8003D6FF-2575-4F16-AEF6-BF44CF14EC2F}">
      <dgm:prSet phldrT="[Text]"/>
      <dgm:spPr/>
      <dgm:t>
        <a:bodyPr/>
        <a:lstStyle/>
        <a:p>
          <a:r>
            <a:rPr kumimoji="1" lang="en-GB" dirty="0" smtClean="0"/>
            <a:t>Flat fading</a:t>
          </a:r>
          <a:endParaRPr lang="en-US" dirty="0"/>
        </a:p>
      </dgm:t>
    </dgm:pt>
    <dgm:pt modelId="{172D0C33-0727-48D1-A640-5913FC88D860}" type="parTrans" cxnId="{AB989FE0-DF33-438D-805E-F62E2D5A6E0A}">
      <dgm:prSet/>
      <dgm:spPr/>
      <dgm:t>
        <a:bodyPr/>
        <a:lstStyle/>
        <a:p>
          <a:endParaRPr lang="en-US"/>
        </a:p>
      </dgm:t>
    </dgm:pt>
    <dgm:pt modelId="{DD371735-3720-4A4D-BC11-15EC2136E0A7}" type="sibTrans" cxnId="{AB989FE0-DF33-438D-805E-F62E2D5A6E0A}">
      <dgm:prSet/>
      <dgm:spPr/>
      <dgm:t>
        <a:bodyPr/>
        <a:lstStyle/>
        <a:p>
          <a:endParaRPr lang="en-US"/>
        </a:p>
      </dgm:t>
    </dgm:pt>
    <dgm:pt modelId="{B5B20E2D-C901-4667-86B6-A93468353012}">
      <dgm:prSet phldrT="[Text]"/>
      <dgm:spPr/>
      <dgm:t>
        <a:bodyPr/>
        <a:lstStyle/>
        <a:p>
          <a:r>
            <a:rPr kumimoji="1" lang="en-GB" dirty="0" smtClean="0"/>
            <a:t>All frequency components of the received signal fluctuate in the same proportions simultaneously</a:t>
          </a:r>
          <a:endParaRPr lang="en-US" dirty="0"/>
        </a:p>
      </dgm:t>
    </dgm:pt>
    <dgm:pt modelId="{30784752-D860-460A-9AA7-7ACE134AFF78}" type="parTrans" cxnId="{E5615167-4A50-4B24-9C89-C6AB3A4B580B}">
      <dgm:prSet/>
      <dgm:spPr/>
      <dgm:t>
        <a:bodyPr/>
        <a:lstStyle/>
        <a:p>
          <a:endParaRPr lang="en-US"/>
        </a:p>
      </dgm:t>
    </dgm:pt>
    <dgm:pt modelId="{B5A32339-AE4F-46A2-9BA9-65CD488B73B6}" type="sibTrans" cxnId="{E5615167-4A50-4B24-9C89-C6AB3A4B580B}">
      <dgm:prSet/>
      <dgm:spPr/>
      <dgm:t>
        <a:bodyPr/>
        <a:lstStyle/>
        <a:p>
          <a:endParaRPr lang="en-US"/>
        </a:p>
      </dgm:t>
    </dgm:pt>
    <dgm:pt modelId="{01718510-164F-4F9A-B0E7-B904D2571AC5}">
      <dgm:prSet phldrT="[Text]"/>
      <dgm:spPr/>
      <dgm:t>
        <a:bodyPr/>
        <a:lstStyle/>
        <a:p>
          <a:r>
            <a:rPr kumimoji="1" lang="en-GB" dirty="0" smtClean="0"/>
            <a:t>Selective fading</a:t>
          </a:r>
          <a:endParaRPr lang="en-US" dirty="0"/>
        </a:p>
      </dgm:t>
    </dgm:pt>
    <dgm:pt modelId="{A09CE041-FC54-4317-A535-7CDA2D27A453}" type="parTrans" cxnId="{09F49FFA-6C7A-4C35-BF48-309A3783F512}">
      <dgm:prSet/>
      <dgm:spPr/>
      <dgm:t>
        <a:bodyPr/>
        <a:lstStyle/>
        <a:p>
          <a:endParaRPr lang="en-US"/>
        </a:p>
      </dgm:t>
    </dgm:pt>
    <dgm:pt modelId="{E8E051A2-1AB0-4150-A84E-3D341D7AC5BE}" type="sibTrans" cxnId="{09F49FFA-6C7A-4C35-BF48-309A3783F512}">
      <dgm:prSet/>
      <dgm:spPr/>
      <dgm:t>
        <a:bodyPr/>
        <a:lstStyle/>
        <a:p>
          <a:endParaRPr lang="en-US"/>
        </a:p>
      </dgm:t>
    </dgm:pt>
    <dgm:pt modelId="{B2F707F4-D3CE-4697-8767-A96819705884}">
      <dgm:prSet phldrT="[Text]"/>
      <dgm:spPr/>
      <dgm:t>
        <a:bodyPr/>
        <a:lstStyle/>
        <a:p>
          <a:r>
            <a:rPr lang="en-US" dirty="0" smtClean="0"/>
            <a:t>Attenuation occurring over a portion of the bandwidth of the signal</a:t>
          </a:r>
          <a:endParaRPr lang="en-US" dirty="0"/>
        </a:p>
      </dgm:t>
    </dgm:pt>
    <dgm:pt modelId="{D0EEEDB7-2144-4D2B-9AF1-776198159CA9}" type="parTrans" cxnId="{BEB61F27-697A-4659-B7DF-64C71BD4329B}">
      <dgm:prSet/>
      <dgm:spPr/>
      <dgm:t>
        <a:bodyPr/>
        <a:lstStyle/>
        <a:p>
          <a:endParaRPr lang="en-US"/>
        </a:p>
      </dgm:t>
    </dgm:pt>
    <dgm:pt modelId="{9271F6AB-0AA2-4C70-95A9-6ABCD5AACB74}" type="sibTrans" cxnId="{BEB61F27-697A-4659-B7DF-64C71BD4329B}">
      <dgm:prSet/>
      <dgm:spPr/>
      <dgm:t>
        <a:bodyPr/>
        <a:lstStyle/>
        <a:p>
          <a:endParaRPr lang="en-US"/>
        </a:p>
      </dgm:t>
    </dgm:pt>
    <dgm:pt modelId="{3124F675-F30A-4EA9-B363-E3C836C0FAD9}" type="pres">
      <dgm:prSet presAssocID="{4231BEA7-61D9-460E-989F-D4F3E27CDD28}" presName="Name0" presStyleCnt="0">
        <dgm:presLayoutVars>
          <dgm:dir/>
          <dgm:animLvl val="lvl"/>
          <dgm:resizeHandles val="exact"/>
        </dgm:presLayoutVars>
      </dgm:prSet>
      <dgm:spPr/>
      <dgm:t>
        <a:bodyPr/>
        <a:lstStyle/>
        <a:p>
          <a:endParaRPr lang="en-US"/>
        </a:p>
      </dgm:t>
    </dgm:pt>
    <dgm:pt modelId="{0F983802-07A0-44DA-9633-05269AB9892A}" type="pres">
      <dgm:prSet presAssocID="{8F4A500D-4DAC-41AF-A48F-496F9872B4B1}" presName="linNode" presStyleCnt="0"/>
      <dgm:spPr/>
    </dgm:pt>
    <dgm:pt modelId="{4DC616B6-AA3C-4E9A-BE58-2A99E1146CFF}" type="pres">
      <dgm:prSet presAssocID="{8F4A500D-4DAC-41AF-A48F-496F9872B4B1}" presName="parentText" presStyleLbl="node1" presStyleIdx="0" presStyleCnt="4">
        <dgm:presLayoutVars>
          <dgm:chMax val="1"/>
          <dgm:bulletEnabled val="1"/>
        </dgm:presLayoutVars>
      </dgm:prSet>
      <dgm:spPr/>
      <dgm:t>
        <a:bodyPr/>
        <a:lstStyle/>
        <a:p>
          <a:endParaRPr lang="en-US"/>
        </a:p>
      </dgm:t>
    </dgm:pt>
    <dgm:pt modelId="{E8F85283-15C4-48C4-AF90-8F7A346E1766}" type="pres">
      <dgm:prSet presAssocID="{8F4A500D-4DAC-41AF-A48F-496F9872B4B1}" presName="descendantText" presStyleLbl="alignAccFollowNode1" presStyleIdx="0" presStyleCnt="4">
        <dgm:presLayoutVars>
          <dgm:bulletEnabled val="1"/>
        </dgm:presLayoutVars>
      </dgm:prSet>
      <dgm:spPr/>
      <dgm:t>
        <a:bodyPr/>
        <a:lstStyle/>
        <a:p>
          <a:endParaRPr lang="en-US"/>
        </a:p>
      </dgm:t>
    </dgm:pt>
    <dgm:pt modelId="{A55FE645-FD86-4D3F-B910-24532F2115B4}" type="pres">
      <dgm:prSet presAssocID="{3DC64164-0BE8-4807-B7E8-1436EB6BF151}" presName="sp" presStyleCnt="0"/>
      <dgm:spPr/>
    </dgm:pt>
    <dgm:pt modelId="{1F7195B9-B6E1-4BFA-91D9-A6EBD1965074}" type="pres">
      <dgm:prSet presAssocID="{4009460F-0760-4719-BEDA-45FFC073C0AB}" presName="linNode" presStyleCnt="0"/>
      <dgm:spPr/>
    </dgm:pt>
    <dgm:pt modelId="{4536DCD5-1477-4668-8826-AE12233DEF83}" type="pres">
      <dgm:prSet presAssocID="{4009460F-0760-4719-BEDA-45FFC073C0AB}" presName="parentText" presStyleLbl="node1" presStyleIdx="1" presStyleCnt="4">
        <dgm:presLayoutVars>
          <dgm:chMax val="1"/>
          <dgm:bulletEnabled val="1"/>
        </dgm:presLayoutVars>
      </dgm:prSet>
      <dgm:spPr/>
      <dgm:t>
        <a:bodyPr/>
        <a:lstStyle/>
        <a:p>
          <a:endParaRPr lang="en-US"/>
        </a:p>
      </dgm:t>
    </dgm:pt>
    <dgm:pt modelId="{0F071AEF-22AF-4383-B87E-C73C3F810E9F}" type="pres">
      <dgm:prSet presAssocID="{4009460F-0760-4719-BEDA-45FFC073C0AB}" presName="descendantText" presStyleLbl="alignAccFollowNode1" presStyleIdx="1" presStyleCnt="4">
        <dgm:presLayoutVars>
          <dgm:bulletEnabled val="1"/>
        </dgm:presLayoutVars>
      </dgm:prSet>
      <dgm:spPr/>
      <dgm:t>
        <a:bodyPr/>
        <a:lstStyle/>
        <a:p>
          <a:endParaRPr lang="en-US"/>
        </a:p>
      </dgm:t>
    </dgm:pt>
    <dgm:pt modelId="{430FE667-91E4-455B-B08B-5F3F4854FBFB}" type="pres">
      <dgm:prSet presAssocID="{A1C95523-F2B5-4D8E-BC92-7CBF58F2C683}" presName="sp" presStyleCnt="0"/>
      <dgm:spPr/>
    </dgm:pt>
    <dgm:pt modelId="{10311B6A-B557-4B3D-8050-AEEA80B65598}" type="pres">
      <dgm:prSet presAssocID="{8003D6FF-2575-4F16-AEF6-BF44CF14EC2F}" presName="linNode" presStyleCnt="0"/>
      <dgm:spPr/>
    </dgm:pt>
    <dgm:pt modelId="{B73E80C4-5CF9-4ADC-AD25-0672C2289F21}" type="pres">
      <dgm:prSet presAssocID="{8003D6FF-2575-4F16-AEF6-BF44CF14EC2F}" presName="parentText" presStyleLbl="node1" presStyleIdx="2" presStyleCnt="4">
        <dgm:presLayoutVars>
          <dgm:chMax val="1"/>
          <dgm:bulletEnabled val="1"/>
        </dgm:presLayoutVars>
      </dgm:prSet>
      <dgm:spPr/>
      <dgm:t>
        <a:bodyPr/>
        <a:lstStyle/>
        <a:p>
          <a:endParaRPr lang="en-US"/>
        </a:p>
      </dgm:t>
    </dgm:pt>
    <dgm:pt modelId="{07CF9A94-E983-4AB7-A4A5-214C1286FAFE}" type="pres">
      <dgm:prSet presAssocID="{8003D6FF-2575-4F16-AEF6-BF44CF14EC2F}" presName="descendantText" presStyleLbl="alignAccFollowNode1" presStyleIdx="2" presStyleCnt="4">
        <dgm:presLayoutVars>
          <dgm:bulletEnabled val="1"/>
        </dgm:presLayoutVars>
      </dgm:prSet>
      <dgm:spPr/>
      <dgm:t>
        <a:bodyPr/>
        <a:lstStyle/>
        <a:p>
          <a:endParaRPr lang="en-US"/>
        </a:p>
      </dgm:t>
    </dgm:pt>
    <dgm:pt modelId="{8DA04832-1CBE-4C14-ACCF-7B371EF4466E}" type="pres">
      <dgm:prSet presAssocID="{DD371735-3720-4A4D-BC11-15EC2136E0A7}" presName="sp" presStyleCnt="0"/>
      <dgm:spPr/>
    </dgm:pt>
    <dgm:pt modelId="{7685C613-6958-4827-AEA2-D4EE3828DFDC}" type="pres">
      <dgm:prSet presAssocID="{01718510-164F-4F9A-B0E7-B904D2571AC5}" presName="linNode" presStyleCnt="0"/>
      <dgm:spPr/>
    </dgm:pt>
    <dgm:pt modelId="{DC0D7E90-3636-4C11-8CB6-BFD7216EEE82}" type="pres">
      <dgm:prSet presAssocID="{01718510-164F-4F9A-B0E7-B904D2571AC5}" presName="parentText" presStyleLbl="node1" presStyleIdx="3" presStyleCnt="4">
        <dgm:presLayoutVars>
          <dgm:chMax val="1"/>
          <dgm:bulletEnabled val="1"/>
        </dgm:presLayoutVars>
      </dgm:prSet>
      <dgm:spPr/>
      <dgm:t>
        <a:bodyPr/>
        <a:lstStyle/>
        <a:p>
          <a:endParaRPr lang="en-US"/>
        </a:p>
      </dgm:t>
    </dgm:pt>
    <dgm:pt modelId="{819147B4-D946-45B0-854B-2ACE76FE91FC}" type="pres">
      <dgm:prSet presAssocID="{01718510-164F-4F9A-B0E7-B904D2571AC5}" presName="descendantText" presStyleLbl="alignAccFollowNode1" presStyleIdx="3" presStyleCnt="4">
        <dgm:presLayoutVars>
          <dgm:bulletEnabled val="1"/>
        </dgm:presLayoutVars>
      </dgm:prSet>
      <dgm:spPr/>
      <dgm:t>
        <a:bodyPr/>
        <a:lstStyle/>
        <a:p>
          <a:endParaRPr lang="en-US"/>
        </a:p>
      </dgm:t>
    </dgm:pt>
  </dgm:ptLst>
  <dgm:cxnLst>
    <dgm:cxn modelId="{078C58B6-4ECA-41F8-94E8-C814C6FF0355}" srcId="{8F4A500D-4DAC-41AF-A48F-496F9872B4B1}" destId="{E32328BA-FE1C-4364-9E74-499E0439779E}" srcOrd="0" destOrd="0" parTransId="{2305A4CB-809B-4356-BA90-05221CB4B6BF}" sibTransId="{786EA7E4-5361-4C58-A280-E1B1E60F7085}"/>
    <dgm:cxn modelId="{D18D9722-BF88-47BC-9E41-AAAA4C86190B}" type="presOf" srcId="{01718510-164F-4F9A-B0E7-B904D2571AC5}" destId="{DC0D7E90-3636-4C11-8CB6-BFD7216EEE82}" srcOrd="0" destOrd="0" presId="urn:microsoft.com/office/officeart/2005/8/layout/vList5"/>
    <dgm:cxn modelId="{21A04BEA-AD0C-4BA2-A97C-31EFFD38F67F}" srcId="{4009460F-0760-4719-BEDA-45FFC073C0AB}" destId="{D218F1BC-924B-4EBE-8F4E-86974D5D0F54}" srcOrd="0" destOrd="0" parTransId="{BDA3ABD2-6911-4F9C-A5D1-54F63C7EC3AC}" sibTransId="{44505186-99E0-4DA4-A7B5-647CD1FD893C}"/>
    <dgm:cxn modelId="{C0495AD7-96C1-4F10-905F-8BA3F0429593}" type="presOf" srcId="{E32328BA-FE1C-4364-9E74-499E0439779E}" destId="{E8F85283-15C4-48C4-AF90-8F7A346E1766}" srcOrd="0" destOrd="0" presId="urn:microsoft.com/office/officeart/2005/8/layout/vList5"/>
    <dgm:cxn modelId="{3F909033-DA9B-4FDF-B0CE-CE15486B7108}" srcId="{4231BEA7-61D9-460E-989F-D4F3E27CDD28}" destId="{8F4A500D-4DAC-41AF-A48F-496F9872B4B1}" srcOrd="0" destOrd="0" parTransId="{D581E87C-7CF9-47F4-95DD-447280B41162}" sibTransId="{3DC64164-0BE8-4807-B7E8-1436EB6BF151}"/>
    <dgm:cxn modelId="{E5615167-4A50-4B24-9C89-C6AB3A4B580B}" srcId="{8003D6FF-2575-4F16-AEF6-BF44CF14EC2F}" destId="{B5B20E2D-C901-4667-86B6-A93468353012}" srcOrd="0" destOrd="0" parTransId="{30784752-D860-460A-9AA7-7ACE134AFF78}" sibTransId="{B5A32339-AE4F-46A2-9BA9-65CD488B73B6}"/>
    <dgm:cxn modelId="{18D2B3A6-44C3-4C87-A36F-E12A0B4A5F3E}" srcId="{4231BEA7-61D9-460E-989F-D4F3E27CDD28}" destId="{4009460F-0760-4719-BEDA-45FFC073C0AB}" srcOrd="1" destOrd="0" parTransId="{45F9F7C2-4970-40B9-A979-10E9BF838AA6}" sibTransId="{A1C95523-F2B5-4D8E-BC92-7CBF58F2C683}"/>
    <dgm:cxn modelId="{2641E5D6-8917-493C-8959-A08A6D1C1A7B}" type="presOf" srcId="{B2F707F4-D3CE-4697-8767-A96819705884}" destId="{819147B4-D946-45B0-854B-2ACE76FE91FC}" srcOrd="0" destOrd="0" presId="urn:microsoft.com/office/officeart/2005/8/layout/vList5"/>
    <dgm:cxn modelId="{09F49FFA-6C7A-4C35-BF48-309A3783F512}" srcId="{4231BEA7-61D9-460E-989F-D4F3E27CDD28}" destId="{01718510-164F-4F9A-B0E7-B904D2571AC5}" srcOrd="3" destOrd="0" parTransId="{A09CE041-FC54-4317-A535-7CDA2D27A453}" sibTransId="{E8E051A2-1AB0-4150-A84E-3D341D7AC5BE}"/>
    <dgm:cxn modelId="{CCDFC3DF-7A29-42CA-BF84-E8570F942AC8}" type="presOf" srcId="{4231BEA7-61D9-460E-989F-D4F3E27CDD28}" destId="{3124F675-F30A-4EA9-B363-E3C836C0FAD9}" srcOrd="0" destOrd="0" presId="urn:microsoft.com/office/officeart/2005/8/layout/vList5"/>
    <dgm:cxn modelId="{BEB61F27-697A-4659-B7DF-64C71BD4329B}" srcId="{01718510-164F-4F9A-B0E7-B904D2571AC5}" destId="{B2F707F4-D3CE-4697-8767-A96819705884}" srcOrd="0" destOrd="0" parTransId="{D0EEEDB7-2144-4D2B-9AF1-776198159CA9}" sibTransId="{9271F6AB-0AA2-4C70-95A9-6ABCD5AACB74}"/>
    <dgm:cxn modelId="{7E776071-FB3D-4ADC-8F1D-4686A1EF9BCC}" type="presOf" srcId="{8003D6FF-2575-4F16-AEF6-BF44CF14EC2F}" destId="{B73E80C4-5CF9-4ADC-AD25-0672C2289F21}" srcOrd="0" destOrd="0" presId="urn:microsoft.com/office/officeart/2005/8/layout/vList5"/>
    <dgm:cxn modelId="{AB989FE0-DF33-438D-805E-F62E2D5A6E0A}" srcId="{4231BEA7-61D9-460E-989F-D4F3E27CDD28}" destId="{8003D6FF-2575-4F16-AEF6-BF44CF14EC2F}" srcOrd="2" destOrd="0" parTransId="{172D0C33-0727-48D1-A640-5913FC88D860}" sibTransId="{DD371735-3720-4A4D-BC11-15EC2136E0A7}"/>
    <dgm:cxn modelId="{EE147688-043B-40A7-B20D-46E868927DB5}" type="presOf" srcId="{4009460F-0760-4719-BEDA-45FFC073C0AB}" destId="{4536DCD5-1477-4668-8826-AE12233DEF83}" srcOrd="0" destOrd="0" presId="urn:microsoft.com/office/officeart/2005/8/layout/vList5"/>
    <dgm:cxn modelId="{2AA5DD2F-C81B-492C-B87F-67D60103BFF8}" type="presOf" srcId="{B5B20E2D-C901-4667-86B6-A93468353012}" destId="{07CF9A94-E983-4AB7-A4A5-214C1286FAFE}" srcOrd="0" destOrd="0" presId="urn:microsoft.com/office/officeart/2005/8/layout/vList5"/>
    <dgm:cxn modelId="{DE2413C7-7D6B-4DB7-A1F6-7E13421C998D}" type="presOf" srcId="{8F4A500D-4DAC-41AF-A48F-496F9872B4B1}" destId="{4DC616B6-AA3C-4E9A-BE58-2A99E1146CFF}" srcOrd="0" destOrd="0" presId="urn:microsoft.com/office/officeart/2005/8/layout/vList5"/>
    <dgm:cxn modelId="{C79A9D11-9EC6-4063-B7EE-E22CAA68C321}" type="presOf" srcId="{D218F1BC-924B-4EBE-8F4E-86974D5D0F54}" destId="{0F071AEF-22AF-4383-B87E-C73C3F810E9F}" srcOrd="0" destOrd="0" presId="urn:microsoft.com/office/officeart/2005/8/layout/vList5"/>
    <dgm:cxn modelId="{F3869E77-978D-454F-8B5A-488484650CCE}" type="presParOf" srcId="{3124F675-F30A-4EA9-B363-E3C836C0FAD9}" destId="{0F983802-07A0-44DA-9633-05269AB9892A}" srcOrd="0" destOrd="0" presId="urn:microsoft.com/office/officeart/2005/8/layout/vList5"/>
    <dgm:cxn modelId="{AE615573-613F-4289-9D07-C1738A1BFD67}" type="presParOf" srcId="{0F983802-07A0-44DA-9633-05269AB9892A}" destId="{4DC616B6-AA3C-4E9A-BE58-2A99E1146CFF}" srcOrd="0" destOrd="0" presId="urn:microsoft.com/office/officeart/2005/8/layout/vList5"/>
    <dgm:cxn modelId="{BC656C55-3064-4BBB-877B-578E77F341D5}" type="presParOf" srcId="{0F983802-07A0-44DA-9633-05269AB9892A}" destId="{E8F85283-15C4-48C4-AF90-8F7A346E1766}" srcOrd="1" destOrd="0" presId="urn:microsoft.com/office/officeart/2005/8/layout/vList5"/>
    <dgm:cxn modelId="{4BAA7D8B-FDC7-400E-B461-2A9071877EE4}" type="presParOf" srcId="{3124F675-F30A-4EA9-B363-E3C836C0FAD9}" destId="{A55FE645-FD86-4D3F-B910-24532F2115B4}" srcOrd="1" destOrd="0" presId="urn:microsoft.com/office/officeart/2005/8/layout/vList5"/>
    <dgm:cxn modelId="{7EE1C8E6-529E-41E0-8F8E-19ED0FC69062}" type="presParOf" srcId="{3124F675-F30A-4EA9-B363-E3C836C0FAD9}" destId="{1F7195B9-B6E1-4BFA-91D9-A6EBD1965074}" srcOrd="2" destOrd="0" presId="urn:microsoft.com/office/officeart/2005/8/layout/vList5"/>
    <dgm:cxn modelId="{C3291122-254A-4F1C-A705-4D9D36ED56CC}" type="presParOf" srcId="{1F7195B9-B6E1-4BFA-91D9-A6EBD1965074}" destId="{4536DCD5-1477-4668-8826-AE12233DEF83}" srcOrd="0" destOrd="0" presId="urn:microsoft.com/office/officeart/2005/8/layout/vList5"/>
    <dgm:cxn modelId="{F008EBD3-5277-429D-B81F-D09FC3B6BC75}" type="presParOf" srcId="{1F7195B9-B6E1-4BFA-91D9-A6EBD1965074}" destId="{0F071AEF-22AF-4383-B87E-C73C3F810E9F}" srcOrd="1" destOrd="0" presId="urn:microsoft.com/office/officeart/2005/8/layout/vList5"/>
    <dgm:cxn modelId="{E707AC01-FCF6-41F7-AABC-0F3F8C927402}" type="presParOf" srcId="{3124F675-F30A-4EA9-B363-E3C836C0FAD9}" destId="{430FE667-91E4-455B-B08B-5F3F4854FBFB}" srcOrd="3" destOrd="0" presId="urn:microsoft.com/office/officeart/2005/8/layout/vList5"/>
    <dgm:cxn modelId="{4729D207-0087-49E2-B2BA-1A0486603FAA}" type="presParOf" srcId="{3124F675-F30A-4EA9-B363-E3C836C0FAD9}" destId="{10311B6A-B557-4B3D-8050-AEEA80B65598}" srcOrd="4" destOrd="0" presId="urn:microsoft.com/office/officeart/2005/8/layout/vList5"/>
    <dgm:cxn modelId="{55E07C5F-3812-43A0-9EFB-007ED26EEFA3}" type="presParOf" srcId="{10311B6A-B557-4B3D-8050-AEEA80B65598}" destId="{B73E80C4-5CF9-4ADC-AD25-0672C2289F21}" srcOrd="0" destOrd="0" presId="urn:microsoft.com/office/officeart/2005/8/layout/vList5"/>
    <dgm:cxn modelId="{B3BCC69B-B7B0-4C11-9149-56E285E84F1B}" type="presParOf" srcId="{10311B6A-B557-4B3D-8050-AEEA80B65598}" destId="{07CF9A94-E983-4AB7-A4A5-214C1286FAFE}" srcOrd="1" destOrd="0" presId="urn:microsoft.com/office/officeart/2005/8/layout/vList5"/>
    <dgm:cxn modelId="{2C7E7055-C6D6-4C75-914A-C150D64B219B}" type="presParOf" srcId="{3124F675-F30A-4EA9-B363-E3C836C0FAD9}" destId="{8DA04832-1CBE-4C14-ACCF-7B371EF4466E}" srcOrd="5" destOrd="0" presId="urn:microsoft.com/office/officeart/2005/8/layout/vList5"/>
    <dgm:cxn modelId="{CD74DE18-4CB4-4515-9882-053FF10DBF3B}" type="presParOf" srcId="{3124F675-F30A-4EA9-B363-E3C836C0FAD9}" destId="{7685C613-6958-4827-AEA2-D4EE3828DFDC}" srcOrd="6" destOrd="0" presId="urn:microsoft.com/office/officeart/2005/8/layout/vList5"/>
    <dgm:cxn modelId="{F71AAF53-D8CD-4339-A451-A3F1F2041E82}" type="presParOf" srcId="{7685C613-6958-4827-AEA2-D4EE3828DFDC}" destId="{DC0D7E90-3636-4C11-8CB6-BFD7216EEE82}" srcOrd="0" destOrd="0" presId="urn:microsoft.com/office/officeart/2005/8/layout/vList5"/>
    <dgm:cxn modelId="{EDAFE30F-20FA-4B78-A858-0FB558836967}" type="presParOf" srcId="{7685C613-6958-4827-AEA2-D4EE3828DFDC}" destId="{819147B4-D946-45B0-854B-2ACE76FE91FC}"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1B407D-A3F0-F744-990B-21F09B831FCF}" type="doc">
      <dgm:prSet loTypeId="urn:microsoft.com/office/officeart/2008/layout/LinedList" loCatId="process" qsTypeId="urn:microsoft.com/office/officeart/2005/8/quickstyle/3D2" qsCatId="3D" csTypeId="urn:microsoft.com/office/officeart/2005/8/colors/accent1_2" csCatId="accent1"/>
      <dgm:spPr/>
      <dgm:t>
        <a:bodyPr/>
        <a:lstStyle/>
        <a:p>
          <a:endParaRPr lang="en-US"/>
        </a:p>
      </dgm:t>
    </dgm:pt>
    <dgm:pt modelId="{D40F72E9-6F67-D84C-843C-E7F14EE427B8}">
      <dgm:prSet/>
      <dgm:spPr/>
      <dgm:t>
        <a:bodyPr/>
        <a:lstStyle/>
        <a:p>
          <a:pPr rtl="0"/>
          <a:r>
            <a:rPr kumimoji="1" lang="en-US" smtClean="0"/>
            <a:t>Diversity</a:t>
          </a:r>
          <a:endParaRPr lang="en-US"/>
        </a:p>
      </dgm:t>
    </dgm:pt>
    <dgm:pt modelId="{6C54A757-F318-264A-B0B3-729289F84775}" type="parTrans" cxnId="{5EEDBA08-25ED-5C44-A46F-0034B1811081}">
      <dgm:prSet/>
      <dgm:spPr/>
      <dgm:t>
        <a:bodyPr/>
        <a:lstStyle/>
        <a:p>
          <a:endParaRPr lang="en-US"/>
        </a:p>
      </dgm:t>
    </dgm:pt>
    <dgm:pt modelId="{D8771528-105C-8D48-B4AA-1FF44FB75732}" type="sibTrans" cxnId="{5EEDBA08-25ED-5C44-A46F-0034B1811081}">
      <dgm:prSet/>
      <dgm:spPr/>
      <dgm:t>
        <a:bodyPr/>
        <a:lstStyle/>
        <a:p>
          <a:endParaRPr lang="en-US"/>
        </a:p>
      </dgm:t>
    </dgm:pt>
    <dgm:pt modelId="{FA80483B-71E0-D04E-B9A4-1E2ABFEB9D58}">
      <dgm:prSet/>
      <dgm:spPr/>
      <dgm:t>
        <a:bodyPr/>
        <a:lstStyle/>
        <a:p>
          <a:pPr rtl="0"/>
          <a:r>
            <a:rPr kumimoji="1" lang="en-US" smtClean="0"/>
            <a:t>Based on the fact that individual channels experience independent fading events</a:t>
          </a:r>
          <a:endParaRPr lang="en-US"/>
        </a:p>
      </dgm:t>
    </dgm:pt>
    <dgm:pt modelId="{3BCEDCA0-25D5-9747-9BFA-F320A70B627D}" type="parTrans" cxnId="{D2CD4144-648B-1846-9024-A9350C76AC58}">
      <dgm:prSet/>
      <dgm:spPr/>
      <dgm:t>
        <a:bodyPr/>
        <a:lstStyle/>
        <a:p>
          <a:endParaRPr lang="en-US"/>
        </a:p>
      </dgm:t>
    </dgm:pt>
    <dgm:pt modelId="{C4A31328-5125-C845-87CC-2821DCC59F19}" type="sibTrans" cxnId="{D2CD4144-648B-1846-9024-A9350C76AC58}">
      <dgm:prSet/>
      <dgm:spPr/>
      <dgm:t>
        <a:bodyPr/>
        <a:lstStyle/>
        <a:p>
          <a:endParaRPr lang="en-US"/>
        </a:p>
      </dgm:t>
    </dgm:pt>
    <dgm:pt modelId="{295FF247-AF02-0044-9A0A-A89F710DDCD3}">
      <dgm:prSet/>
      <dgm:spPr/>
      <dgm:t>
        <a:bodyPr/>
        <a:lstStyle/>
        <a:p>
          <a:pPr rtl="0"/>
          <a:r>
            <a:rPr kumimoji="1" lang="en-US" smtClean="0"/>
            <a:t>Use multiple logical channels between transmitter and receiver</a:t>
          </a:r>
          <a:endParaRPr lang="en-US"/>
        </a:p>
      </dgm:t>
    </dgm:pt>
    <dgm:pt modelId="{ECE808AD-10DA-ED43-A8D7-C32A29E14462}" type="parTrans" cxnId="{E728D63D-99E6-7B40-B31F-7A5A87CB41B0}">
      <dgm:prSet/>
      <dgm:spPr/>
      <dgm:t>
        <a:bodyPr/>
        <a:lstStyle/>
        <a:p>
          <a:endParaRPr lang="en-US"/>
        </a:p>
      </dgm:t>
    </dgm:pt>
    <dgm:pt modelId="{8DA353B5-AF7D-D744-A163-E9335265246E}" type="sibTrans" cxnId="{E728D63D-99E6-7B40-B31F-7A5A87CB41B0}">
      <dgm:prSet/>
      <dgm:spPr/>
      <dgm:t>
        <a:bodyPr/>
        <a:lstStyle/>
        <a:p>
          <a:endParaRPr lang="en-US"/>
        </a:p>
      </dgm:t>
    </dgm:pt>
    <dgm:pt modelId="{CCA811E3-3956-8C42-9422-C3434B0299D5}">
      <dgm:prSet/>
      <dgm:spPr/>
      <dgm:t>
        <a:bodyPr/>
        <a:lstStyle/>
        <a:p>
          <a:pPr rtl="0"/>
          <a:r>
            <a:rPr kumimoji="1" lang="en-US" smtClean="0"/>
            <a:t>Send part of signal over each channel</a:t>
          </a:r>
          <a:endParaRPr lang="en-US"/>
        </a:p>
      </dgm:t>
    </dgm:pt>
    <dgm:pt modelId="{1A8CEA1D-8E30-8947-B0EC-CC0D8620777E}" type="parTrans" cxnId="{9E88653D-57B8-6E4C-BF61-64776B41E3E7}">
      <dgm:prSet/>
      <dgm:spPr/>
      <dgm:t>
        <a:bodyPr/>
        <a:lstStyle/>
        <a:p>
          <a:endParaRPr lang="en-US"/>
        </a:p>
      </dgm:t>
    </dgm:pt>
    <dgm:pt modelId="{482AF540-ECF0-EF46-BC30-0C27CD14D2B3}" type="sibTrans" cxnId="{9E88653D-57B8-6E4C-BF61-64776B41E3E7}">
      <dgm:prSet/>
      <dgm:spPr/>
      <dgm:t>
        <a:bodyPr/>
        <a:lstStyle/>
        <a:p>
          <a:endParaRPr lang="en-US"/>
        </a:p>
      </dgm:t>
    </dgm:pt>
    <dgm:pt modelId="{080A1F9B-C32B-1241-B8EB-E7BBA2ADDE32}">
      <dgm:prSet/>
      <dgm:spPr/>
      <dgm:t>
        <a:bodyPr/>
        <a:lstStyle/>
        <a:p>
          <a:pPr rtl="0"/>
          <a:r>
            <a:rPr kumimoji="1" lang="en-US" smtClean="0"/>
            <a:t>Doesn’t eliminate errors, but reduces</a:t>
          </a:r>
          <a:endParaRPr lang="en-US"/>
        </a:p>
      </dgm:t>
    </dgm:pt>
    <dgm:pt modelId="{9A73B093-5E57-1D45-830F-2E718E756CA5}" type="parTrans" cxnId="{AF4ECF07-BEB2-3A4D-BCFF-3EA556210FE2}">
      <dgm:prSet/>
      <dgm:spPr/>
      <dgm:t>
        <a:bodyPr/>
        <a:lstStyle/>
        <a:p>
          <a:endParaRPr lang="en-US"/>
        </a:p>
      </dgm:t>
    </dgm:pt>
    <dgm:pt modelId="{A1FCAAAF-FC32-0740-9F5C-C59562D6AD88}" type="sibTrans" cxnId="{AF4ECF07-BEB2-3A4D-BCFF-3EA556210FE2}">
      <dgm:prSet/>
      <dgm:spPr/>
      <dgm:t>
        <a:bodyPr/>
        <a:lstStyle/>
        <a:p>
          <a:endParaRPr lang="en-US"/>
        </a:p>
      </dgm:t>
    </dgm:pt>
    <dgm:pt modelId="{F4ACEEE3-C18F-7846-AE1E-D0205EEE7EB2}">
      <dgm:prSet/>
      <dgm:spPr/>
      <dgm:t>
        <a:bodyPr/>
        <a:lstStyle/>
        <a:p>
          <a:pPr rtl="0"/>
          <a:r>
            <a:rPr kumimoji="1" lang="en-US" smtClean="0"/>
            <a:t>Space diversity involves physical transmission paths</a:t>
          </a:r>
          <a:endParaRPr lang="en-US"/>
        </a:p>
      </dgm:t>
    </dgm:pt>
    <dgm:pt modelId="{C90C25EB-D3A5-444F-AF54-685988A1EEAE}" type="parTrans" cxnId="{F8965FFF-530E-9741-95E8-EF40521C5F93}">
      <dgm:prSet/>
      <dgm:spPr/>
      <dgm:t>
        <a:bodyPr/>
        <a:lstStyle/>
        <a:p>
          <a:endParaRPr lang="en-US"/>
        </a:p>
      </dgm:t>
    </dgm:pt>
    <dgm:pt modelId="{69182513-3BD8-2C47-BE6E-ACA45EBE476D}" type="sibTrans" cxnId="{F8965FFF-530E-9741-95E8-EF40521C5F93}">
      <dgm:prSet/>
      <dgm:spPr/>
      <dgm:t>
        <a:bodyPr/>
        <a:lstStyle/>
        <a:p>
          <a:endParaRPr lang="en-US"/>
        </a:p>
      </dgm:t>
    </dgm:pt>
    <dgm:pt modelId="{8B65B52F-7D51-324A-A86E-054D1488EBA9}">
      <dgm:prSet/>
      <dgm:spPr/>
      <dgm:t>
        <a:bodyPr/>
        <a:lstStyle/>
        <a:p>
          <a:pPr rtl="0"/>
          <a:r>
            <a:rPr kumimoji="1" lang="en-US" smtClean="0"/>
            <a:t>More commonly refers to frequency or time diversity</a:t>
          </a:r>
          <a:endParaRPr lang="en-US"/>
        </a:p>
      </dgm:t>
    </dgm:pt>
    <dgm:pt modelId="{B7A9242C-FF07-8A41-96B9-0DDC480B0BBC}" type="parTrans" cxnId="{DC647984-1DEE-D943-B42B-FF553DE366BA}">
      <dgm:prSet/>
      <dgm:spPr/>
      <dgm:t>
        <a:bodyPr/>
        <a:lstStyle/>
        <a:p>
          <a:endParaRPr lang="en-US"/>
        </a:p>
      </dgm:t>
    </dgm:pt>
    <dgm:pt modelId="{F1128751-B468-E040-B41D-C6A4C2BF0F87}" type="sibTrans" cxnId="{DC647984-1DEE-D943-B42B-FF553DE366BA}">
      <dgm:prSet/>
      <dgm:spPr/>
      <dgm:t>
        <a:bodyPr/>
        <a:lstStyle/>
        <a:p>
          <a:endParaRPr lang="en-US"/>
        </a:p>
      </dgm:t>
    </dgm:pt>
    <dgm:pt modelId="{CF148000-5FD5-DF43-A046-D5FB0E881628}">
      <dgm:prSet/>
      <dgm:spPr/>
      <dgm:t>
        <a:bodyPr/>
        <a:lstStyle/>
        <a:p>
          <a:pPr rtl="0"/>
          <a:r>
            <a:rPr kumimoji="1" lang="en-US" smtClean="0"/>
            <a:t>Most important example of frequency diversity is spread spectrum</a:t>
          </a:r>
          <a:endParaRPr lang="en-US"/>
        </a:p>
      </dgm:t>
    </dgm:pt>
    <dgm:pt modelId="{BECF515A-08FE-A84F-8963-1D0061181649}" type="parTrans" cxnId="{52B2C1BD-BE8A-414B-A77F-45ACBC0E3A7A}">
      <dgm:prSet/>
      <dgm:spPr/>
      <dgm:t>
        <a:bodyPr/>
        <a:lstStyle/>
        <a:p>
          <a:endParaRPr lang="en-US"/>
        </a:p>
      </dgm:t>
    </dgm:pt>
    <dgm:pt modelId="{ACFF95F8-5B1D-0A41-AB36-08A37C930CD6}" type="sibTrans" cxnId="{52B2C1BD-BE8A-414B-A77F-45ACBC0E3A7A}">
      <dgm:prSet/>
      <dgm:spPr/>
      <dgm:t>
        <a:bodyPr/>
        <a:lstStyle/>
        <a:p>
          <a:endParaRPr lang="en-US"/>
        </a:p>
      </dgm:t>
    </dgm:pt>
    <dgm:pt modelId="{5B560621-89AC-1049-BA9D-D1A58A2D7748}" type="pres">
      <dgm:prSet presAssocID="{441B407D-A3F0-F744-990B-21F09B831FCF}" presName="vert0" presStyleCnt="0">
        <dgm:presLayoutVars>
          <dgm:dir/>
          <dgm:animOne val="branch"/>
          <dgm:animLvl val="lvl"/>
        </dgm:presLayoutVars>
      </dgm:prSet>
      <dgm:spPr/>
      <dgm:t>
        <a:bodyPr/>
        <a:lstStyle/>
        <a:p>
          <a:endParaRPr lang="en-US"/>
        </a:p>
      </dgm:t>
    </dgm:pt>
    <dgm:pt modelId="{7E7524E3-DC55-E64F-8386-5094B581BFBD}" type="pres">
      <dgm:prSet presAssocID="{D40F72E9-6F67-D84C-843C-E7F14EE427B8}" presName="thickLine" presStyleLbl="alignNode1" presStyleIdx="0" presStyleCnt="1"/>
      <dgm:spPr/>
    </dgm:pt>
    <dgm:pt modelId="{7D9C9771-2480-1B41-B099-7B6125DB5826}" type="pres">
      <dgm:prSet presAssocID="{D40F72E9-6F67-D84C-843C-E7F14EE427B8}" presName="horz1" presStyleCnt="0"/>
      <dgm:spPr/>
    </dgm:pt>
    <dgm:pt modelId="{A2E2DCBA-F76F-1F4E-9D98-D3CC950970CE}" type="pres">
      <dgm:prSet presAssocID="{D40F72E9-6F67-D84C-843C-E7F14EE427B8}" presName="tx1" presStyleLbl="revTx" presStyleIdx="0" presStyleCnt="8"/>
      <dgm:spPr/>
      <dgm:t>
        <a:bodyPr/>
        <a:lstStyle/>
        <a:p>
          <a:endParaRPr lang="en-US"/>
        </a:p>
      </dgm:t>
    </dgm:pt>
    <dgm:pt modelId="{333B4881-F510-D844-AF5F-3692BECAA04D}" type="pres">
      <dgm:prSet presAssocID="{D40F72E9-6F67-D84C-843C-E7F14EE427B8}" presName="vert1" presStyleCnt="0"/>
      <dgm:spPr/>
    </dgm:pt>
    <dgm:pt modelId="{DB3C9D8D-6650-2946-A80C-30DA70128203}" type="pres">
      <dgm:prSet presAssocID="{FA80483B-71E0-D04E-B9A4-1E2ABFEB9D58}" presName="vertSpace2a" presStyleCnt="0"/>
      <dgm:spPr/>
    </dgm:pt>
    <dgm:pt modelId="{17DC5507-D516-124A-90AA-58DB8FA3991D}" type="pres">
      <dgm:prSet presAssocID="{FA80483B-71E0-D04E-B9A4-1E2ABFEB9D58}" presName="horz2" presStyleCnt="0"/>
      <dgm:spPr/>
    </dgm:pt>
    <dgm:pt modelId="{A3764089-9C58-3E45-B085-68D362C8AFE6}" type="pres">
      <dgm:prSet presAssocID="{FA80483B-71E0-D04E-B9A4-1E2ABFEB9D58}" presName="horzSpace2" presStyleCnt="0"/>
      <dgm:spPr/>
    </dgm:pt>
    <dgm:pt modelId="{2020C50C-24B1-8E43-B603-171D78EA845B}" type="pres">
      <dgm:prSet presAssocID="{FA80483B-71E0-D04E-B9A4-1E2ABFEB9D58}" presName="tx2" presStyleLbl="revTx" presStyleIdx="1" presStyleCnt="8"/>
      <dgm:spPr/>
      <dgm:t>
        <a:bodyPr/>
        <a:lstStyle/>
        <a:p>
          <a:endParaRPr lang="en-US"/>
        </a:p>
      </dgm:t>
    </dgm:pt>
    <dgm:pt modelId="{26AC7248-853F-334A-A945-B274330A974A}" type="pres">
      <dgm:prSet presAssocID="{FA80483B-71E0-D04E-B9A4-1E2ABFEB9D58}" presName="vert2" presStyleCnt="0"/>
      <dgm:spPr/>
    </dgm:pt>
    <dgm:pt modelId="{0AFAA450-0321-F44D-9C25-FD6D3155356E}" type="pres">
      <dgm:prSet presAssocID="{FA80483B-71E0-D04E-B9A4-1E2ABFEB9D58}" presName="thinLine2b" presStyleLbl="callout" presStyleIdx="0" presStyleCnt="7"/>
      <dgm:spPr/>
    </dgm:pt>
    <dgm:pt modelId="{4D051CCC-97C2-4949-8870-812B32A2811D}" type="pres">
      <dgm:prSet presAssocID="{FA80483B-71E0-D04E-B9A4-1E2ABFEB9D58}" presName="vertSpace2b" presStyleCnt="0"/>
      <dgm:spPr/>
    </dgm:pt>
    <dgm:pt modelId="{0E97F368-754A-D24A-AF45-112D39C1542F}" type="pres">
      <dgm:prSet presAssocID="{295FF247-AF02-0044-9A0A-A89F710DDCD3}" presName="horz2" presStyleCnt="0"/>
      <dgm:spPr/>
    </dgm:pt>
    <dgm:pt modelId="{30C92D54-7BDA-F248-8806-7038BFA1D665}" type="pres">
      <dgm:prSet presAssocID="{295FF247-AF02-0044-9A0A-A89F710DDCD3}" presName="horzSpace2" presStyleCnt="0"/>
      <dgm:spPr/>
    </dgm:pt>
    <dgm:pt modelId="{925FE412-8E73-8945-9E9E-5A08FD160A51}" type="pres">
      <dgm:prSet presAssocID="{295FF247-AF02-0044-9A0A-A89F710DDCD3}" presName="tx2" presStyleLbl="revTx" presStyleIdx="2" presStyleCnt="8"/>
      <dgm:spPr/>
      <dgm:t>
        <a:bodyPr/>
        <a:lstStyle/>
        <a:p>
          <a:endParaRPr lang="en-US"/>
        </a:p>
      </dgm:t>
    </dgm:pt>
    <dgm:pt modelId="{2C7DD311-EF6D-2840-B6C0-43A99E712548}" type="pres">
      <dgm:prSet presAssocID="{295FF247-AF02-0044-9A0A-A89F710DDCD3}" presName="vert2" presStyleCnt="0"/>
      <dgm:spPr/>
    </dgm:pt>
    <dgm:pt modelId="{484EE00D-D4BD-0E45-9036-C93E638615CC}" type="pres">
      <dgm:prSet presAssocID="{295FF247-AF02-0044-9A0A-A89F710DDCD3}" presName="thinLine2b" presStyleLbl="callout" presStyleIdx="1" presStyleCnt="7"/>
      <dgm:spPr/>
    </dgm:pt>
    <dgm:pt modelId="{9B69D211-E18E-8E43-B837-59DC11AB3FFE}" type="pres">
      <dgm:prSet presAssocID="{295FF247-AF02-0044-9A0A-A89F710DDCD3}" presName="vertSpace2b" presStyleCnt="0"/>
      <dgm:spPr/>
    </dgm:pt>
    <dgm:pt modelId="{55A60590-5BC3-204E-8ED3-E2A7F2E28A56}" type="pres">
      <dgm:prSet presAssocID="{CCA811E3-3956-8C42-9422-C3434B0299D5}" presName="horz2" presStyleCnt="0"/>
      <dgm:spPr/>
    </dgm:pt>
    <dgm:pt modelId="{80D5B956-AEE0-224C-A194-290088FCCEC8}" type="pres">
      <dgm:prSet presAssocID="{CCA811E3-3956-8C42-9422-C3434B0299D5}" presName="horzSpace2" presStyleCnt="0"/>
      <dgm:spPr/>
    </dgm:pt>
    <dgm:pt modelId="{9722DAF7-96E5-2443-8E6A-C39AC2029CBC}" type="pres">
      <dgm:prSet presAssocID="{CCA811E3-3956-8C42-9422-C3434B0299D5}" presName="tx2" presStyleLbl="revTx" presStyleIdx="3" presStyleCnt="8"/>
      <dgm:spPr/>
      <dgm:t>
        <a:bodyPr/>
        <a:lstStyle/>
        <a:p>
          <a:endParaRPr lang="en-US"/>
        </a:p>
      </dgm:t>
    </dgm:pt>
    <dgm:pt modelId="{D05E45B9-672C-334C-B27B-FD9B0D37BBEA}" type="pres">
      <dgm:prSet presAssocID="{CCA811E3-3956-8C42-9422-C3434B0299D5}" presName="vert2" presStyleCnt="0"/>
      <dgm:spPr/>
    </dgm:pt>
    <dgm:pt modelId="{41EFDA50-018C-1645-91A4-0C944663D040}" type="pres">
      <dgm:prSet presAssocID="{CCA811E3-3956-8C42-9422-C3434B0299D5}" presName="thinLine2b" presStyleLbl="callout" presStyleIdx="2" presStyleCnt="7"/>
      <dgm:spPr/>
    </dgm:pt>
    <dgm:pt modelId="{214F0B06-BA7F-7F41-91DE-737B0FD5F5A3}" type="pres">
      <dgm:prSet presAssocID="{CCA811E3-3956-8C42-9422-C3434B0299D5}" presName="vertSpace2b" presStyleCnt="0"/>
      <dgm:spPr/>
    </dgm:pt>
    <dgm:pt modelId="{77D1D367-3ADE-014D-B6F9-22CC17D36CC9}" type="pres">
      <dgm:prSet presAssocID="{080A1F9B-C32B-1241-B8EB-E7BBA2ADDE32}" presName="horz2" presStyleCnt="0"/>
      <dgm:spPr/>
    </dgm:pt>
    <dgm:pt modelId="{1AE791B2-1C8D-634C-AA27-1E4717FC3C46}" type="pres">
      <dgm:prSet presAssocID="{080A1F9B-C32B-1241-B8EB-E7BBA2ADDE32}" presName="horzSpace2" presStyleCnt="0"/>
      <dgm:spPr/>
    </dgm:pt>
    <dgm:pt modelId="{6BBAF366-E41B-3045-AE82-E179025A7B7D}" type="pres">
      <dgm:prSet presAssocID="{080A1F9B-C32B-1241-B8EB-E7BBA2ADDE32}" presName="tx2" presStyleLbl="revTx" presStyleIdx="4" presStyleCnt="8"/>
      <dgm:spPr/>
      <dgm:t>
        <a:bodyPr/>
        <a:lstStyle/>
        <a:p>
          <a:endParaRPr lang="en-US"/>
        </a:p>
      </dgm:t>
    </dgm:pt>
    <dgm:pt modelId="{DD47107E-AB6B-0245-B796-F0B7DFC19874}" type="pres">
      <dgm:prSet presAssocID="{080A1F9B-C32B-1241-B8EB-E7BBA2ADDE32}" presName="vert2" presStyleCnt="0"/>
      <dgm:spPr/>
    </dgm:pt>
    <dgm:pt modelId="{327E4A68-C1EF-774F-A0DB-EADAC229528C}" type="pres">
      <dgm:prSet presAssocID="{080A1F9B-C32B-1241-B8EB-E7BBA2ADDE32}" presName="thinLine2b" presStyleLbl="callout" presStyleIdx="3" presStyleCnt="7"/>
      <dgm:spPr/>
    </dgm:pt>
    <dgm:pt modelId="{6CC7C5DB-2896-E148-BD8B-84D45EDB856E}" type="pres">
      <dgm:prSet presAssocID="{080A1F9B-C32B-1241-B8EB-E7BBA2ADDE32}" presName="vertSpace2b" presStyleCnt="0"/>
      <dgm:spPr/>
    </dgm:pt>
    <dgm:pt modelId="{F795082C-D7BE-B64C-89C9-94FD948A81C7}" type="pres">
      <dgm:prSet presAssocID="{F4ACEEE3-C18F-7846-AE1E-D0205EEE7EB2}" presName="horz2" presStyleCnt="0"/>
      <dgm:spPr/>
    </dgm:pt>
    <dgm:pt modelId="{96988BE9-C162-2445-B4E2-7218C1490BCE}" type="pres">
      <dgm:prSet presAssocID="{F4ACEEE3-C18F-7846-AE1E-D0205EEE7EB2}" presName="horzSpace2" presStyleCnt="0"/>
      <dgm:spPr/>
    </dgm:pt>
    <dgm:pt modelId="{5D0E15EE-D4E2-464C-B525-201F2653B37E}" type="pres">
      <dgm:prSet presAssocID="{F4ACEEE3-C18F-7846-AE1E-D0205EEE7EB2}" presName="tx2" presStyleLbl="revTx" presStyleIdx="5" presStyleCnt="8"/>
      <dgm:spPr/>
      <dgm:t>
        <a:bodyPr/>
        <a:lstStyle/>
        <a:p>
          <a:endParaRPr lang="en-US"/>
        </a:p>
      </dgm:t>
    </dgm:pt>
    <dgm:pt modelId="{09080DD5-F6BD-7542-89FE-6F6C12A0E58A}" type="pres">
      <dgm:prSet presAssocID="{F4ACEEE3-C18F-7846-AE1E-D0205EEE7EB2}" presName="vert2" presStyleCnt="0"/>
      <dgm:spPr/>
    </dgm:pt>
    <dgm:pt modelId="{9DA12075-F88C-844E-B58B-29E5F2E79F66}" type="pres">
      <dgm:prSet presAssocID="{F4ACEEE3-C18F-7846-AE1E-D0205EEE7EB2}" presName="thinLine2b" presStyleLbl="callout" presStyleIdx="4" presStyleCnt="7"/>
      <dgm:spPr/>
    </dgm:pt>
    <dgm:pt modelId="{F9E28BEE-228D-7341-986A-74EF34456555}" type="pres">
      <dgm:prSet presAssocID="{F4ACEEE3-C18F-7846-AE1E-D0205EEE7EB2}" presName="vertSpace2b" presStyleCnt="0"/>
      <dgm:spPr/>
    </dgm:pt>
    <dgm:pt modelId="{9C45536F-284B-9F48-BC68-DB8E048B3560}" type="pres">
      <dgm:prSet presAssocID="{8B65B52F-7D51-324A-A86E-054D1488EBA9}" presName="horz2" presStyleCnt="0"/>
      <dgm:spPr/>
    </dgm:pt>
    <dgm:pt modelId="{59555E6F-D043-3741-B76B-38126CFD32DE}" type="pres">
      <dgm:prSet presAssocID="{8B65B52F-7D51-324A-A86E-054D1488EBA9}" presName="horzSpace2" presStyleCnt="0"/>
      <dgm:spPr/>
    </dgm:pt>
    <dgm:pt modelId="{C999467D-E59B-2F47-AD4B-702FB07129A6}" type="pres">
      <dgm:prSet presAssocID="{8B65B52F-7D51-324A-A86E-054D1488EBA9}" presName="tx2" presStyleLbl="revTx" presStyleIdx="6" presStyleCnt="8"/>
      <dgm:spPr/>
      <dgm:t>
        <a:bodyPr/>
        <a:lstStyle/>
        <a:p>
          <a:endParaRPr lang="en-US"/>
        </a:p>
      </dgm:t>
    </dgm:pt>
    <dgm:pt modelId="{E2199196-D809-EF40-9926-48B2537F3EDD}" type="pres">
      <dgm:prSet presAssocID="{8B65B52F-7D51-324A-A86E-054D1488EBA9}" presName="vert2" presStyleCnt="0"/>
      <dgm:spPr/>
    </dgm:pt>
    <dgm:pt modelId="{129248AA-9B96-7245-BE78-2DB96671B5BB}" type="pres">
      <dgm:prSet presAssocID="{8B65B52F-7D51-324A-A86E-054D1488EBA9}" presName="thinLine2b" presStyleLbl="callout" presStyleIdx="5" presStyleCnt="7"/>
      <dgm:spPr/>
    </dgm:pt>
    <dgm:pt modelId="{B5C5987C-6551-C04C-86EE-6166E28C11FE}" type="pres">
      <dgm:prSet presAssocID="{8B65B52F-7D51-324A-A86E-054D1488EBA9}" presName="vertSpace2b" presStyleCnt="0"/>
      <dgm:spPr/>
    </dgm:pt>
    <dgm:pt modelId="{C8F5EB84-BAC7-4444-8B2D-B98A9501E89D}" type="pres">
      <dgm:prSet presAssocID="{CF148000-5FD5-DF43-A046-D5FB0E881628}" presName="horz2" presStyleCnt="0"/>
      <dgm:spPr/>
    </dgm:pt>
    <dgm:pt modelId="{7002323E-DC4B-4842-A973-6503AB97A35A}" type="pres">
      <dgm:prSet presAssocID="{CF148000-5FD5-DF43-A046-D5FB0E881628}" presName="horzSpace2" presStyleCnt="0"/>
      <dgm:spPr/>
    </dgm:pt>
    <dgm:pt modelId="{0DF37FF4-CF21-0D42-86FC-5FF97F959989}" type="pres">
      <dgm:prSet presAssocID="{CF148000-5FD5-DF43-A046-D5FB0E881628}" presName="tx2" presStyleLbl="revTx" presStyleIdx="7" presStyleCnt="8"/>
      <dgm:spPr/>
      <dgm:t>
        <a:bodyPr/>
        <a:lstStyle/>
        <a:p>
          <a:endParaRPr lang="en-US"/>
        </a:p>
      </dgm:t>
    </dgm:pt>
    <dgm:pt modelId="{E40EAF9C-439E-6942-B292-11ABD8C63781}" type="pres">
      <dgm:prSet presAssocID="{CF148000-5FD5-DF43-A046-D5FB0E881628}" presName="vert2" presStyleCnt="0"/>
      <dgm:spPr/>
    </dgm:pt>
    <dgm:pt modelId="{3395BEF0-0491-F44E-989F-5E8A5262076C}" type="pres">
      <dgm:prSet presAssocID="{CF148000-5FD5-DF43-A046-D5FB0E881628}" presName="thinLine2b" presStyleLbl="callout" presStyleIdx="6" presStyleCnt="7"/>
      <dgm:spPr/>
    </dgm:pt>
    <dgm:pt modelId="{C95B0059-D9FF-9B41-8A34-BA86D0A56970}" type="pres">
      <dgm:prSet presAssocID="{CF148000-5FD5-DF43-A046-D5FB0E881628}" presName="vertSpace2b" presStyleCnt="0"/>
      <dgm:spPr/>
    </dgm:pt>
  </dgm:ptLst>
  <dgm:cxnLst>
    <dgm:cxn modelId="{9E88653D-57B8-6E4C-BF61-64776B41E3E7}" srcId="{D40F72E9-6F67-D84C-843C-E7F14EE427B8}" destId="{CCA811E3-3956-8C42-9422-C3434B0299D5}" srcOrd="2" destOrd="0" parTransId="{1A8CEA1D-8E30-8947-B0EC-CC0D8620777E}" sibTransId="{482AF540-ECF0-EF46-BC30-0C27CD14D2B3}"/>
    <dgm:cxn modelId="{52B2C1BD-BE8A-414B-A77F-45ACBC0E3A7A}" srcId="{D40F72E9-6F67-D84C-843C-E7F14EE427B8}" destId="{CF148000-5FD5-DF43-A046-D5FB0E881628}" srcOrd="6" destOrd="0" parTransId="{BECF515A-08FE-A84F-8963-1D0061181649}" sibTransId="{ACFF95F8-5B1D-0A41-AB36-08A37C930CD6}"/>
    <dgm:cxn modelId="{D4B69AF9-99C9-334B-B72B-DBB74350214F}" type="presOf" srcId="{CF148000-5FD5-DF43-A046-D5FB0E881628}" destId="{0DF37FF4-CF21-0D42-86FC-5FF97F959989}" srcOrd="0" destOrd="0" presId="urn:microsoft.com/office/officeart/2008/layout/LinedList"/>
    <dgm:cxn modelId="{EDB73411-9FCE-1E45-AFB2-3F94762A5B8C}" type="presOf" srcId="{080A1F9B-C32B-1241-B8EB-E7BBA2ADDE32}" destId="{6BBAF366-E41B-3045-AE82-E179025A7B7D}" srcOrd="0" destOrd="0" presId="urn:microsoft.com/office/officeart/2008/layout/LinedList"/>
    <dgm:cxn modelId="{C23732C4-E248-1945-BCBA-1456CFD2B473}" type="presOf" srcId="{8B65B52F-7D51-324A-A86E-054D1488EBA9}" destId="{C999467D-E59B-2F47-AD4B-702FB07129A6}" srcOrd="0" destOrd="0" presId="urn:microsoft.com/office/officeart/2008/layout/LinedList"/>
    <dgm:cxn modelId="{22DEA240-9E75-FD48-8A5B-C533CFB4D003}" type="presOf" srcId="{D40F72E9-6F67-D84C-843C-E7F14EE427B8}" destId="{A2E2DCBA-F76F-1F4E-9D98-D3CC950970CE}" srcOrd="0" destOrd="0" presId="urn:microsoft.com/office/officeart/2008/layout/LinedList"/>
    <dgm:cxn modelId="{F857B5B0-1797-584C-B33B-D257E269DCD2}" type="presOf" srcId="{295FF247-AF02-0044-9A0A-A89F710DDCD3}" destId="{925FE412-8E73-8945-9E9E-5A08FD160A51}" srcOrd="0" destOrd="0" presId="urn:microsoft.com/office/officeart/2008/layout/LinedList"/>
    <dgm:cxn modelId="{4C14ADB1-F7BF-2946-8E51-A9863CFDB501}" type="presOf" srcId="{CCA811E3-3956-8C42-9422-C3434B0299D5}" destId="{9722DAF7-96E5-2443-8E6A-C39AC2029CBC}" srcOrd="0" destOrd="0" presId="urn:microsoft.com/office/officeart/2008/layout/LinedList"/>
    <dgm:cxn modelId="{F8965FFF-530E-9741-95E8-EF40521C5F93}" srcId="{D40F72E9-6F67-D84C-843C-E7F14EE427B8}" destId="{F4ACEEE3-C18F-7846-AE1E-D0205EEE7EB2}" srcOrd="4" destOrd="0" parTransId="{C90C25EB-D3A5-444F-AF54-685988A1EEAE}" sibTransId="{69182513-3BD8-2C47-BE6E-ACA45EBE476D}"/>
    <dgm:cxn modelId="{D2CD4144-648B-1846-9024-A9350C76AC58}" srcId="{D40F72E9-6F67-D84C-843C-E7F14EE427B8}" destId="{FA80483B-71E0-D04E-B9A4-1E2ABFEB9D58}" srcOrd="0" destOrd="0" parTransId="{3BCEDCA0-25D5-9747-9BFA-F320A70B627D}" sibTransId="{C4A31328-5125-C845-87CC-2821DCC59F19}"/>
    <dgm:cxn modelId="{24A5FAE4-A81C-8846-8ECF-903F7F74833A}" type="presOf" srcId="{F4ACEEE3-C18F-7846-AE1E-D0205EEE7EB2}" destId="{5D0E15EE-D4E2-464C-B525-201F2653B37E}" srcOrd="0" destOrd="0" presId="urn:microsoft.com/office/officeart/2008/layout/LinedList"/>
    <dgm:cxn modelId="{5EEDBA08-25ED-5C44-A46F-0034B1811081}" srcId="{441B407D-A3F0-F744-990B-21F09B831FCF}" destId="{D40F72E9-6F67-D84C-843C-E7F14EE427B8}" srcOrd="0" destOrd="0" parTransId="{6C54A757-F318-264A-B0B3-729289F84775}" sibTransId="{D8771528-105C-8D48-B4AA-1FF44FB75732}"/>
    <dgm:cxn modelId="{DC647984-1DEE-D943-B42B-FF553DE366BA}" srcId="{D40F72E9-6F67-D84C-843C-E7F14EE427B8}" destId="{8B65B52F-7D51-324A-A86E-054D1488EBA9}" srcOrd="5" destOrd="0" parTransId="{B7A9242C-FF07-8A41-96B9-0DDC480B0BBC}" sibTransId="{F1128751-B468-E040-B41D-C6A4C2BF0F87}"/>
    <dgm:cxn modelId="{93172D15-06F6-1F41-BF52-16F3465B249B}" type="presOf" srcId="{FA80483B-71E0-D04E-B9A4-1E2ABFEB9D58}" destId="{2020C50C-24B1-8E43-B603-171D78EA845B}" srcOrd="0" destOrd="0" presId="urn:microsoft.com/office/officeart/2008/layout/LinedList"/>
    <dgm:cxn modelId="{E728D63D-99E6-7B40-B31F-7A5A87CB41B0}" srcId="{D40F72E9-6F67-D84C-843C-E7F14EE427B8}" destId="{295FF247-AF02-0044-9A0A-A89F710DDCD3}" srcOrd="1" destOrd="0" parTransId="{ECE808AD-10DA-ED43-A8D7-C32A29E14462}" sibTransId="{8DA353B5-AF7D-D744-A163-E9335265246E}"/>
    <dgm:cxn modelId="{6C0DCC5A-7CA5-0C4B-8B34-E62A5AE9520C}" type="presOf" srcId="{441B407D-A3F0-F744-990B-21F09B831FCF}" destId="{5B560621-89AC-1049-BA9D-D1A58A2D7748}" srcOrd="0" destOrd="0" presId="urn:microsoft.com/office/officeart/2008/layout/LinedList"/>
    <dgm:cxn modelId="{AF4ECF07-BEB2-3A4D-BCFF-3EA556210FE2}" srcId="{D40F72E9-6F67-D84C-843C-E7F14EE427B8}" destId="{080A1F9B-C32B-1241-B8EB-E7BBA2ADDE32}" srcOrd="3" destOrd="0" parTransId="{9A73B093-5E57-1D45-830F-2E718E756CA5}" sibTransId="{A1FCAAAF-FC32-0740-9F5C-C59562D6AD88}"/>
    <dgm:cxn modelId="{00FEC589-2676-8D45-8D51-C993DFFF0087}" type="presParOf" srcId="{5B560621-89AC-1049-BA9D-D1A58A2D7748}" destId="{7E7524E3-DC55-E64F-8386-5094B581BFBD}" srcOrd="0" destOrd="0" presId="urn:microsoft.com/office/officeart/2008/layout/LinedList"/>
    <dgm:cxn modelId="{5D2A9298-B7B3-FF4C-BB15-1B590038E3BB}" type="presParOf" srcId="{5B560621-89AC-1049-BA9D-D1A58A2D7748}" destId="{7D9C9771-2480-1B41-B099-7B6125DB5826}" srcOrd="1" destOrd="0" presId="urn:microsoft.com/office/officeart/2008/layout/LinedList"/>
    <dgm:cxn modelId="{0E96E619-17F8-4646-8715-9AD614746FC5}" type="presParOf" srcId="{7D9C9771-2480-1B41-B099-7B6125DB5826}" destId="{A2E2DCBA-F76F-1F4E-9D98-D3CC950970CE}" srcOrd="0" destOrd="0" presId="urn:microsoft.com/office/officeart/2008/layout/LinedList"/>
    <dgm:cxn modelId="{9B29CC09-983C-8E43-87B9-8EDEF58E677E}" type="presParOf" srcId="{7D9C9771-2480-1B41-B099-7B6125DB5826}" destId="{333B4881-F510-D844-AF5F-3692BECAA04D}" srcOrd="1" destOrd="0" presId="urn:microsoft.com/office/officeart/2008/layout/LinedList"/>
    <dgm:cxn modelId="{D37A4CFA-BF96-6F4F-B947-30FCD94D9C67}" type="presParOf" srcId="{333B4881-F510-D844-AF5F-3692BECAA04D}" destId="{DB3C9D8D-6650-2946-A80C-30DA70128203}" srcOrd="0" destOrd="0" presId="urn:microsoft.com/office/officeart/2008/layout/LinedList"/>
    <dgm:cxn modelId="{5D95EC7D-7D2C-E346-A786-0BB1C6D15D6C}" type="presParOf" srcId="{333B4881-F510-D844-AF5F-3692BECAA04D}" destId="{17DC5507-D516-124A-90AA-58DB8FA3991D}" srcOrd="1" destOrd="0" presId="urn:microsoft.com/office/officeart/2008/layout/LinedList"/>
    <dgm:cxn modelId="{98525CE0-9430-7E4A-803C-FD662363B27A}" type="presParOf" srcId="{17DC5507-D516-124A-90AA-58DB8FA3991D}" destId="{A3764089-9C58-3E45-B085-68D362C8AFE6}" srcOrd="0" destOrd="0" presId="urn:microsoft.com/office/officeart/2008/layout/LinedList"/>
    <dgm:cxn modelId="{F4BA39B6-9409-374E-B9C0-673BC330404F}" type="presParOf" srcId="{17DC5507-D516-124A-90AA-58DB8FA3991D}" destId="{2020C50C-24B1-8E43-B603-171D78EA845B}" srcOrd="1" destOrd="0" presId="urn:microsoft.com/office/officeart/2008/layout/LinedList"/>
    <dgm:cxn modelId="{B4EBD121-D516-A547-BB90-A4DD3912A75D}" type="presParOf" srcId="{17DC5507-D516-124A-90AA-58DB8FA3991D}" destId="{26AC7248-853F-334A-A945-B274330A974A}" srcOrd="2" destOrd="0" presId="urn:microsoft.com/office/officeart/2008/layout/LinedList"/>
    <dgm:cxn modelId="{595EAAB3-5E3F-F54F-9414-92E99FB1BFA0}" type="presParOf" srcId="{333B4881-F510-D844-AF5F-3692BECAA04D}" destId="{0AFAA450-0321-F44D-9C25-FD6D3155356E}" srcOrd="2" destOrd="0" presId="urn:microsoft.com/office/officeart/2008/layout/LinedList"/>
    <dgm:cxn modelId="{F3E7E64D-C311-4E4D-8B04-43C5A4FD34E2}" type="presParOf" srcId="{333B4881-F510-D844-AF5F-3692BECAA04D}" destId="{4D051CCC-97C2-4949-8870-812B32A2811D}" srcOrd="3" destOrd="0" presId="urn:microsoft.com/office/officeart/2008/layout/LinedList"/>
    <dgm:cxn modelId="{1DA9B2CB-5FA8-FA4C-A89B-EFD17DE2D8FE}" type="presParOf" srcId="{333B4881-F510-D844-AF5F-3692BECAA04D}" destId="{0E97F368-754A-D24A-AF45-112D39C1542F}" srcOrd="4" destOrd="0" presId="urn:microsoft.com/office/officeart/2008/layout/LinedList"/>
    <dgm:cxn modelId="{EADE8BE6-EAF1-334D-A6CF-251F8E595C35}" type="presParOf" srcId="{0E97F368-754A-D24A-AF45-112D39C1542F}" destId="{30C92D54-7BDA-F248-8806-7038BFA1D665}" srcOrd="0" destOrd="0" presId="urn:microsoft.com/office/officeart/2008/layout/LinedList"/>
    <dgm:cxn modelId="{639A64ED-544A-684A-B966-D31399CABB25}" type="presParOf" srcId="{0E97F368-754A-D24A-AF45-112D39C1542F}" destId="{925FE412-8E73-8945-9E9E-5A08FD160A51}" srcOrd="1" destOrd="0" presId="urn:microsoft.com/office/officeart/2008/layout/LinedList"/>
    <dgm:cxn modelId="{B7A936DF-D57F-9748-9255-22D8C6D44029}" type="presParOf" srcId="{0E97F368-754A-D24A-AF45-112D39C1542F}" destId="{2C7DD311-EF6D-2840-B6C0-43A99E712548}" srcOrd="2" destOrd="0" presId="urn:microsoft.com/office/officeart/2008/layout/LinedList"/>
    <dgm:cxn modelId="{F1B02F4F-DFC8-DD4C-B8F8-A61564B96697}" type="presParOf" srcId="{333B4881-F510-D844-AF5F-3692BECAA04D}" destId="{484EE00D-D4BD-0E45-9036-C93E638615CC}" srcOrd="5" destOrd="0" presId="urn:microsoft.com/office/officeart/2008/layout/LinedList"/>
    <dgm:cxn modelId="{61972B8A-4F1A-504D-9198-F21432DC2AD1}" type="presParOf" srcId="{333B4881-F510-D844-AF5F-3692BECAA04D}" destId="{9B69D211-E18E-8E43-B837-59DC11AB3FFE}" srcOrd="6" destOrd="0" presId="urn:microsoft.com/office/officeart/2008/layout/LinedList"/>
    <dgm:cxn modelId="{507AC5D5-F352-7C48-9446-5B36D2509F67}" type="presParOf" srcId="{333B4881-F510-D844-AF5F-3692BECAA04D}" destId="{55A60590-5BC3-204E-8ED3-E2A7F2E28A56}" srcOrd="7" destOrd="0" presId="urn:microsoft.com/office/officeart/2008/layout/LinedList"/>
    <dgm:cxn modelId="{EB4DAB2B-08B6-A049-B390-46F69265BED4}" type="presParOf" srcId="{55A60590-5BC3-204E-8ED3-E2A7F2E28A56}" destId="{80D5B956-AEE0-224C-A194-290088FCCEC8}" srcOrd="0" destOrd="0" presId="urn:microsoft.com/office/officeart/2008/layout/LinedList"/>
    <dgm:cxn modelId="{26AEA81E-5A01-D445-BD96-113076B99117}" type="presParOf" srcId="{55A60590-5BC3-204E-8ED3-E2A7F2E28A56}" destId="{9722DAF7-96E5-2443-8E6A-C39AC2029CBC}" srcOrd="1" destOrd="0" presId="urn:microsoft.com/office/officeart/2008/layout/LinedList"/>
    <dgm:cxn modelId="{E5D23625-33C2-6145-927F-914CEE1CCC6F}" type="presParOf" srcId="{55A60590-5BC3-204E-8ED3-E2A7F2E28A56}" destId="{D05E45B9-672C-334C-B27B-FD9B0D37BBEA}" srcOrd="2" destOrd="0" presId="urn:microsoft.com/office/officeart/2008/layout/LinedList"/>
    <dgm:cxn modelId="{737B31D2-BDEC-0740-AA25-C09B26F63A7B}" type="presParOf" srcId="{333B4881-F510-D844-AF5F-3692BECAA04D}" destId="{41EFDA50-018C-1645-91A4-0C944663D040}" srcOrd="8" destOrd="0" presId="urn:microsoft.com/office/officeart/2008/layout/LinedList"/>
    <dgm:cxn modelId="{DCF9AB88-0BCA-084E-BBA8-6DF07E2D69CD}" type="presParOf" srcId="{333B4881-F510-D844-AF5F-3692BECAA04D}" destId="{214F0B06-BA7F-7F41-91DE-737B0FD5F5A3}" srcOrd="9" destOrd="0" presId="urn:microsoft.com/office/officeart/2008/layout/LinedList"/>
    <dgm:cxn modelId="{B16C169D-68C5-A543-8F3C-D791A0C2C8DF}" type="presParOf" srcId="{333B4881-F510-D844-AF5F-3692BECAA04D}" destId="{77D1D367-3ADE-014D-B6F9-22CC17D36CC9}" srcOrd="10" destOrd="0" presId="urn:microsoft.com/office/officeart/2008/layout/LinedList"/>
    <dgm:cxn modelId="{BF0267AB-D336-6B43-BD72-FC80F9A5B124}" type="presParOf" srcId="{77D1D367-3ADE-014D-B6F9-22CC17D36CC9}" destId="{1AE791B2-1C8D-634C-AA27-1E4717FC3C46}" srcOrd="0" destOrd="0" presId="urn:microsoft.com/office/officeart/2008/layout/LinedList"/>
    <dgm:cxn modelId="{C0595E06-260C-0449-8EE5-5B330E4ABA3F}" type="presParOf" srcId="{77D1D367-3ADE-014D-B6F9-22CC17D36CC9}" destId="{6BBAF366-E41B-3045-AE82-E179025A7B7D}" srcOrd="1" destOrd="0" presId="urn:microsoft.com/office/officeart/2008/layout/LinedList"/>
    <dgm:cxn modelId="{1EB60D20-4144-E44E-ADF3-0F68BB184599}" type="presParOf" srcId="{77D1D367-3ADE-014D-B6F9-22CC17D36CC9}" destId="{DD47107E-AB6B-0245-B796-F0B7DFC19874}" srcOrd="2" destOrd="0" presId="urn:microsoft.com/office/officeart/2008/layout/LinedList"/>
    <dgm:cxn modelId="{BF351EF0-8E4E-AC45-9D2B-8914915348EA}" type="presParOf" srcId="{333B4881-F510-D844-AF5F-3692BECAA04D}" destId="{327E4A68-C1EF-774F-A0DB-EADAC229528C}" srcOrd="11" destOrd="0" presId="urn:microsoft.com/office/officeart/2008/layout/LinedList"/>
    <dgm:cxn modelId="{EBC9233C-30D0-4942-9A40-B089A3E10A6F}" type="presParOf" srcId="{333B4881-F510-D844-AF5F-3692BECAA04D}" destId="{6CC7C5DB-2896-E148-BD8B-84D45EDB856E}" srcOrd="12" destOrd="0" presId="urn:microsoft.com/office/officeart/2008/layout/LinedList"/>
    <dgm:cxn modelId="{36680D4A-13F8-814D-A33C-B1B0B880F0A8}" type="presParOf" srcId="{333B4881-F510-D844-AF5F-3692BECAA04D}" destId="{F795082C-D7BE-B64C-89C9-94FD948A81C7}" srcOrd="13" destOrd="0" presId="urn:microsoft.com/office/officeart/2008/layout/LinedList"/>
    <dgm:cxn modelId="{E87B8AC2-BE12-8447-99C7-712A1AA678C1}" type="presParOf" srcId="{F795082C-D7BE-B64C-89C9-94FD948A81C7}" destId="{96988BE9-C162-2445-B4E2-7218C1490BCE}" srcOrd="0" destOrd="0" presId="urn:microsoft.com/office/officeart/2008/layout/LinedList"/>
    <dgm:cxn modelId="{8273709D-C1FA-894A-AAEF-48854427DADD}" type="presParOf" srcId="{F795082C-D7BE-B64C-89C9-94FD948A81C7}" destId="{5D0E15EE-D4E2-464C-B525-201F2653B37E}" srcOrd="1" destOrd="0" presId="urn:microsoft.com/office/officeart/2008/layout/LinedList"/>
    <dgm:cxn modelId="{DF9086BB-8732-684A-9C73-EC69FFCABB67}" type="presParOf" srcId="{F795082C-D7BE-B64C-89C9-94FD948A81C7}" destId="{09080DD5-F6BD-7542-89FE-6F6C12A0E58A}" srcOrd="2" destOrd="0" presId="urn:microsoft.com/office/officeart/2008/layout/LinedList"/>
    <dgm:cxn modelId="{E84F51E0-7EBC-C640-8DDD-152EEEA3DF0D}" type="presParOf" srcId="{333B4881-F510-D844-AF5F-3692BECAA04D}" destId="{9DA12075-F88C-844E-B58B-29E5F2E79F66}" srcOrd="14" destOrd="0" presId="urn:microsoft.com/office/officeart/2008/layout/LinedList"/>
    <dgm:cxn modelId="{0BA3BF81-1B3C-2141-92BE-2FBC6CE9D45D}" type="presParOf" srcId="{333B4881-F510-D844-AF5F-3692BECAA04D}" destId="{F9E28BEE-228D-7341-986A-74EF34456555}" srcOrd="15" destOrd="0" presId="urn:microsoft.com/office/officeart/2008/layout/LinedList"/>
    <dgm:cxn modelId="{39AA193B-2F0C-AB49-B24D-2135D52F3B99}" type="presParOf" srcId="{333B4881-F510-D844-AF5F-3692BECAA04D}" destId="{9C45536F-284B-9F48-BC68-DB8E048B3560}" srcOrd="16" destOrd="0" presId="urn:microsoft.com/office/officeart/2008/layout/LinedList"/>
    <dgm:cxn modelId="{644ECD0B-7ECB-AF4D-A02C-B2B66A599543}" type="presParOf" srcId="{9C45536F-284B-9F48-BC68-DB8E048B3560}" destId="{59555E6F-D043-3741-B76B-38126CFD32DE}" srcOrd="0" destOrd="0" presId="urn:microsoft.com/office/officeart/2008/layout/LinedList"/>
    <dgm:cxn modelId="{E4D7BA0C-3724-714E-95FE-A5C8BDD26506}" type="presParOf" srcId="{9C45536F-284B-9F48-BC68-DB8E048B3560}" destId="{C999467D-E59B-2F47-AD4B-702FB07129A6}" srcOrd="1" destOrd="0" presId="urn:microsoft.com/office/officeart/2008/layout/LinedList"/>
    <dgm:cxn modelId="{177B7F65-9FAF-0246-9B35-C63B364BAF53}" type="presParOf" srcId="{9C45536F-284B-9F48-BC68-DB8E048B3560}" destId="{E2199196-D809-EF40-9926-48B2537F3EDD}" srcOrd="2" destOrd="0" presId="urn:microsoft.com/office/officeart/2008/layout/LinedList"/>
    <dgm:cxn modelId="{2EB4CDE1-2AFA-7140-B542-2AB770EC52CB}" type="presParOf" srcId="{333B4881-F510-D844-AF5F-3692BECAA04D}" destId="{129248AA-9B96-7245-BE78-2DB96671B5BB}" srcOrd="17" destOrd="0" presId="urn:microsoft.com/office/officeart/2008/layout/LinedList"/>
    <dgm:cxn modelId="{74FC62AA-301D-DD47-A08A-39F959773AA4}" type="presParOf" srcId="{333B4881-F510-D844-AF5F-3692BECAA04D}" destId="{B5C5987C-6551-C04C-86EE-6166E28C11FE}" srcOrd="18" destOrd="0" presId="urn:microsoft.com/office/officeart/2008/layout/LinedList"/>
    <dgm:cxn modelId="{9472940B-BE4C-B54E-B9ED-DD76FB05B3A6}" type="presParOf" srcId="{333B4881-F510-D844-AF5F-3692BECAA04D}" destId="{C8F5EB84-BAC7-4444-8B2D-B98A9501E89D}" srcOrd="19" destOrd="0" presId="urn:microsoft.com/office/officeart/2008/layout/LinedList"/>
    <dgm:cxn modelId="{B70C9705-BA7C-4F40-9896-0BF300D40498}" type="presParOf" srcId="{C8F5EB84-BAC7-4444-8B2D-B98A9501E89D}" destId="{7002323E-DC4B-4842-A973-6503AB97A35A}" srcOrd="0" destOrd="0" presId="urn:microsoft.com/office/officeart/2008/layout/LinedList"/>
    <dgm:cxn modelId="{35D34FBF-821F-9842-BC8F-3B0EABBA8166}" type="presParOf" srcId="{C8F5EB84-BAC7-4444-8B2D-B98A9501E89D}" destId="{0DF37FF4-CF21-0D42-86FC-5FF97F959989}" srcOrd="1" destOrd="0" presId="urn:microsoft.com/office/officeart/2008/layout/LinedList"/>
    <dgm:cxn modelId="{0BA44BE6-DB4A-EE4F-B69D-001D7215BA37}" type="presParOf" srcId="{C8F5EB84-BAC7-4444-8B2D-B98A9501E89D}" destId="{E40EAF9C-439E-6942-B292-11ABD8C63781}" srcOrd="2" destOrd="0" presId="urn:microsoft.com/office/officeart/2008/layout/LinedList"/>
    <dgm:cxn modelId="{D44F1724-8EFB-0046-B074-D9377CF724D9}" type="presParOf" srcId="{333B4881-F510-D844-AF5F-3692BECAA04D}" destId="{3395BEF0-0491-F44E-989F-5E8A5262076C}" srcOrd="20" destOrd="0" presId="urn:microsoft.com/office/officeart/2008/layout/LinedList"/>
    <dgm:cxn modelId="{8F4984E1-C01A-FC4E-BCEA-F7B83A999463}" type="presParOf" srcId="{333B4881-F510-D844-AF5F-3692BECAA04D}" destId="{C95B0059-D9FF-9B41-8A34-BA86D0A56970}" srcOrd="21" destOrd="0" presId="urn:microsoft.com/office/officeart/2008/layout/Lin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C63AED-44EE-4A43-92D2-F5C4D0623EA4}" type="doc">
      <dgm:prSet loTypeId="urn:microsoft.com/office/officeart/2005/8/layout/vList2" loCatId="process" qsTypeId="urn:microsoft.com/office/officeart/2005/8/quickstyle/3D5" qsCatId="3D" csTypeId="urn:microsoft.com/office/officeart/2005/8/colors/accent1_2" csCatId="accent1" phldr="1"/>
      <dgm:spPr/>
      <dgm:t>
        <a:bodyPr/>
        <a:lstStyle/>
        <a:p>
          <a:endParaRPr lang="en-US"/>
        </a:p>
      </dgm:t>
    </dgm:pt>
    <dgm:pt modelId="{5E1DE62C-5F35-2B4B-B5BA-7D190EA2A6E5}">
      <dgm:prSet phldrT="[Text]"/>
      <dgm:spPr/>
      <dgm:t>
        <a:bodyPr/>
        <a:lstStyle/>
        <a:p>
          <a:r>
            <a:rPr kumimoji="1" lang="en-US" smtClean="0"/>
            <a:t>3G capabilities:</a:t>
          </a:r>
          <a:endParaRPr lang="en-US"/>
        </a:p>
      </dgm:t>
    </dgm:pt>
    <dgm:pt modelId="{450AEB28-1297-C345-8C11-AADB320B93FE}" type="parTrans" cxnId="{BF692E21-947B-694A-A79E-EE64ED5743D0}">
      <dgm:prSet/>
      <dgm:spPr/>
      <dgm:t>
        <a:bodyPr/>
        <a:lstStyle/>
        <a:p>
          <a:endParaRPr lang="en-US"/>
        </a:p>
      </dgm:t>
    </dgm:pt>
    <dgm:pt modelId="{0459FDB7-F186-7349-B978-5CA3763A8CB8}" type="sibTrans" cxnId="{BF692E21-947B-694A-A79E-EE64ED5743D0}">
      <dgm:prSet/>
      <dgm:spPr/>
      <dgm:t>
        <a:bodyPr/>
        <a:lstStyle/>
        <a:p>
          <a:endParaRPr lang="en-US"/>
        </a:p>
      </dgm:t>
    </dgm:pt>
    <dgm:pt modelId="{4D8FBBB0-AE97-004C-91E8-70009C440AD5}">
      <dgm:prSet/>
      <dgm:spPr/>
      <dgm:t>
        <a:bodyPr/>
        <a:lstStyle/>
        <a:p>
          <a:r>
            <a:rPr kumimoji="1" lang="en-US" smtClean="0">
              <a:ea typeface="ＭＳ Ｐゴシック" pitchFamily="32" charset="-128"/>
            </a:rPr>
            <a:t>Voice quality comparable to PSTN</a:t>
          </a:r>
          <a:endParaRPr kumimoji="1" lang="en-US" dirty="0">
            <a:ea typeface="ＭＳ Ｐゴシック" pitchFamily="32" charset="-128"/>
          </a:endParaRPr>
        </a:p>
      </dgm:t>
    </dgm:pt>
    <dgm:pt modelId="{1C344978-FEE8-8A48-982E-C874E12144A0}" type="parTrans" cxnId="{5FF6559B-752F-E243-9C18-A8510E8392DD}">
      <dgm:prSet/>
      <dgm:spPr/>
      <dgm:t>
        <a:bodyPr/>
        <a:lstStyle/>
        <a:p>
          <a:endParaRPr lang="en-US"/>
        </a:p>
      </dgm:t>
    </dgm:pt>
    <dgm:pt modelId="{ADC9786E-623E-E441-9944-A119FC2A9C9C}" type="sibTrans" cxnId="{5FF6559B-752F-E243-9C18-A8510E8392DD}">
      <dgm:prSet/>
      <dgm:spPr/>
      <dgm:t>
        <a:bodyPr/>
        <a:lstStyle/>
        <a:p>
          <a:endParaRPr lang="en-US"/>
        </a:p>
      </dgm:t>
    </dgm:pt>
    <dgm:pt modelId="{B6BADAB1-DD91-0446-B8CE-B11D8FA1A853}">
      <dgm:prSet/>
      <dgm:spPr/>
      <dgm:t>
        <a:bodyPr/>
        <a:lstStyle/>
        <a:p>
          <a:r>
            <a:rPr kumimoji="1" lang="en-US" smtClean="0">
              <a:ea typeface="ＭＳ Ｐゴシック" pitchFamily="32" charset="-128"/>
            </a:rPr>
            <a:t>144 kbps available to users in high-speed motor vehicles over large areas</a:t>
          </a:r>
          <a:endParaRPr kumimoji="1" lang="en-US" dirty="0">
            <a:ea typeface="ＭＳ Ｐゴシック" pitchFamily="32" charset="-128"/>
          </a:endParaRPr>
        </a:p>
      </dgm:t>
    </dgm:pt>
    <dgm:pt modelId="{E9DB54D2-BF0D-B54B-9019-B03657B850B5}" type="parTrans" cxnId="{A1F227CB-EB01-8942-9784-7FF2E4BAEDC4}">
      <dgm:prSet/>
      <dgm:spPr/>
      <dgm:t>
        <a:bodyPr/>
        <a:lstStyle/>
        <a:p>
          <a:endParaRPr lang="en-US"/>
        </a:p>
      </dgm:t>
    </dgm:pt>
    <dgm:pt modelId="{9107E79D-CEBB-8A40-B64D-0E52C1B950B6}" type="sibTrans" cxnId="{A1F227CB-EB01-8942-9784-7FF2E4BAEDC4}">
      <dgm:prSet/>
      <dgm:spPr/>
      <dgm:t>
        <a:bodyPr/>
        <a:lstStyle/>
        <a:p>
          <a:endParaRPr lang="en-US"/>
        </a:p>
      </dgm:t>
    </dgm:pt>
    <dgm:pt modelId="{8195B693-4AF8-864E-A37A-93EFC43A49F7}">
      <dgm:prSet/>
      <dgm:spPr/>
      <dgm:t>
        <a:bodyPr/>
        <a:lstStyle/>
        <a:p>
          <a:r>
            <a:rPr kumimoji="1" lang="en-US" smtClean="0">
              <a:ea typeface="ＭＳ Ｐゴシック" pitchFamily="32" charset="-128"/>
            </a:rPr>
            <a:t>384 kbps available to pedestrians standing or moving            slowly over small areas</a:t>
          </a:r>
          <a:endParaRPr kumimoji="1" lang="en-US" dirty="0" smtClean="0">
            <a:ea typeface="ＭＳ Ｐゴシック" pitchFamily="32" charset="-128"/>
          </a:endParaRPr>
        </a:p>
      </dgm:t>
    </dgm:pt>
    <dgm:pt modelId="{02AC2D74-879E-BB40-8A5D-A0A2808FBFC9}" type="parTrans" cxnId="{3FCE23DE-F11F-884E-AC63-F7A9437BDA1C}">
      <dgm:prSet/>
      <dgm:spPr/>
      <dgm:t>
        <a:bodyPr/>
        <a:lstStyle/>
        <a:p>
          <a:endParaRPr lang="en-US"/>
        </a:p>
      </dgm:t>
    </dgm:pt>
    <dgm:pt modelId="{A5EB4491-9C06-914F-9C07-1ACB125B9E33}" type="sibTrans" cxnId="{3FCE23DE-F11F-884E-AC63-F7A9437BDA1C}">
      <dgm:prSet/>
      <dgm:spPr/>
      <dgm:t>
        <a:bodyPr/>
        <a:lstStyle/>
        <a:p>
          <a:endParaRPr lang="en-US"/>
        </a:p>
      </dgm:t>
    </dgm:pt>
    <dgm:pt modelId="{8F0EF16C-6BF0-AB49-9064-1E255703FA3A}">
      <dgm:prSet/>
      <dgm:spPr/>
      <dgm:t>
        <a:bodyPr/>
        <a:lstStyle/>
        <a:p>
          <a:r>
            <a:rPr kumimoji="1" lang="en-US" smtClean="0">
              <a:ea typeface="ＭＳ Ｐゴシック" pitchFamily="32" charset="-128"/>
            </a:rPr>
            <a:t>Support for 2.048 Mbps for office use</a:t>
          </a:r>
          <a:endParaRPr kumimoji="1" lang="en-US" dirty="0" smtClean="0">
            <a:ea typeface="ＭＳ Ｐゴシック" pitchFamily="32" charset="-128"/>
          </a:endParaRPr>
        </a:p>
      </dgm:t>
    </dgm:pt>
    <dgm:pt modelId="{13C542C7-4A77-1943-B2FB-04A48F18CA2B}" type="parTrans" cxnId="{1FA8891B-9E5B-3846-8662-24DBA64B8457}">
      <dgm:prSet/>
      <dgm:spPr/>
      <dgm:t>
        <a:bodyPr/>
        <a:lstStyle/>
        <a:p>
          <a:endParaRPr lang="en-US"/>
        </a:p>
      </dgm:t>
    </dgm:pt>
    <dgm:pt modelId="{4A667148-343E-FD47-9E48-8A19BABB1BE8}" type="sibTrans" cxnId="{1FA8891B-9E5B-3846-8662-24DBA64B8457}">
      <dgm:prSet/>
      <dgm:spPr/>
      <dgm:t>
        <a:bodyPr/>
        <a:lstStyle/>
        <a:p>
          <a:endParaRPr lang="en-US"/>
        </a:p>
      </dgm:t>
    </dgm:pt>
    <dgm:pt modelId="{FE50FA44-6720-9E4B-B72D-4834418573A7}">
      <dgm:prSet/>
      <dgm:spPr/>
      <dgm:t>
        <a:bodyPr/>
        <a:lstStyle/>
        <a:p>
          <a:r>
            <a:rPr kumimoji="1" lang="en-US" smtClean="0">
              <a:ea typeface="ＭＳ Ｐゴシック" pitchFamily="32" charset="-128"/>
            </a:rPr>
            <a:t>Symmetrical and asymmetrical data rates</a:t>
          </a:r>
          <a:endParaRPr kumimoji="1" lang="en-US" dirty="0" smtClean="0">
            <a:ea typeface="ＭＳ Ｐゴシック" pitchFamily="32" charset="-128"/>
          </a:endParaRPr>
        </a:p>
      </dgm:t>
    </dgm:pt>
    <dgm:pt modelId="{1775AEB9-0F25-0042-A01D-D8EEB9D2B9A1}" type="parTrans" cxnId="{D9557816-43FF-C84F-91BC-F0F7FD2CA847}">
      <dgm:prSet/>
      <dgm:spPr/>
      <dgm:t>
        <a:bodyPr/>
        <a:lstStyle/>
        <a:p>
          <a:endParaRPr lang="en-US"/>
        </a:p>
      </dgm:t>
    </dgm:pt>
    <dgm:pt modelId="{610EB9E3-87E0-1A4E-B381-5C43B056F6C8}" type="sibTrans" cxnId="{D9557816-43FF-C84F-91BC-F0F7FD2CA847}">
      <dgm:prSet/>
      <dgm:spPr/>
      <dgm:t>
        <a:bodyPr/>
        <a:lstStyle/>
        <a:p>
          <a:endParaRPr lang="en-US"/>
        </a:p>
      </dgm:t>
    </dgm:pt>
    <dgm:pt modelId="{5D1C13DE-5B5E-234C-B599-CA6FB32B1F39}">
      <dgm:prSet/>
      <dgm:spPr/>
      <dgm:t>
        <a:bodyPr/>
        <a:lstStyle/>
        <a:p>
          <a:r>
            <a:rPr kumimoji="1" lang="en-US" smtClean="0">
              <a:ea typeface="ＭＳ Ｐゴシック" pitchFamily="32" charset="-128"/>
            </a:rPr>
            <a:t>Support for both packet-switched and                                  circuit-switched data services</a:t>
          </a:r>
          <a:endParaRPr kumimoji="1" lang="en-US" dirty="0" smtClean="0">
            <a:ea typeface="ＭＳ Ｐゴシック" pitchFamily="32" charset="-128"/>
          </a:endParaRPr>
        </a:p>
      </dgm:t>
    </dgm:pt>
    <dgm:pt modelId="{D5236F7D-4972-784A-9BF0-AE4B8B0F2DCE}" type="parTrans" cxnId="{41C2F830-30C0-0C44-9A4E-A05EC4773F2C}">
      <dgm:prSet/>
      <dgm:spPr/>
      <dgm:t>
        <a:bodyPr/>
        <a:lstStyle/>
        <a:p>
          <a:endParaRPr lang="en-US"/>
        </a:p>
      </dgm:t>
    </dgm:pt>
    <dgm:pt modelId="{1C459B4A-CDF0-054B-A9B6-A78FFFE4CB63}" type="sibTrans" cxnId="{41C2F830-30C0-0C44-9A4E-A05EC4773F2C}">
      <dgm:prSet/>
      <dgm:spPr/>
      <dgm:t>
        <a:bodyPr/>
        <a:lstStyle/>
        <a:p>
          <a:endParaRPr lang="en-US"/>
        </a:p>
      </dgm:t>
    </dgm:pt>
    <dgm:pt modelId="{B10382C9-D143-F447-9195-CCF02A7519DB}">
      <dgm:prSet/>
      <dgm:spPr/>
      <dgm:t>
        <a:bodyPr/>
        <a:lstStyle/>
        <a:p>
          <a:r>
            <a:rPr kumimoji="1" lang="en-US" smtClean="0">
              <a:ea typeface="ＭＳ Ｐゴシック" pitchFamily="32" charset="-128"/>
            </a:rPr>
            <a:t>Adaptive interface to Internet</a:t>
          </a:r>
          <a:endParaRPr kumimoji="1" lang="en-US" dirty="0" smtClean="0">
            <a:ea typeface="ＭＳ Ｐゴシック" pitchFamily="32" charset="-128"/>
          </a:endParaRPr>
        </a:p>
      </dgm:t>
    </dgm:pt>
    <dgm:pt modelId="{D0D4288E-6DB7-B343-AB81-078C532D2D99}" type="parTrans" cxnId="{8887CFA7-170F-BD48-B137-954B33757FCF}">
      <dgm:prSet/>
      <dgm:spPr/>
      <dgm:t>
        <a:bodyPr/>
        <a:lstStyle/>
        <a:p>
          <a:endParaRPr lang="en-US"/>
        </a:p>
      </dgm:t>
    </dgm:pt>
    <dgm:pt modelId="{151767E5-E271-3848-AC44-7175ED77A6DC}" type="sibTrans" cxnId="{8887CFA7-170F-BD48-B137-954B33757FCF}">
      <dgm:prSet/>
      <dgm:spPr/>
      <dgm:t>
        <a:bodyPr/>
        <a:lstStyle/>
        <a:p>
          <a:endParaRPr lang="en-US"/>
        </a:p>
      </dgm:t>
    </dgm:pt>
    <dgm:pt modelId="{637B3A8E-7B9B-854A-A9FF-D7916BECB7F3}">
      <dgm:prSet/>
      <dgm:spPr/>
      <dgm:t>
        <a:bodyPr/>
        <a:lstStyle/>
        <a:p>
          <a:r>
            <a:rPr kumimoji="1" lang="en-US" smtClean="0">
              <a:ea typeface="ＭＳ Ｐゴシック" pitchFamily="32" charset="-128"/>
            </a:rPr>
            <a:t>More efficient use of available spectrum</a:t>
          </a:r>
          <a:endParaRPr kumimoji="1" lang="en-US" dirty="0" smtClean="0">
            <a:ea typeface="ＭＳ Ｐゴシック" pitchFamily="32" charset="-128"/>
          </a:endParaRPr>
        </a:p>
      </dgm:t>
    </dgm:pt>
    <dgm:pt modelId="{9C5F9235-5FB1-CE44-9888-A25B85B535EE}" type="parTrans" cxnId="{BFFD4C7D-07DA-0740-93BD-5AB061078BA1}">
      <dgm:prSet/>
      <dgm:spPr/>
      <dgm:t>
        <a:bodyPr/>
        <a:lstStyle/>
        <a:p>
          <a:endParaRPr lang="en-US"/>
        </a:p>
      </dgm:t>
    </dgm:pt>
    <dgm:pt modelId="{07DDB1A6-95B6-6F44-B4E5-AD9DB7FAA858}" type="sibTrans" cxnId="{BFFD4C7D-07DA-0740-93BD-5AB061078BA1}">
      <dgm:prSet/>
      <dgm:spPr/>
      <dgm:t>
        <a:bodyPr/>
        <a:lstStyle/>
        <a:p>
          <a:endParaRPr lang="en-US"/>
        </a:p>
      </dgm:t>
    </dgm:pt>
    <dgm:pt modelId="{E2EC9746-D478-CA43-8E80-7F4ACCB9F432}">
      <dgm:prSet/>
      <dgm:spPr/>
      <dgm:t>
        <a:bodyPr/>
        <a:lstStyle/>
        <a:p>
          <a:r>
            <a:rPr kumimoji="1" lang="en-US" smtClean="0">
              <a:ea typeface="ＭＳ Ｐゴシック" pitchFamily="32" charset="-128"/>
            </a:rPr>
            <a:t>Support for a wide variety of mobile equipment</a:t>
          </a:r>
          <a:endParaRPr kumimoji="1" lang="en-US" dirty="0" smtClean="0">
            <a:ea typeface="ＭＳ Ｐゴシック" pitchFamily="32" charset="-128"/>
          </a:endParaRPr>
        </a:p>
      </dgm:t>
    </dgm:pt>
    <dgm:pt modelId="{EAA07F59-1260-8C47-9AA3-B78F87E90EFA}" type="parTrans" cxnId="{8C9AFE09-D341-B34C-B777-F65BD20209D3}">
      <dgm:prSet/>
      <dgm:spPr/>
      <dgm:t>
        <a:bodyPr/>
        <a:lstStyle/>
        <a:p>
          <a:endParaRPr lang="en-US"/>
        </a:p>
      </dgm:t>
    </dgm:pt>
    <dgm:pt modelId="{06E7659E-B19F-BC4A-A004-D2871A5424F1}" type="sibTrans" cxnId="{8C9AFE09-D341-B34C-B777-F65BD20209D3}">
      <dgm:prSet/>
      <dgm:spPr/>
      <dgm:t>
        <a:bodyPr/>
        <a:lstStyle/>
        <a:p>
          <a:endParaRPr lang="en-US"/>
        </a:p>
      </dgm:t>
    </dgm:pt>
    <dgm:pt modelId="{EC8EA260-143D-2A4C-BCFC-28219CB43E6D}">
      <dgm:prSet/>
      <dgm:spPr/>
      <dgm:t>
        <a:bodyPr/>
        <a:lstStyle/>
        <a:p>
          <a:r>
            <a:rPr kumimoji="1" lang="en-US" dirty="0" smtClean="0">
              <a:ea typeface="ＭＳ Ｐゴシック" pitchFamily="32" charset="-128"/>
            </a:rPr>
            <a:t>Flexibility to allow the introduction of new services and technologies</a:t>
          </a:r>
          <a:endParaRPr kumimoji="1" lang="en-GB" dirty="0">
            <a:ea typeface="ＭＳ Ｐゴシック" pitchFamily="32" charset="-128"/>
          </a:endParaRPr>
        </a:p>
      </dgm:t>
    </dgm:pt>
    <dgm:pt modelId="{6D574C55-ABD0-5142-B576-C80F79B80B6D}" type="parTrans" cxnId="{998F0D90-9525-6742-8058-26FDD0614778}">
      <dgm:prSet/>
      <dgm:spPr/>
      <dgm:t>
        <a:bodyPr/>
        <a:lstStyle/>
        <a:p>
          <a:endParaRPr lang="en-US"/>
        </a:p>
      </dgm:t>
    </dgm:pt>
    <dgm:pt modelId="{AE191833-ABFD-174A-BD84-0533C034422F}" type="sibTrans" cxnId="{998F0D90-9525-6742-8058-26FDD0614778}">
      <dgm:prSet/>
      <dgm:spPr/>
      <dgm:t>
        <a:bodyPr/>
        <a:lstStyle/>
        <a:p>
          <a:endParaRPr lang="en-US"/>
        </a:p>
      </dgm:t>
    </dgm:pt>
    <dgm:pt modelId="{431E57D8-4349-134B-9B91-43A9842117DD}" type="pres">
      <dgm:prSet presAssocID="{90C63AED-44EE-4A43-92D2-F5C4D0623EA4}" presName="linear" presStyleCnt="0">
        <dgm:presLayoutVars>
          <dgm:animLvl val="lvl"/>
          <dgm:resizeHandles val="exact"/>
        </dgm:presLayoutVars>
      </dgm:prSet>
      <dgm:spPr/>
      <dgm:t>
        <a:bodyPr/>
        <a:lstStyle/>
        <a:p>
          <a:endParaRPr lang="en-US"/>
        </a:p>
      </dgm:t>
    </dgm:pt>
    <dgm:pt modelId="{31CEF505-F1B6-F94F-B2D6-D4716BD6DFDC}" type="pres">
      <dgm:prSet presAssocID="{5E1DE62C-5F35-2B4B-B5BA-7D190EA2A6E5}" presName="parentText" presStyleLbl="node1" presStyleIdx="0" presStyleCnt="1">
        <dgm:presLayoutVars>
          <dgm:chMax val="0"/>
          <dgm:bulletEnabled val="1"/>
        </dgm:presLayoutVars>
      </dgm:prSet>
      <dgm:spPr/>
      <dgm:t>
        <a:bodyPr/>
        <a:lstStyle/>
        <a:p>
          <a:endParaRPr lang="en-US"/>
        </a:p>
      </dgm:t>
    </dgm:pt>
    <dgm:pt modelId="{109209F0-A615-9A43-B155-83D323019BB2}" type="pres">
      <dgm:prSet presAssocID="{5E1DE62C-5F35-2B4B-B5BA-7D190EA2A6E5}" presName="childText" presStyleLbl="revTx" presStyleIdx="0" presStyleCnt="1">
        <dgm:presLayoutVars>
          <dgm:bulletEnabled val="1"/>
        </dgm:presLayoutVars>
      </dgm:prSet>
      <dgm:spPr/>
      <dgm:t>
        <a:bodyPr/>
        <a:lstStyle/>
        <a:p>
          <a:endParaRPr lang="en-US"/>
        </a:p>
      </dgm:t>
    </dgm:pt>
  </dgm:ptLst>
  <dgm:cxnLst>
    <dgm:cxn modelId="{2370E54A-4B57-C74E-A6F8-6251FA66B711}" type="presOf" srcId="{B6BADAB1-DD91-0446-B8CE-B11D8FA1A853}" destId="{109209F0-A615-9A43-B155-83D323019BB2}" srcOrd="0" destOrd="1" presId="urn:microsoft.com/office/officeart/2005/8/layout/vList2"/>
    <dgm:cxn modelId="{FD54C310-E14B-584B-BD91-A13DB7D53957}" type="presOf" srcId="{4D8FBBB0-AE97-004C-91E8-70009C440AD5}" destId="{109209F0-A615-9A43-B155-83D323019BB2}" srcOrd="0" destOrd="0" presId="urn:microsoft.com/office/officeart/2005/8/layout/vList2"/>
    <dgm:cxn modelId="{8C9AFE09-D341-B34C-B777-F65BD20209D3}" srcId="{5E1DE62C-5F35-2B4B-B5BA-7D190EA2A6E5}" destId="{E2EC9746-D478-CA43-8E80-7F4ACCB9F432}" srcOrd="8" destOrd="0" parTransId="{EAA07F59-1260-8C47-9AA3-B78F87E90EFA}" sibTransId="{06E7659E-B19F-BC4A-A004-D2871A5424F1}"/>
    <dgm:cxn modelId="{1FA8891B-9E5B-3846-8662-24DBA64B8457}" srcId="{5E1DE62C-5F35-2B4B-B5BA-7D190EA2A6E5}" destId="{8F0EF16C-6BF0-AB49-9064-1E255703FA3A}" srcOrd="3" destOrd="0" parTransId="{13C542C7-4A77-1943-B2FB-04A48F18CA2B}" sibTransId="{4A667148-343E-FD47-9E48-8A19BABB1BE8}"/>
    <dgm:cxn modelId="{3E697826-A1A1-9B49-9AE2-074C940A42D4}" type="presOf" srcId="{8F0EF16C-6BF0-AB49-9064-1E255703FA3A}" destId="{109209F0-A615-9A43-B155-83D323019BB2}" srcOrd="0" destOrd="3" presId="urn:microsoft.com/office/officeart/2005/8/layout/vList2"/>
    <dgm:cxn modelId="{FFBE87A1-97C1-3248-9D67-A3BFBBEDEF95}" type="presOf" srcId="{90C63AED-44EE-4A43-92D2-F5C4D0623EA4}" destId="{431E57D8-4349-134B-9B91-43A9842117DD}" srcOrd="0" destOrd="0" presId="urn:microsoft.com/office/officeart/2005/8/layout/vList2"/>
    <dgm:cxn modelId="{3683785C-CA68-CC4A-A859-7029002364EE}" type="presOf" srcId="{EC8EA260-143D-2A4C-BCFC-28219CB43E6D}" destId="{109209F0-A615-9A43-B155-83D323019BB2}" srcOrd="0" destOrd="9" presId="urn:microsoft.com/office/officeart/2005/8/layout/vList2"/>
    <dgm:cxn modelId="{80C31CBC-D01F-F140-8B79-BF88F96FC203}" type="presOf" srcId="{5E1DE62C-5F35-2B4B-B5BA-7D190EA2A6E5}" destId="{31CEF505-F1B6-F94F-B2D6-D4716BD6DFDC}" srcOrd="0" destOrd="0" presId="urn:microsoft.com/office/officeart/2005/8/layout/vList2"/>
    <dgm:cxn modelId="{6CEE3BCB-8564-3A48-AB70-E40244AD4EF7}" type="presOf" srcId="{FE50FA44-6720-9E4B-B72D-4834418573A7}" destId="{109209F0-A615-9A43-B155-83D323019BB2}" srcOrd="0" destOrd="4" presId="urn:microsoft.com/office/officeart/2005/8/layout/vList2"/>
    <dgm:cxn modelId="{998F0D90-9525-6742-8058-26FDD0614778}" srcId="{5E1DE62C-5F35-2B4B-B5BA-7D190EA2A6E5}" destId="{EC8EA260-143D-2A4C-BCFC-28219CB43E6D}" srcOrd="9" destOrd="0" parTransId="{6D574C55-ABD0-5142-B576-C80F79B80B6D}" sibTransId="{AE191833-ABFD-174A-BD84-0533C034422F}"/>
    <dgm:cxn modelId="{BFFD4C7D-07DA-0740-93BD-5AB061078BA1}" srcId="{5E1DE62C-5F35-2B4B-B5BA-7D190EA2A6E5}" destId="{637B3A8E-7B9B-854A-A9FF-D7916BECB7F3}" srcOrd="7" destOrd="0" parTransId="{9C5F9235-5FB1-CE44-9888-A25B85B535EE}" sibTransId="{07DDB1A6-95B6-6F44-B4E5-AD9DB7FAA858}"/>
    <dgm:cxn modelId="{D9557816-43FF-C84F-91BC-F0F7FD2CA847}" srcId="{5E1DE62C-5F35-2B4B-B5BA-7D190EA2A6E5}" destId="{FE50FA44-6720-9E4B-B72D-4834418573A7}" srcOrd="4" destOrd="0" parTransId="{1775AEB9-0F25-0042-A01D-D8EEB9D2B9A1}" sibTransId="{610EB9E3-87E0-1A4E-B381-5C43B056F6C8}"/>
    <dgm:cxn modelId="{A1F227CB-EB01-8942-9784-7FF2E4BAEDC4}" srcId="{5E1DE62C-5F35-2B4B-B5BA-7D190EA2A6E5}" destId="{B6BADAB1-DD91-0446-B8CE-B11D8FA1A853}" srcOrd="1" destOrd="0" parTransId="{E9DB54D2-BF0D-B54B-9019-B03657B850B5}" sibTransId="{9107E79D-CEBB-8A40-B64D-0E52C1B950B6}"/>
    <dgm:cxn modelId="{5FF6559B-752F-E243-9C18-A8510E8392DD}" srcId="{5E1DE62C-5F35-2B4B-B5BA-7D190EA2A6E5}" destId="{4D8FBBB0-AE97-004C-91E8-70009C440AD5}" srcOrd="0" destOrd="0" parTransId="{1C344978-FEE8-8A48-982E-C874E12144A0}" sibTransId="{ADC9786E-623E-E441-9944-A119FC2A9C9C}"/>
    <dgm:cxn modelId="{41C2F830-30C0-0C44-9A4E-A05EC4773F2C}" srcId="{5E1DE62C-5F35-2B4B-B5BA-7D190EA2A6E5}" destId="{5D1C13DE-5B5E-234C-B599-CA6FB32B1F39}" srcOrd="5" destOrd="0" parTransId="{D5236F7D-4972-784A-9BF0-AE4B8B0F2DCE}" sibTransId="{1C459B4A-CDF0-054B-A9B6-A78FFFE4CB63}"/>
    <dgm:cxn modelId="{249F1916-988A-1349-8A4B-9F6B5521E608}" type="presOf" srcId="{637B3A8E-7B9B-854A-A9FF-D7916BECB7F3}" destId="{109209F0-A615-9A43-B155-83D323019BB2}" srcOrd="0" destOrd="7" presId="urn:microsoft.com/office/officeart/2005/8/layout/vList2"/>
    <dgm:cxn modelId="{8887CFA7-170F-BD48-B137-954B33757FCF}" srcId="{5E1DE62C-5F35-2B4B-B5BA-7D190EA2A6E5}" destId="{B10382C9-D143-F447-9195-CCF02A7519DB}" srcOrd="6" destOrd="0" parTransId="{D0D4288E-6DB7-B343-AB81-078C532D2D99}" sibTransId="{151767E5-E271-3848-AC44-7175ED77A6DC}"/>
    <dgm:cxn modelId="{BF692E21-947B-694A-A79E-EE64ED5743D0}" srcId="{90C63AED-44EE-4A43-92D2-F5C4D0623EA4}" destId="{5E1DE62C-5F35-2B4B-B5BA-7D190EA2A6E5}" srcOrd="0" destOrd="0" parTransId="{450AEB28-1297-C345-8C11-AADB320B93FE}" sibTransId="{0459FDB7-F186-7349-B978-5CA3763A8CB8}"/>
    <dgm:cxn modelId="{3FCE23DE-F11F-884E-AC63-F7A9437BDA1C}" srcId="{5E1DE62C-5F35-2B4B-B5BA-7D190EA2A6E5}" destId="{8195B693-4AF8-864E-A37A-93EFC43A49F7}" srcOrd="2" destOrd="0" parTransId="{02AC2D74-879E-BB40-8A5D-A0A2808FBFC9}" sibTransId="{A5EB4491-9C06-914F-9C07-1ACB125B9E33}"/>
    <dgm:cxn modelId="{60345949-7762-FB4C-AB85-FCF9925B8174}" type="presOf" srcId="{5D1C13DE-5B5E-234C-B599-CA6FB32B1F39}" destId="{109209F0-A615-9A43-B155-83D323019BB2}" srcOrd="0" destOrd="5" presId="urn:microsoft.com/office/officeart/2005/8/layout/vList2"/>
    <dgm:cxn modelId="{9F4243B0-69B5-504A-827B-9DF9CDED4154}" type="presOf" srcId="{8195B693-4AF8-864E-A37A-93EFC43A49F7}" destId="{109209F0-A615-9A43-B155-83D323019BB2}" srcOrd="0" destOrd="2" presId="urn:microsoft.com/office/officeart/2005/8/layout/vList2"/>
    <dgm:cxn modelId="{E2FC74E4-0FC1-F340-AED6-C570047200F1}" type="presOf" srcId="{E2EC9746-D478-CA43-8E80-7F4ACCB9F432}" destId="{109209F0-A615-9A43-B155-83D323019BB2}" srcOrd="0" destOrd="8" presId="urn:microsoft.com/office/officeart/2005/8/layout/vList2"/>
    <dgm:cxn modelId="{F0937C23-A1E6-2048-9691-3CF9FD1EF4BC}" type="presOf" srcId="{B10382C9-D143-F447-9195-CCF02A7519DB}" destId="{109209F0-A615-9A43-B155-83D323019BB2}" srcOrd="0" destOrd="6" presId="urn:microsoft.com/office/officeart/2005/8/layout/vList2"/>
    <dgm:cxn modelId="{D6EA17CD-CB78-1E4B-8B12-1F75BA460EDC}" type="presParOf" srcId="{431E57D8-4349-134B-9B91-43A9842117DD}" destId="{31CEF505-F1B6-F94F-B2D6-D4716BD6DFDC}" srcOrd="0" destOrd="0" presId="urn:microsoft.com/office/officeart/2005/8/layout/vList2"/>
    <dgm:cxn modelId="{BE5BCB07-0A91-8C4E-902B-1E916EA81557}" type="presParOf" srcId="{431E57D8-4349-134B-9B91-43A9842117DD}" destId="{109209F0-A615-9A43-B155-83D323019BB2}" srcOrd="1"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6043D3-DD93-4AB1-8864-D2D6DE31365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130952EE-420C-4660-82A8-9C45F1029D59}">
      <dgm:prSet phldrT="[Text]"/>
      <dgm:spPr/>
      <dgm:t>
        <a:bodyPr/>
        <a:lstStyle/>
        <a:p>
          <a:r>
            <a:rPr kumimoji="1" lang="en-US" b="1" dirty="0" smtClean="0">
              <a:ln>
                <a:noFill/>
              </a:ln>
              <a:solidFill>
                <a:schemeClr val="bg2">
                  <a:lumMod val="50000"/>
                </a:schemeClr>
              </a:solidFill>
              <a:effectLst>
                <a:outerShdw blurRad="38100" dist="38100" dir="2700000" algn="tl">
                  <a:srgbClr val="000000">
                    <a:alpha val="43137"/>
                  </a:srgbClr>
                </a:outerShdw>
              </a:effectLst>
            </a:rPr>
            <a:t>CDMA schemes: </a:t>
          </a:r>
          <a:endParaRPr lang="en-US" b="1" dirty="0">
            <a:ln>
              <a:noFill/>
            </a:ln>
            <a:solidFill>
              <a:schemeClr val="bg2">
                <a:lumMod val="50000"/>
              </a:schemeClr>
            </a:solidFill>
            <a:effectLst>
              <a:outerShdw blurRad="38100" dist="38100" dir="2700000" algn="tl">
                <a:srgbClr val="000000">
                  <a:alpha val="43137"/>
                </a:srgbClr>
              </a:outerShdw>
            </a:effectLst>
          </a:endParaRPr>
        </a:p>
      </dgm:t>
    </dgm:pt>
    <dgm:pt modelId="{68AFDFAF-B908-4001-ACAD-31FB5790E206}" type="parTrans" cxnId="{FD16EE42-62E7-4FE6-98C0-D4A445CEF2A5}">
      <dgm:prSet/>
      <dgm:spPr/>
      <dgm:t>
        <a:bodyPr/>
        <a:lstStyle/>
        <a:p>
          <a:endParaRPr lang="en-US"/>
        </a:p>
      </dgm:t>
    </dgm:pt>
    <dgm:pt modelId="{7029C13B-912C-48F5-AF83-F61BE09FDB6D}" type="sibTrans" cxnId="{FD16EE42-62E7-4FE6-98C0-D4A445CEF2A5}">
      <dgm:prSet/>
      <dgm:spPr/>
      <dgm:t>
        <a:bodyPr/>
        <a:lstStyle/>
        <a:p>
          <a:endParaRPr lang="en-US"/>
        </a:p>
      </dgm:t>
    </dgm:pt>
    <dgm:pt modelId="{AE78DA09-7177-49CA-BA93-52F6D20B47AC}">
      <dgm:prSet phldrT="[Text]"/>
      <dgm:spPr/>
      <dgm:t>
        <a:bodyPr/>
        <a:lstStyle/>
        <a:p>
          <a:r>
            <a:rPr kumimoji="1" lang="en-US" dirty="0" smtClean="0"/>
            <a:t>Bandwidth (limit channel to 5 MHz)</a:t>
          </a:r>
          <a:endParaRPr lang="en-US" dirty="0"/>
        </a:p>
      </dgm:t>
    </dgm:pt>
    <dgm:pt modelId="{84647EF1-DF11-4F80-A0D0-DD5C156CEFB8}" type="parTrans" cxnId="{830F01F7-E255-47F6-AECB-0566839509CD}">
      <dgm:prSet/>
      <dgm:spPr/>
      <dgm:t>
        <a:bodyPr/>
        <a:lstStyle/>
        <a:p>
          <a:endParaRPr lang="en-US"/>
        </a:p>
      </dgm:t>
    </dgm:pt>
    <dgm:pt modelId="{291B463C-D45E-46D0-8ACA-1ED0FD46213E}" type="sibTrans" cxnId="{830F01F7-E255-47F6-AECB-0566839509CD}">
      <dgm:prSet/>
      <dgm:spPr/>
      <dgm:t>
        <a:bodyPr/>
        <a:lstStyle/>
        <a:p>
          <a:endParaRPr lang="en-US"/>
        </a:p>
      </dgm:t>
    </dgm:pt>
    <dgm:pt modelId="{1C8E26B1-2EB6-4CD9-B2D2-7DD674ECB3CD}">
      <dgm:prSet/>
      <dgm:spPr/>
      <dgm:t>
        <a:bodyPr/>
        <a:lstStyle/>
        <a:p>
          <a:r>
            <a:rPr kumimoji="1" lang="en-US" dirty="0" smtClean="0"/>
            <a:t>5 MHz reasonable upper limit on what can be allocated for 3G</a:t>
          </a:r>
          <a:endParaRPr kumimoji="1" lang="en-US" dirty="0"/>
        </a:p>
      </dgm:t>
    </dgm:pt>
    <dgm:pt modelId="{C54B72AC-2FD9-4FC9-96EC-2422B724C2FF}" type="parTrans" cxnId="{EBE01EB1-30BA-4E58-B980-DB1548203867}">
      <dgm:prSet/>
      <dgm:spPr/>
      <dgm:t>
        <a:bodyPr/>
        <a:lstStyle/>
        <a:p>
          <a:endParaRPr lang="en-US"/>
        </a:p>
      </dgm:t>
    </dgm:pt>
    <dgm:pt modelId="{5B9C3522-B2A5-47C8-B1CB-A61D6CD2CDA5}" type="sibTrans" cxnId="{EBE01EB1-30BA-4E58-B980-DB1548203867}">
      <dgm:prSet/>
      <dgm:spPr/>
      <dgm:t>
        <a:bodyPr/>
        <a:lstStyle/>
        <a:p>
          <a:endParaRPr lang="en-US"/>
        </a:p>
      </dgm:t>
    </dgm:pt>
    <dgm:pt modelId="{4BB92607-FFCF-4BFF-8749-D7BACD51ED6F}">
      <dgm:prSet/>
      <dgm:spPr/>
      <dgm:t>
        <a:bodyPr/>
        <a:lstStyle/>
        <a:p>
          <a:r>
            <a:rPr kumimoji="1" lang="en-US" dirty="0" smtClean="0"/>
            <a:t>5 MHz is adequate for supporting data rates of 144 and 384 kHz</a:t>
          </a:r>
          <a:endParaRPr kumimoji="1" lang="en-US" dirty="0"/>
        </a:p>
      </dgm:t>
    </dgm:pt>
    <dgm:pt modelId="{B3421CC5-BA51-4948-B9E5-06ADB67476D6}" type="parTrans" cxnId="{242989A9-6650-4B12-A5AD-12E9C50423C9}">
      <dgm:prSet/>
      <dgm:spPr/>
      <dgm:t>
        <a:bodyPr/>
        <a:lstStyle/>
        <a:p>
          <a:endParaRPr lang="en-US"/>
        </a:p>
      </dgm:t>
    </dgm:pt>
    <dgm:pt modelId="{08249DFD-7F39-41E1-BBB7-031E714758FB}" type="sibTrans" cxnId="{242989A9-6650-4B12-A5AD-12E9C50423C9}">
      <dgm:prSet/>
      <dgm:spPr/>
      <dgm:t>
        <a:bodyPr/>
        <a:lstStyle/>
        <a:p>
          <a:endParaRPr lang="en-US"/>
        </a:p>
      </dgm:t>
    </dgm:pt>
    <dgm:pt modelId="{0CE43757-DCA6-4448-B3EC-C06255DDFCEE}" type="pres">
      <dgm:prSet presAssocID="{B26043D3-DD93-4AB1-8864-D2D6DE31365D}" presName="Name0" presStyleCnt="0">
        <dgm:presLayoutVars>
          <dgm:dir/>
          <dgm:animLvl val="lvl"/>
          <dgm:resizeHandles val="exact"/>
        </dgm:presLayoutVars>
      </dgm:prSet>
      <dgm:spPr/>
      <dgm:t>
        <a:bodyPr/>
        <a:lstStyle/>
        <a:p>
          <a:endParaRPr lang="en-US"/>
        </a:p>
      </dgm:t>
    </dgm:pt>
    <dgm:pt modelId="{419008EB-6ECF-4C9D-86F8-FE41030C3729}" type="pres">
      <dgm:prSet presAssocID="{130952EE-420C-4660-82A8-9C45F1029D59}" presName="composite" presStyleCnt="0"/>
      <dgm:spPr/>
      <dgm:t>
        <a:bodyPr/>
        <a:lstStyle/>
        <a:p>
          <a:endParaRPr lang="en-US"/>
        </a:p>
      </dgm:t>
    </dgm:pt>
    <dgm:pt modelId="{11045D41-866D-4276-9CC7-EF02EFA7A3B5}" type="pres">
      <dgm:prSet presAssocID="{130952EE-420C-4660-82A8-9C45F1029D59}" presName="parTx" presStyleLbl="alignNode1" presStyleIdx="0" presStyleCnt="1" custLinFactNeighborX="-1250" custLinFactNeighborY="-5070">
        <dgm:presLayoutVars>
          <dgm:chMax val="0"/>
          <dgm:chPref val="0"/>
          <dgm:bulletEnabled val="1"/>
        </dgm:presLayoutVars>
      </dgm:prSet>
      <dgm:spPr/>
      <dgm:t>
        <a:bodyPr/>
        <a:lstStyle/>
        <a:p>
          <a:endParaRPr lang="en-US"/>
        </a:p>
      </dgm:t>
    </dgm:pt>
    <dgm:pt modelId="{11C33A03-8343-4627-996C-CE10BD31562D}" type="pres">
      <dgm:prSet presAssocID="{130952EE-420C-4660-82A8-9C45F1029D59}" presName="desTx" presStyleLbl="alignAccFollowNode1" presStyleIdx="0" presStyleCnt="1">
        <dgm:presLayoutVars>
          <dgm:bulletEnabled val="1"/>
        </dgm:presLayoutVars>
      </dgm:prSet>
      <dgm:spPr/>
      <dgm:t>
        <a:bodyPr/>
        <a:lstStyle/>
        <a:p>
          <a:endParaRPr lang="en-US"/>
        </a:p>
      </dgm:t>
    </dgm:pt>
  </dgm:ptLst>
  <dgm:cxnLst>
    <dgm:cxn modelId="{EBE01EB1-30BA-4E58-B980-DB1548203867}" srcId="{130952EE-420C-4660-82A8-9C45F1029D59}" destId="{1C8E26B1-2EB6-4CD9-B2D2-7DD674ECB3CD}" srcOrd="1" destOrd="0" parTransId="{C54B72AC-2FD9-4FC9-96EC-2422B724C2FF}" sibTransId="{5B9C3522-B2A5-47C8-B1CB-A61D6CD2CDA5}"/>
    <dgm:cxn modelId="{242989A9-6650-4B12-A5AD-12E9C50423C9}" srcId="{130952EE-420C-4660-82A8-9C45F1029D59}" destId="{4BB92607-FFCF-4BFF-8749-D7BACD51ED6F}" srcOrd="2" destOrd="0" parTransId="{B3421CC5-BA51-4948-B9E5-06ADB67476D6}" sibTransId="{08249DFD-7F39-41E1-BBB7-031E714758FB}"/>
    <dgm:cxn modelId="{830F01F7-E255-47F6-AECB-0566839509CD}" srcId="{130952EE-420C-4660-82A8-9C45F1029D59}" destId="{AE78DA09-7177-49CA-BA93-52F6D20B47AC}" srcOrd="0" destOrd="0" parTransId="{84647EF1-DF11-4F80-A0D0-DD5C156CEFB8}" sibTransId="{291B463C-D45E-46D0-8ACA-1ED0FD46213E}"/>
    <dgm:cxn modelId="{FD16EE42-62E7-4FE6-98C0-D4A445CEF2A5}" srcId="{B26043D3-DD93-4AB1-8864-D2D6DE31365D}" destId="{130952EE-420C-4660-82A8-9C45F1029D59}" srcOrd="0" destOrd="0" parTransId="{68AFDFAF-B908-4001-ACAD-31FB5790E206}" sibTransId="{7029C13B-912C-48F5-AF83-F61BE09FDB6D}"/>
    <dgm:cxn modelId="{5EB66BFF-B060-4263-82A0-0C3C30A7359D}" type="presOf" srcId="{AE78DA09-7177-49CA-BA93-52F6D20B47AC}" destId="{11C33A03-8343-4627-996C-CE10BD31562D}" srcOrd="0" destOrd="0" presId="urn:microsoft.com/office/officeart/2005/8/layout/hList1"/>
    <dgm:cxn modelId="{9CC86E71-1F91-4B0A-8DBE-5E7A27E381AC}" type="presOf" srcId="{130952EE-420C-4660-82A8-9C45F1029D59}" destId="{11045D41-866D-4276-9CC7-EF02EFA7A3B5}" srcOrd="0" destOrd="0" presId="urn:microsoft.com/office/officeart/2005/8/layout/hList1"/>
    <dgm:cxn modelId="{1C37C2BA-2B0F-45F7-8139-43386D01630C}" type="presOf" srcId="{B26043D3-DD93-4AB1-8864-D2D6DE31365D}" destId="{0CE43757-DCA6-4448-B3EC-C06255DDFCEE}" srcOrd="0" destOrd="0" presId="urn:microsoft.com/office/officeart/2005/8/layout/hList1"/>
    <dgm:cxn modelId="{08EA8CF3-9A3D-4ED5-8537-884AE22F4BBE}" type="presOf" srcId="{4BB92607-FFCF-4BFF-8749-D7BACD51ED6F}" destId="{11C33A03-8343-4627-996C-CE10BD31562D}" srcOrd="0" destOrd="2" presId="urn:microsoft.com/office/officeart/2005/8/layout/hList1"/>
    <dgm:cxn modelId="{E7A7E9B8-ACA9-4A2E-AE3B-982BCAE6FABB}" type="presOf" srcId="{1C8E26B1-2EB6-4CD9-B2D2-7DD674ECB3CD}" destId="{11C33A03-8343-4627-996C-CE10BD31562D}" srcOrd="0" destOrd="1" presId="urn:microsoft.com/office/officeart/2005/8/layout/hList1"/>
    <dgm:cxn modelId="{8DB96B8C-7EA8-4008-8B36-5D542C7B2C8B}" type="presParOf" srcId="{0CE43757-DCA6-4448-B3EC-C06255DDFCEE}" destId="{419008EB-6ECF-4C9D-86F8-FE41030C3729}" srcOrd="0" destOrd="0" presId="urn:microsoft.com/office/officeart/2005/8/layout/hList1"/>
    <dgm:cxn modelId="{BFE974E6-9EA8-4ED2-B606-A88C63DDFD0C}" type="presParOf" srcId="{419008EB-6ECF-4C9D-86F8-FE41030C3729}" destId="{11045D41-866D-4276-9CC7-EF02EFA7A3B5}" srcOrd="0" destOrd="0" presId="urn:microsoft.com/office/officeart/2005/8/layout/hList1"/>
    <dgm:cxn modelId="{D932E58C-88EB-4DEF-9CB1-FEB11E88827C}" type="presParOf" srcId="{419008EB-6ECF-4C9D-86F8-FE41030C3729}" destId="{11C33A03-8343-4627-996C-CE10BD31562D}"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2FD9B3-FEBD-6348-85CB-CD88C019FAA9}"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1DF17F49-ED61-694F-A577-A81BF299F5BF}">
      <dgm:prSet custT="1"/>
      <dgm:spPr/>
      <dgm:t>
        <a:bodyPr/>
        <a:lstStyle/>
        <a:p>
          <a:pPr rtl="0"/>
          <a:r>
            <a:rPr lang="en-US" sz="1200" dirty="0" smtClean="0"/>
            <a:t>Provide ultra-broadband Internet access for a variety of mobile devices including laptops, smartphones, and tablet PCs</a:t>
          </a:r>
          <a:endParaRPr lang="en-US" sz="1200" dirty="0"/>
        </a:p>
      </dgm:t>
    </dgm:pt>
    <dgm:pt modelId="{10B81B16-A3CB-0141-B5F7-11570C830794}" type="parTrans" cxnId="{4C53B928-34C9-5D4F-9FAE-846D865BC09D}">
      <dgm:prSet/>
      <dgm:spPr/>
      <dgm:t>
        <a:bodyPr/>
        <a:lstStyle/>
        <a:p>
          <a:endParaRPr lang="en-US"/>
        </a:p>
      </dgm:t>
    </dgm:pt>
    <dgm:pt modelId="{70978C43-4CAE-8049-86A5-889B03991BA6}" type="sibTrans" cxnId="{4C53B928-34C9-5D4F-9FAE-846D865BC09D}">
      <dgm:prSet/>
      <dgm:spPr/>
      <dgm:t>
        <a:bodyPr/>
        <a:lstStyle/>
        <a:p>
          <a:endParaRPr lang="en-US"/>
        </a:p>
      </dgm:t>
    </dgm:pt>
    <dgm:pt modelId="{30CA1834-6446-C148-8A1F-8E24789646A0}">
      <dgm:prSet custT="1"/>
      <dgm:spPr/>
      <dgm:t>
        <a:bodyPr/>
        <a:lstStyle/>
        <a:p>
          <a:pPr rtl="0"/>
          <a:r>
            <a:rPr lang="en-US" sz="1200" dirty="0" smtClean="0"/>
            <a:t>Support Mobile Web access and high-bandwidth applications such as high-definition mobile TV, mobile video conferencing, and gaming services</a:t>
          </a:r>
          <a:endParaRPr lang="en-US" sz="1200" dirty="0"/>
        </a:p>
      </dgm:t>
    </dgm:pt>
    <dgm:pt modelId="{47B5577E-07AA-9F4D-A6E5-675A2431A001}" type="parTrans" cxnId="{3E39D31E-1829-A14D-ACA7-A472811F844B}">
      <dgm:prSet/>
      <dgm:spPr/>
      <dgm:t>
        <a:bodyPr/>
        <a:lstStyle/>
        <a:p>
          <a:endParaRPr lang="en-US"/>
        </a:p>
      </dgm:t>
    </dgm:pt>
    <dgm:pt modelId="{357707E6-9EF8-1F4A-AC31-E46620D923A9}" type="sibTrans" cxnId="{3E39D31E-1829-A14D-ACA7-A472811F844B}">
      <dgm:prSet/>
      <dgm:spPr/>
      <dgm:t>
        <a:bodyPr/>
        <a:lstStyle/>
        <a:p>
          <a:endParaRPr lang="en-US"/>
        </a:p>
      </dgm:t>
    </dgm:pt>
    <dgm:pt modelId="{6D0F370E-F312-A447-93AD-E4DC07F0D09F}">
      <dgm:prSet custT="1"/>
      <dgm:spPr/>
      <dgm:t>
        <a:bodyPr/>
        <a:lstStyle/>
        <a:p>
          <a:pPr rtl="0"/>
          <a:r>
            <a:rPr lang="en-US" sz="1200" dirty="0" smtClean="0"/>
            <a:t>Designed to maximize bandwidth and throughput while also maximizing spectral efficiency</a:t>
          </a:r>
          <a:endParaRPr lang="en-US" sz="1200" dirty="0"/>
        </a:p>
      </dgm:t>
    </dgm:pt>
    <dgm:pt modelId="{2C126AB3-7C83-9948-ADC2-FCE5CE61EB8D}" type="parTrans" cxnId="{005D1779-DE98-5048-8886-B2BB30765044}">
      <dgm:prSet/>
      <dgm:spPr/>
      <dgm:t>
        <a:bodyPr/>
        <a:lstStyle/>
        <a:p>
          <a:endParaRPr lang="en-US"/>
        </a:p>
      </dgm:t>
    </dgm:pt>
    <dgm:pt modelId="{D0DE3E29-1F80-824E-8E7B-95D37ACC8F39}" type="sibTrans" cxnId="{005D1779-DE98-5048-8886-B2BB30765044}">
      <dgm:prSet/>
      <dgm:spPr/>
      <dgm:t>
        <a:bodyPr/>
        <a:lstStyle/>
        <a:p>
          <a:endParaRPr lang="en-US"/>
        </a:p>
      </dgm:t>
    </dgm:pt>
    <dgm:pt modelId="{F58FBDB8-18AF-0941-9488-BDA805024581}">
      <dgm:prSet custT="1"/>
      <dgm:spPr/>
      <dgm:t>
        <a:bodyPr/>
        <a:lstStyle/>
        <a:p>
          <a:pPr rtl="0"/>
          <a:r>
            <a:rPr lang="en-US" sz="1600" dirty="0" smtClean="0"/>
            <a:t>Minimum requirements:</a:t>
          </a:r>
          <a:endParaRPr lang="en-US" sz="1600" dirty="0"/>
        </a:p>
      </dgm:t>
    </dgm:pt>
    <dgm:pt modelId="{3B7EA176-73BB-4141-AEC8-3F2F47EFCDAF}" type="parTrans" cxnId="{2953C478-7677-D544-AD98-E14444D34635}">
      <dgm:prSet/>
      <dgm:spPr/>
      <dgm:t>
        <a:bodyPr/>
        <a:lstStyle/>
        <a:p>
          <a:endParaRPr lang="en-US"/>
        </a:p>
      </dgm:t>
    </dgm:pt>
    <dgm:pt modelId="{7CB87770-E85D-AC49-8C25-72B287CABB4F}" type="sibTrans" cxnId="{2953C478-7677-D544-AD98-E14444D34635}">
      <dgm:prSet/>
      <dgm:spPr/>
      <dgm:t>
        <a:bodyPr/>
        <a:lstStyle/>
        <a:p>
          <a:endParaRPr lang="en-US"/>
        </a:p>
      </dgm:t>
    </dgm:pt>
    <dgm:pt modelId="{3DDAA68F-9FA7-CA4F-B686-D62B34C962BD}">
      <dgm:prSet custT="1"/>
      <dgm:spPr/>
      <dgm:t>
        <a:bodyPr/>
        <a:lstStyle/>
        <a:p>
          <a:pPr rtl="0"/>
          <a:r>
            <a:rPr lang="en-US" sz="1200" dirty="0" smtClean="0"/>
            <a:t>Be based on an all-IP packet switched network</a:t>
          </a:r>
          <a:endParaRPr lang="en-US" sz="1200" dirty="0"/>
        </a:p>
      </dgm:t>
    </dgm:pt>
    <dgm:pt modelId="{0C5FD442-6772-6048-BDA6-C12B47840D0C}" type="parTrans" cxnId="{F1BB6EB1-FA67-374E-BBC3-3AC24C6FD884}">
      <dgm:prSet/>
      <dgm:spPr/>
      <dgm:t>
        <a:bodyPr/>
        <a:lstStyle/>
        <a:p>
          <a:endParaRPr lang="en-US"/>
        </a:p>
      </dgm:t>
    </dgm:pt>
    <dgm:pt modelId="{1803D9A6-ED5A-554F-AB3E-E222F12BE685}" type="sibTrans" cxnId="{F1BB6EB1-FA67-374E-BBC3-3AC24C6FD884}">
      <dgm:prSet/>
      <dgm:spPr/>
      <dgm:t>
        <a:bodyPr/>
        <a:lstStyle/>
        <a:p>
          <a:endParaRPr lang="en-US"/>
        </a:p>
      </dgm:t>
    </dgm:pt>
    <dgm:pt modelId="{DE1EB08B-E029-8942-A9C2-D2727D5B770A}">
      <dgm:prSet custT="1"/>
      <dgm:spPr/>
      <dgm:t>
        <a:bodyPr/>
        <a:lstStyle/>
        <a:p>
          <a:pPr rtl="0"/>
          <a:r>
            <a:rPr lang="en-US" sz="1200" dirty="0" smtClean="0"/>
            <a:t>Support peak data rates of up to approximately 100 Mbps for high-mobility mobile access and up to approximately 1 </a:t>
          </a:r>
          <a:r>
            <a:rPr lang="en-US" sz="1200" dirty="0" err="1" smtClean="0"/>
            <a:t>Gbps</a:t>
          </a:r>
          <a:r>
            <a:rPr lang="en-US" sz="1200" dirty="0" smtClean="0"/>
            <a:t> for low-mobility access such as local wireless access</a:t>
          </a:r>
          <a:endParaRPr lang="en-US" sz="1200" dirty="0"/>
        </a:p>
      </dgm:t>
    </dgm:pt>
    <dgm:pt modelId="{257BA17E-D22D-A44B-8272-46A29BE2E2D4}" type="parTrans" cxnId="{FEDD0E96-0577-9848-81B6-F057A6FC2F89}">
      <dgm:prSet/>
      <dgm:spPr/>
      <dgm:t>
        <a:bodyPr/>
        <a:lstStyle/>
        <a:p>
          <a:endParaRPr lang="en-US"/>
        </a:p>
      </dgm:t>
    </dgm:pt>
    <dgm:pt modelId="{03F874BF-FE29-CF4D-AFB0-B35D397348C2}" type="sibTrans" cxnId="{FEDD0E96-0577-9848-81B6-F057A6FC2F89}">
      <dgm:prSet/>
      <dgm:spPr/>
      <dgm:t>
        <a:bodyPr/>
        <a:lstStyle/>
        <a:p>
          <a:endParaRPr lang="en-US"/>
        </a:p>
      </dgm:t>
    </dgm:pt>
    <dgm:pt modelId="{E605970F-2CC5-E647-B88F-C9E8DE8BA5A6}">
      <dgm:prSet custT="1"/>
      <dgm:spPr/>
      <dgm:t>
        <a:bodyPr/>
        <a:lstStyle/>
        <a:p>
          <a:pPr rtl="0"/>
          <a:r>
            <a:rPr lang="en-US" sz="1200" dirty="0" smtClean="0"/>
            <a:t>Dynamically share and use the network resources to support more simultaneous users per cell</a:t>
          </a:r>
          <a:endParaRPr lang="en-US" sz="1200" dirty="0"/>
        </a:p>
      </dgm:t>
    </dgm:pt>
    <dgm:pt modelId="{790131D8-FE1B-254D-86FA-E7189E1CC723}" type="parTrans" cxnId="{58B808B2-5012-3F4E-80A6-F4FE75EA3763}">
      <dgm:prSet/>
      <dgm:spPr/>
      <dgm:t>
        <a:bodyPr/>
        <a:lstStyle/>
        <a:p>
          <a:endParaRPr lang="en-US"/>
        </a:p>
      </dgm:t>
    </dgm:pt>
    <dgm:pt modelId="{8EF97795-07F5-CE4F-8165-CABF789D1B2B}" type="sibTrans" cxnId="{58B808B2-5012-3F4E-80A6-F4FE75EA3763}">
      <dgm:prSet/>
      <dgm:spPr/>
      <dgm:t>
        <a:bodyPr/>
        <a:lstStyle/>
        <a:p>
          <a:endParaRPr lang="en-US"/>
        </a:p>
      </dgm:t>
    </dgm:pt>
    <dgm:pt modelId="{67E58ACE-BB34-A54E-A28D-623F04DA62F3}">
      <dgm:prSet custT="1"/>
      <dgm:spPr/>
      <dgm:t>
        <a:bodyPr/>
        <a:lstStyle/>
        <a:p>
          <a:pPr rtl="0"/>
          <a:r>
            <a:rPr lang="en-US" sz="1200" dirty="0" smtClean="0"/>
            <a:t>Support smooth handovers across heterogeneous networks</a:t>
          </a:r>
          <a:endParaRPr lang="en-US" sz="1200" dirty="0"/>
        </a:p>
      </dgm:t>
    </dgm:pt>
    <dgm:pt modelId="{BB80E42F-C7FA-D145-AA54-55BB8A01E640}" type="parTrans" cxnId="{96DFADD1-D9AB-2C4D-965A-26A7E1F8E796}">
      <dgm:prSet/>
      <dgm:spPr/>
      <dgm:t>
        <a:bodyPr/>
        <a:lstStyle/>
        <a:p>
          <a:endParaRPr lang="en-US"/>
        </a:p>
      </dgm:t>
    </dgm:pt>
    <dgm:pt modelId="{2AA38ABC-0099-CC4D-B86A-5068908BCB4E}" type="sibTrans" cxnId="{96DFADD1-D9AB-2C4D-965A-26A7E1F8E796}">
      <dgm:prSet/>
      <dgm:spPr/>
      <dgm:t>
        <a:bodyPr/>
        <a:lstStyle/>
        <a:p>
          <a:endParaRPr lang="en-US"/>
        </a:p>
      </dgm:t>
    </dgm:pt>
    <dgm:pt modelId="{D03DF65E-D621-F647-BAE6-024F7CED84CD}">
      <dgm:prSet custT="1"/>
      <dgm:spPr/>
      <dgm:t>
        <a:bodyPr/>
        <a:lstStyle/>
        <a:p>
          <a:pPr rtl="0"/>
          <a:r>
            <a:rPr lang="en-US" sz="1200" dirty="0" smtClean="0"/>
            <a:t>Support high quality of service for next-generation multimedia applications</a:t>
          </a:r>
          <a:endParaRPr lang="en-US" sz="1200" dirty="0"/>
        </a:p>
      </dgm:t>
    </dgm:pt>
    <dgm:pt modelId="{E57BF5AC-9C2A-A64E-9FE4-C30C0266F98F}" type="parTrans" cxnId="{FC1A32CF-CB0D-C146-96EE-56C7616D3F8B}">
      <dgm:prSet/>
      <dgm:spPr/>
      <dgm:t>
        <a:bodyPr/>
        <a:lstStyle/>
        <a:p>
          <a:endParaRPr lang="en-US"/>
        </a:p>
      </dgm:t>
    </dgm:pt>
    <dgm:pt modelId="{792E1019-6EBE-304D-9082-105E58D59F31}" type="sibTrans" cxnId="{FC1A32CF-CB0D-C146-96EE-56C7616D3F8B}">
      <dgm:prSet/>
      <dgm:spPr/>
      <dgm:t>
        <a:bodyPr/>
        <a:lstStyle/>
        <a:p>
          <a:endParaRPr lang="en-US"/>
        </a:p>
      </dgm:t>
    </dgm:pt>
    <dgm:pt modelId="{526F6393-6613-C04E-AEDD-A6A4D7F65572}">
      <dgm:prSet custT="1"/>
      <dgm:spPr/>
      <dgm:t>
        <a:bodyPr/>
        <a:lstStyle/>
        <a:p>
          <a:pPr rtl="0"/>
          <a:endParaRPr lang="en-US" sz="1200" dirty="0"/>
        </a:p>
      </dgm:t>
    </dgm:pt>
    <dgm:pt modelId="{E15F43B3-ABBA-1245-BB9A-EC0D3733ED48}" type="sibTrans" cxnId="{DFE6342A-D8FD-1B4D-B212-D60FB5FA9A4E}">
      <dgm:prSet/>
      <dgm:spPr/>
      <dgm:t>
        <a:bodyPr/>
        <a:lstStyle/>
        <a:p>
          <a:endParaRPr lang="en-US"/>
        </a:p>
      </dgm:t>
    </dgm:pt>
    <dgm:pt modelId="{D92FC6A4-B2C0-E848-9A5D-0A308B50F067}" type="parTrans" cxnId="{DFE6342A-D8FD-1B4D-B212-D60FB5FA9A4E}">
      <dgm:prSet/>
      <dgm:spPr/>
      <dgm:t>
        <a:bodyPr/>
        <a:lstStyle/>
        <a:p>
          <a:endParaRPr lang="en-US"/>
        </a:p>
      </dgm:t>
    </dgm:pt>
    <dgm:pt modelId="{F41B82FF-540B-3746-8B0D-DA26EF9DA9BC}" type="pres">
      <dgm:prSet presAssocID="{FD2FD9B3-FEBD-6348-85CB-CD88C019FAA9}" presName="compositeShape" presStyleCnt="0">
        <dgm:presLayoutVars>
          <dgm:chMax val="7"/>
          <dgm:dir/>
          <dgm:resizeHandles val="exact"/>
        </dgm:presLayoutVars>
      </dgm:prSet>
      <dgm:spPr/>
      <dgm:t>
        <a:bodyPr/>
        <a:lstStyle/>
        <a:p>
          <a:endParaRPr lang="en-US"/>
        </a:p>
      </dgm:t>
    </dgm:pt>
    <dgm:pt modelId="{BF849346-3286-F540-8097-97973D6DEA12}" type="pres">
      <dgm:prSet presAssocID="{1DF17F49-ED61-694F-A577-A81BF299F5BF}" presName="circ1" presStyleLbl="vennNode1" presStyleIdx="0" presStyleCnt="5"/>
      <dgm:spPr/>
    </dgm:pt>
    <dgm:pt modelId="{5AD108BB-8C54-6444-A116-EBD95ABE5014}" type="pres">
      <dgm:prSet presAssocID="{1DF17F49-ED61-694F-A577-A81BF299F5BF}" presName="circ1Tx" presStyleLbl="revTx" presStyleIdx="0" presStyleCnt="0">
        <dgm:presLayoutVars>
          <dgm:chMax val="0"/>
          <dgm:chPref val="0"/>
          <dgm:bulletEnabled val="1"/>
        </dgm:presLayoutVars>
      </dgm:prSet>
      <dgm:spPr/>
      <dgm:t>
        <a:bodyPr/>
        <a:lstStyle/>
        <a:p>
          <a:endParaRPr lang="en-US"/>
        </a:p>
      </dgm:t>
    </dgm:pt>
    <dgm:pt modelId="{662F3AFE-F916-0F49-9D21-F46EA40C2AB4}" type="pres">
      <dgm:prSet presAssocID="{30CA1834-6446-C148-8A1F-8E24789646A0}" presName="circ2" presStyleLbl="vennNode1" presStyleIdx="1" presStyleCnt="5"/>
      <dgm:spPr/>
    </dgm:pt>
    <dgm:pt modelId="{336CF21A-642B-994E-9E36-54CD4ADBD006}" type="pres">
      <dgm:prSet presAssocID="{30CA1834-6446-C148-8A1F-8E24789646A0}" presName="circ2Tx" presStyleLbl="revTx" presStyleIdx="0" presStyleCnt="0">
        <dgm:presLayoutVars>
          <dgm:chMax val="0"/>
          <dgm:chPref val="0"/>
          <dgm:bulletEnabled val="1"/>
        </dgm:presLayoutVars>
      </dgm:prSet>
      <dgm:spPr/>
      <dgm:t>
        <a:bodyPr/>
        <a:lstStyle/>
        <a:p>
          <a:endParaRPr lang="en-US"/>
        </a:p>
      </dgm:t>
    </dgm:pt>
    <dgm:pt modelId="{4654ADA2-700F-3545-B0B4-45BAF4611451}" type="pres">
      <dgm:prSet presAssocID="{6D0F370E-F312-A447-93AD-E4DC07F0D09F}" presName="circ3" presStyleLbl="vennNode1" presStyleIdx="2" presStyleCnt="5"/>
      <dgm:spPr/>
    </dgm:pt>
    <dgm:pt modelId="{F33089B8-AEF0-A04F-BB21-83B514674B57}" type="pres">
      <dgm:prSet presAssocID="{6D0F370E-F312-A447-93AD-E4DC07F0D09F}" presName="circ3Tx" presStyleLbl="revTx" presStyleIdx="0" presStyleCnt="0">
        <dgm:presLayoutVars>
          <dgm:chMax val="0"/>
          <dgm:chPref val="0"/>
          <dgm:bulletEnabled val="1"/>
        </dgm:presLayoutVars>
      </dgm:prSet>
      <dgm:spPr/>
      <dgm:t>
        <a:bodyPr/>
        <a:lstStyle/>
        <a:p>
          <a:endParaRPr lang="en-US"/>
        </a:p>
      </dgm:t>
    </dgm:pt>
    <dgm:pt modelId="{64588C01-536B-3C44-96C6-114099AE2344}" type="pres">
      <dgm:prSet presAssocID="{526F6393-6613-C04E-AEDD-A6A4D7F65572}" presName="circ4" presStyleLbl="vennNode1" presStyleIdx="3" presStyleCnt="5"/>
      <dgm:spPr/>
    </dgm:pt>
    <dgm:pt modelId="{0B0310F4-1DC5-6A46-B3D0-1EDE004BC04E}" type="pres">
      <dgm:prSet presAssocID="{526F6393-6613-C04E-AEDD-A6A4D7F65572}" presName="circ4Tx" presStyleLbl="revTx" presStyleIdx="0" presStyleCnt="0">
        <dgm:presLayoutVars>
          <dgm:chMax val="0"/>
          <dgm:chPref val="0"/>
          <dgm:bulletEnabled val="1"/>
        </dgm:presLayoutVars>
      </dgm:prSet>
      <dgm:spPr/>
      <dgm:t>
        <a:bodyPr/>
        <a:lstStyle/>
        <a:p>
          <a:endParaRPr lang="en-US"/>
        </a:p>
      </dgm:t>
    </dgm:pt>
    <dgm:pt modelId="{785216CD-0A67-564D-AF88-F5574B177112}" type="pres">
      <dgm:prSet presAssocID="{F58FBDB8-18AF-0941-9488-BDA805024581}" presName="circ5" presStyleLbl="vennNode1" presStyleIdx="4" presStyleCnt="5"/>
      <dgm:spPr/>
    </dgm:pt>
    <dgm:pt modelId="{ECC841FB-6417-9544-A931-919EC11C346A}" type="pres">
      <dgm:prSet presAssocID="{F58FBDB8-18AF-0941-9488-BDA805024581}" presName="circ5Tx" presStyleLbl="revTx" presStyleIdx="0" presStyleCnt="0" custScaleX="114985" custLinFactNeighborX="-3746" custLinFactNeighborY="26976">
        <dgm:presLayoutVars>
          <dgm:chMax val="0"/>
          <dgm:chPref val="0"/>
          <dgm:bulletEnabled val="1"/>
        </dgm:presLayoutVars>
      </dgm:prSet>
      <dgm:spPr/>
      <dgm:t>
        <a:bodyPr/>
        <a:lstStyle/>
        <a:p>
          <a:endParaRPr lang="en-US"/>
        </a:p>
      </dgm:t>
    </dgm:pt>
  </dgm:ptLst>
  <dgm:cxnLst>
    <dgm:cxn modelId="{FC1A32CF-CB0D-C146-96EE-56C7616D3F8B}" srcId="{F58FBDB8-18AF-0941-9488-BDA805024581}" destId="{D03DF65E-D621-F647-BAE6-024F7CED84CD}" srcOrd="4" destOrd="0" parTransId="{E57BF5AC-9C2A-A64E-9FE4-C30C0266F98F}" sibTransId="{792E1019-6EBE-304D-9082-105E58D59F31}"/>
    <dgm:cxn modelId="{C118B97E-5829-5248-8859-BEB934CAD815}" type="presOf" srcId="{DE1EB08B-E029-8942-A9C2-D2727D5B770A}" destId="{ECC841FB-6417-9544-A931-919EC11C346A}" srcOrd="0" destOrd="2" presId="urn:microsoft.com/office/officeart/2005/8/layout/venn1"/>
    <dgm:cxn modelId="{558AA5F9-6B62-0845-AA74-8A3221D03968}" type="presOf" srcId="{3DDAA68F-9FA7-CA4F-B686-D62B34C962BD}" destId="{ECC841FB-6417-9544-A931-919EC11C346A}" srcOrd="0" destOrd="1" presId="urn:microsoft.com/office/officeart/2005/8/layout/venn1"/>
    <dgm:cxn modelId="{023403EE-D35A-CF40-AF4D-A5D16FF0A806}" type="presOf" srcId="{1DF17F49-ED61-694F-A577-A81BF299F5BF}" destId="{5AD108BB-8C54-6444-A116-EBD95ABE5014}" srcOrd="0" destOrd="0" presId="urn:microsoft.com/office/officeart/2005/8/layout/venn1"/>
    <dgm:cxn modelId="{2953C478-7677-D544-AD98-E14444D34635}" srcId="{FD2FD9B3-FEBD-6348-85CB-CD88C019FAA9}" destId="{F58FBDB8-18AF-0941-9488-BDA805024581}" srcOrd="4" destOrd="0" parTransId="{3B7EA176-73BB-4141-AEC8-3F2F47EFCDAF}" sibTransId="{7CB87770-E85D-AC49-8C25-72B287CABB4F}"/>
    <dgm:cxn modelId="{4C53B928-34C9-5D4F-9FAE-846D865BC09D}" srcId="{FD2FD9B3-FEBD-6348-85CB-CD88C019FAA9}" destId="{1DF17F49-ED61-694F-A577-A81BF299F5BF}" srcOrd="0" destOrd="0" parTransId="{10B81B16-A3CB-0141-B5F7-11570C830794}" sibTransId="{70978C43-4CAE-8049-86A5-889B03991BA6}"/>
    <dgm:cxn modelId="{FEDD0E96-0577-9848-81B6-F057A6FC2F89}" srcId="{F58FBDB8-18AF-0941-9488-BDA805024581}" destId="{DE1EB08B-E029-8942-A9C2-D2727D5B770A}" srcOrd="1" destOrd="0" parTransId="{257BA17E-D22D-A44B-8272-46A29BE2E2D4}" sibTransId="{03F874BF-FE29-CF4D-AFB0-B35D397348C2}"/>
    <dgm:cxn modelId="{F1BB6EB1-FA67-374E-BBC3-3AC24C6FD884}" srcId="{F58FBDB8-18AF-0941-9488-BDA805024581}" destId="{3DDAA68F-9FA7-CA4F-B686-D62B34C962BD}" srcOrd="0" destOrd="0" parTransId="{0C5FD442-6772-6048-BDA6-C12B47840D0C}" sibTransId="{1803D9A6-ED5A-554F-AB3E-E222F12BE685}"/>
    <dgm:cxn modelId="{D0DC4DEC-FD17-2A4F-B5A7-5863C1B9EDDF}" type="presOf" srcId="{F58FBDB8-18AF-0941-9488-BDA805024581}" destId="{ECC841FB-6417-9544-A931-919EC11C346A}" srcOrd="0" destOrd="0" presId="urn:microsoft.com/office/officeart/2005/8/layout/venn1"/>
    <dgm:cxn modelId="{005D1779-DE98-5048-8886-B2BB30765044}" srcId="{FD2FD9B3-FEBD-6348-85CB-CD88C019FAA9}" destId="{6D0F370E-F312-A447-93AD-E4DC07F0D09F}" srcOrd="2" destOrd="0" parTransId="{2C126AB3-7C83-9948-ADC2-FCE5CE61EB8D}" sibTransId="{D0DE3E29-1F80-824E-8E7B-95D37ACC8F39}"/>
    <dgm:cxn modelId="{58B808B2-5012-3F4E-80A6-F4FE75EA3763}" srcId="{F58FBDB8-18AF-0941-9488-BDA805024581}" destId="{E605970F-2CC5-E647-B88F-C9E8DE8BA5A6}" srcOrd="2" destOrd="0" parTransId="{790131D8-FE1B-254D-86FA-E7189E1CC723}" sibTransId="{8EF97795-07F5-CE4F-8165-CABF789D1B2B}"/>
    <dgm:cxn modelId="{3E39D31E-1829-A14D-ACA7-A472811F844B}" srcId="{FD2FD9B3-FEBD-6348-85CB-CD88C019FAA9}" destId="{30CA1834-6446-C148-8A1F-8E24789646A0}" srcOrd="1" destOrd="0" parTransId="{47B5577E-07AA-9F4D-A6E5-675A2431A001}" sibTransId="{357707E6-9EF8-1F4A-AC31-E46620D923A9}"/>
    <dgm:cxn modelId="{81855765-B566-6E4A-8E3F-03BCA726C1BE}" type="presOf" srcId="{E605970F-2CC5-E647-B88F-C9E8DE8BA5A6}" destId="{ECC841FB-6417-9544-A931-919EC11C346A}" srcOrd="0" destOrd="3" presId="urn:microsoft.com/office/officeart/2005/8/layout/venn1"/>
    <dgm:cxn modelId="{A0AF4655-3E15-AC42-BD79-A8B1F0CF91A2}" type="presOf" srcId="{67E58ACE-BB34-A54E-A28D-623F04DA62F3}" destId="{ECC841FB-6417-9544-A931-919EC11C346A}" srcOrd="0" destOrd="4" presId="urn:microsoft.com/office/officeart/2005/8/layout/venn1"/>
    <dgm:cxn modelId="{51581BC0-AED1-1D41-8924-6879D13CFCD0}" type="presOf" srcId="{D03DF65E-D621-F647-BAE6-024F7CED84CD}" destId="{ECC841FB-6417-9544-A931-919EC11C346A}" srcOrd="0" destOrd="5" presId="urn:microsoft.com/office/officeart/2005/8/layout/venn1"/>
    <dgm:cxn modelId="{847FF3F6-4F08-C640-BCEA-C01F838D9E34}" type="presOf" srcId="{526F6393-6613-C04E-AEDD-A6A4D7F65572}" destId="{0B0310F4-1DC5-6A46-B3D0-1EDE004BC04E}" srcOrd="0" destOrd="0" presId="urn:microsoft.com/office/officeart/2005/8/layout/venn1"/>
    <dgm:cxn modelId="{9544E6DF-C33E-B54E-885A-29DAB594961A}" type="presOf" srcId="{FD2FD9B3-FEBD-6348-85CB-CD88C019FAA9}" destId="{F41B82FF-540B-3746-8B0D-DA26EF9DA9BC}" srcOrd="0" destOrd="0" presId="urn:microsoft.com/office/officeart/2005/8/layout/venn1"/>
    <dgm:cxn modelId="{158ED340-E893-CF4E-903C-51CA575FC143}" type="presOf" srcId="{6D0F370E-F312-A447-93AD-E4DC07F0D09F}" destId="{F33089B8-AEF0-A04F-BB21-83B514674B57}" srcOrd="0" destOrd="0" presId="urn:microsoft.com/office/officeart/2005/8/layout/venn1"/>
    <dgm:cxn modelId="{DFE6342A-D8FD-1B4D-B212-D60FB5FA9A4E}" srcId="{FD2FD9B3-FEBD-6348-85CB-CD88C019FAA9}" destId="{526F6393-6613-C04E-AEDD-A6A4D7F65572}" srcOrd="3" destOrd="0" parTransId="{D92FC6A4-B2C0-E848-9A5D-0A308B50F067}" sibTransId="{E15F43B3-ABBA-1245-BB9A-EC0D3733ED48}"/>
    <dgm:cxn modelId="{96DFADD1-D9AB-2C4D-965A-26A7E1F8E796}" srcId="{F58FBDB8-18AF-0941-9488-BDA805024581}" destId="{67E58ACE-BB34-A54E-A28D-623F04DA62F3}" srcOrd="3" destOrd="0" parTransId="{BB80E42F-C7FA-D145-AA54-55BB8A01E640}" sibTransId="{2AA38ABC-0099-CC4D-B86A-5068908BCB4E}"/>
    <dgm:cxn modelId="{1AB62759-7CE5-344F-A2F6-D2B39936D589}" type="presOf" srcId="{30CA1834-6446-C148-8A1F-8E24789646A0}" destId="{336CF21A-642B-994E-9E36-54CD4ADBD006}" srcOrd="0" destOrd="0" presId="urn:microsoft.com/office/officeart/2005/8/layout/venn1"/>
    <dgm:cxn modelId="{D909890B-D0D4-884F-BDC2-275C9D029C6A}" type="presParOf" srcId="{F41B82FF-540B-3746-8B0D-DA26EF9DA9BC}" destId="{BF849346-3286-F540-8097-97973D6DEA12}" srcOrd="0" destOrd="0" presId="urn:microsoft.com/office/officeart/2005/8/layout/venn1"/>
    <dgm:cxn modelId="{F64D7E5A-7335-464F-93D9-3527D537E738}" type="presParOf" srcId="{F41B82FF-540B-3746-8B0D-DA26EF9DA9BC}" destId="{5AD108BB-8C54-6444-A116-EBD95ABE5014}" srcOrd="1" destOrd="0" presId="urn:microsoft.com/office/officeart/2005/8/layout/venn1"/>
    <dgm:cxn modelId="{53AA4F92-28AF-7743-A3E2-B39B40E37694}" type="presParOf" srcId="{F41B82FF-540B-3746-8B0D-DA26EF9DA9BC}" destId="{662F3AFE-F916-0F49-9D21-F46EA40C2AB4}" srcOrd="2" destOrd="0" presId="urn:microsoft.com/office/officeart/2005/8/layout/venn1"/>
    <dgm:cxn modelId="{72B51F83-7A99-CD41-8148-2D037E688CC0}" type="presParOf" srcId="{F41B82FF-540B-3746-8B0D-DA26EF9DA9BC}" destId="{336CF21A-642B-994E-9E36-54CD4ADBD006}" srcOrd="3" destOrd="0" presId="urn:microsoft.com/office/officeart/2005/8/layout/venn1"/>
    <dgm:cxn modelId="{C57AAEC4-A387-0645-81BB-717D8A6319E5}" type="presParOf" srcId="{F41B82FF-540B-3746-8B0D-DA26EF9DA9BC}" destId="{4654ADA2-700F-3545-B0B4-45BAF4611451}" srcOrd="4" destOrd="0" presId="urn:microsoft.com/office/officeart/2005/8/layout/venn1"/>
    <dgm:cxn modelId="{170CB826-077D-5E46-A859-53D7637D5933}" type="presParOf" srcId="{F41B82FF-540B-3746-8B0D-DA26EF9DA9BC}" destId="{F33089B8-AEF0-A04F-BB21-83B514674B57}" srcOrd="5" destOrd="0" presId="urn:microsoft.com/office/officeart/2005/8/layout/venn1"/>
    <dgm:cxn modelId="{14723733-ADA5-E94A-8FA3-A10E78DEC0BC}" type="presParOf" srcId="{F41B82FF-540B-3746-8B0D-DA26EF9DA9BC}" destId="{64588C01-536B-3C44-96C6-114099AE2344}" srcOrd="6" destOrd="0" presId="urn:microsoft.com/office/officeart/2005/8/layout/venn1"/>
    <dgm:cxn modelId="{EB5AD9FF-352B-2D4A-9597-A678582FB1EB}" type="presParOf" srcId="{F41B82FF-540B-3746-8B0D-DA26EF9DA9BC}" destId="{0B0310F4-1DC5-6A46-B3D0-1EDE004BC04E}" srcOrd="7" destOrd="0" presId="urn:microsoft.com/office/officeart/2005/8/layout/venn1"/>
    <dgm:cxn modelId="{C9659CFA-C400-8F43-BFC3-E846E259833C}" type="presParOf" srcId="{F41B82FF-540B-3746-8B0D-DA26EF9DA9BC}" destId="{785216CD-0A67-564D-AF88-F5574B177112}" srcOrd="8" destOrd="0" presId="urn:microsoft.com/office/officeart/2005/8/layout/venn1"/>
    <dgm:cxn modelId="{09F0B5AF-214B-E340-9EB0-4416B5B5D382}" type="presParOf" srcId="{F41B82FF-540B-3746-8B0D-DA26EF9DA9BC}" destId="{ECC841FB-6417-9544-A931-919EC11C346A}" srcOrd="9"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B39FAD-CD91-4F72-BF58-A740DF40F10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845DD7C-A773-415B-AA01-3CC2B5EA8E48}">
      <dgm:prSet phldrT="[Text]" custT="1"/>
      <dgm:spPr/>
      <dgm:t>
        <a:bodyPr/>
        <a:lstStyle/>
        <a:p>
          <a:r>
            <a:rPr lang="en-US" sz="2000" dirty="0" smtClean="0"/>
            <a:t>Two candidates have emerged for 4G standardization:</a:t>
          </a:r>
          <a:endParaRPr lang="en-US" sz="2000" dirty="0"/>
        </a:p>
      </dgm:t>
    </dgm:pt>
    <dgm:pt modelId="{685D7422-3C45-4BE5-8B13-05884BE9B871}" type="parTrans" cxnId="{C3C0ECBD-6132-4BFD-AE06-F6ED303A10A5}">
      <dgm:prSet/>
      <dgm:spPr/>
      <dgm:t>
        <a:bodyPr/>
        <a:lstStyle/>
        <a:p>
          <a:endParaRPr lang="en-US"/>
        </a:p>
      </dgm:t>
    </dgm:pt>
    <dgm:pt modelId="{701CE241-3ABC-4F26-A895-5D46D642706E}" type="sibTrans" cxnId="{C3C0ECBD-6132-4BFD-AE06-F6ED303A10A5}">
      <dgm:prSet/>
      <dgm:spPr/>
      <dgm:t>
        <a:bodyPr/>
        <a:lstStyle/>
        <a:p>
          <a:endParaRPr lang="en-US"/>
        </a:p>
      </dgm:t>
    </dgm:pt>
    <dgm:pt modelId="{C5EA6015-D98A-4A93-88D4-7A956A198098}">
      <dgm:prSet phldrT="[Text]" custT="1"/>
      <dgm:spPr/>
      <dgm:t>
        <a:bodyPr/>
        <a:lstStyle/>
        <a:p>
          <a:r>
            <a:rPr lang="en-US" sz="2000" dirty="0" smtClean="0"/>
            <a:t>Long Term Evolution (LTE)</a:t>
          </a:r>
          <a:endParaRPr lang="en-US" sz="2000" dirty="0"/>
        </a:p>
      </dgm:t>
    </dgm:pt>
    <dgm:pt modelId="{290CA5E0-B2F8-4557-83B0-3573CEC429E8}" type="parTrans" cxnId="{B6E66E03-5F32-4B39-9DE8-B5BD85DBCFBE}">
      <dgm:prSet/>
      <dgm:spPr>
        <a:ln>
          <a:solidFill>
            <a:schemeClr val="tx2"/>
          </a:solidFill>
        </a:ln>
      </dgm:spPr>
      <dgm:t>
        <a:bodyPr/>
        <a:lstStyle/>
        <a:p>
          <a:endParaRPr lang="en-US" dirty="0"/>
        </a:p>
      </dgm:t>
    </dgm:pt>
    <dgm:pt modelId="{2B01D3FB-ADDC-4F9C-B8B4-73EEB6D97463}" type="sibTrans" cxnId="{B6E66E03-5F32-4B39-9DE8-B5BD85DBCFBE}">
      <dgm:prSet/>
      <dgm:spPr/>
      <dgm:t>
        <a:bodyPr/>
        <a:lstStyle/>
        <a:p>
          <a:endParaRPr lang="en-US"/>
        </a:p>
      </dgm:t>
    </dgm:pt>
    <dgm:pt modelId="{605C2DC1-5F49-4FD7-BC38-A7C89BC39008}">
      <dgm:prSet phldrT="[Text]" custT="1"/>
      <dgm:spPr/>
      <dgm:t>
        <a:bodyPr/>
        <a:lstStyle/>
        <a:p>
          <a:r>
            <a:rPr lang="en-US" sz="2000" dirty="0" smtClean="0"/>
            <a:t>Developed by the Third Generation Partnership Project (3GPP), a consortium of North American, Asian, and European telecommunications standards organizations</a:t>
          </a:r>
          <a:endParaRPr lang="en-US" sz="2000" dirty="0"/>
        </a:p>
      </dgm:t>
    </dgm:pt>
    <dgm:pt modelId="{05D54AEE-83DC-4F63-B414-B764E3BAA003}" type="parTrans" cxnId="{15D0CC62-C6BD-4C34-A0DA-2C082C5384E6}">
      <dgm:prSet/>
      <dgm:spPr>
        <a:ln>
          <a:solidFill>
            <a:schemeClr val="tx2"/>
          </a:solidFill>
        </a:ln>
      </dgm:spPr>
      <dgm:t>
        <a:bodyPr/>
        <a:lstStyle/>
        <a:p>
          <a:endParaRPr lang="en-US" dirty="0"/>
        </a:p>
      </dgm:t>
    </dgm:pt>
    <dgm:pt modelId="{964EBAB9-6D0E-4C0B-BC28-9A85FF78002C}" type="sibTrans" cxnId="{15D0CC62-C6BD-4C34-A0DA-2C082C5384E6}">
      <dgm:prSet/>
      <dgm:spPr/>
      <dgm:t>
        <a:bodyPr/>
        <a:lstStyle/>
        <a:p>
          <a:endParaRPr lang="en-US"/>
        </a:p>
      </dgm:t>
    </dgm:pt>
    <dgm:pt modelId="{2CF84AB2-6D0B-4C8D-A58F-8FA04BD9D2F0}">
      <dgm:prSet phldrT="[Text]" custT="1"/>
      <dgm:spPr/>
      <dgm:t>
        <a:bodyPr/>
        <a:lstStyle/>
        <a:p>
          <a:r>
            <a:rPr lang="en-US" sz="2000" dirty="0" err="1" smtClean="0"/>
            <a:t>WiMax</a:t>
          </a:r>
          <a:endParaRPr lang="en-US" sz="2000" dirty="0" smtClean="0"/>
        </a:p>
        <a:p>
          <a:r>
            <a:rPr lang="en-US" sz="2000" dirty="0" smtClean="0"/>
            <a:t>(from the IEEE 802.16 committee)</a:t>
          </a:r>
          <a:endParaRPr lang="en-US" sz="2000" dirty="0"/>
        </a:p>
      </dgm:t>
    </dgm:pt>
    <dgm:pt modelId="{0DB6591F-9F72-4C01-B169-53CCA02704B9}" type="parTrans" cxnId="{207A15C6-34D6-43F8-ABA0-165DBC7ECDF6}">
      <dgm:prSet/>
      <dgm:spPr/>
      <dgm:t>
        <a:bodyPr/>
        <a:lstStyle/>
        <a:p>
          <a:endParaRPr lang="en-US"/>
        </a:p>
      </dgm:t>
    </dgm:pt>
    <dgm:pt modelId="{B81C33CB-54AC-4165-B9AA-E7FE53CB7DF6}" type="sibTrans" cxnId="{207A15C6-34D6-43F8-ABA0-165DBC7ECDF6}">
      <dgm:prSet/>
      <dgm:spPr/>
      <dgm:t>
        <a:bodyPr/>
        <a:lstStyle/>
        <a:p>
          <a:endParaRPr lang="en-US"/>
        </a:p>
      </dgm:t>
    </dgm:pt>
    <dgm:pt modelId="{768C5C85-A6CE-41FF-95CC-92E81A04A406}" type="pres">
      <dgm:prSet presAssocID="{D2B39FAD-CD91-4F72-BF58-A740DF40F10A}" presName="diagram" presStyleCnt="0">
        <dgm:presLayoutVars>
          <dgm:chPref val="1"/>
          <dgm:dir/>
          <dgm:animOne val="branch"/>
          <dgm:animLvl val="lvl"/>
          <dgm:resizeHandles val="exact"/>
        </dgm:presLayoutVars>
      </dgm:prSet>
      <dgm:spPr/>
      <dgm:t>
        <a:bodyPr/>
        <a:lstStyle/>
        <a:p>
          <a:endParaRPr lang="en-US"/>
        </a:p>
      </dgm:t>
    </dgm:pt>
    <dgm:pt modelId="{2B1D75F3-7719-461B-8611-7CD05C806D12}" type="pres">
      <dgm:prSet presAssocID="{9845DD7C-A773-415B-AA01-3CC2B5EA8E48}" presName="root1" presStyleCnt="0"/>
      <dgm:spPr/>
    </dgm:pt>
    <dgm:pt modelId="{61DA5B98-B369-4191-9044-CFAF634CC5A7}" type="pres">
      <dgm:prSet presAssocID="{9845DD7C-A773-415B-AA01-3CC2B5EA8E48}" presName="LevelOneTextNode" presStyleLbl="node0" presStyleIdx="0" presStyleCnt="2" custScaleY="136172">
        <dgm:presLayoutVars>
          <dgm:chPref val="3"/>
        </dgm:presLayoutVars>
      </dgm:prSet>
      <dgm:spPr/>
      <dgm:t>
        <a:bodyPr/>
        <a:lstStyle/>
        <a:p>
          <a:endParaRPr lang="en-US"/>
        </a:p>
      </dgm:t>
    </dgm:pt>
    <dgm:pt modelId="{307AC0FB-F917-40F4-A9A7-763941BA85AD}" type="pres">
      <dgm:prSet presAssocID="{9845DD7C-A773-415B-AA01-3CC2B5EA8E48}" presName="level2hierChild" presStyleCnt="0"/>
      <dgm:spPr/>
    </dgm:pt>
    <dgm:pt modelId="{AF63521E-447E-4B35-9452-B50A11882882}" type="pres">
      <dgm:prSet presAssocID="{290CA5E0-B2F8-4557-83B0-3573CEC429E8}" presName="conn2-1" presStyleLbl="parChTrans1D2" presStyleIdx="0" presStyleCnt="1"/>
      <dgm:spPr/>
      <dgm:t>
        <a:bodyPr/>
        <a:lstStyle/>
        <a:p>
          <a:endParaRPr lang="en-US"/>
        </a:p>
      </dgm:t>
    </dgm:pt>
    <dgm:pt modelId="{0556B24C-7927-42EE-ACFB-1C654B4D24F4}" type="pres">
      <dgm:prSet presAssocID="{290CA5E0-B2F8-4557-83B0-3573CEC429E8}" presName="connTx" presStyleLbl="parChTrans1D2" presStyleIdx="0" presStyleCnt="1"/>
      <dgm:spPr/>
      <dgm:t>
        <a:bodyPr/>
        <a:lstStyle/>
        <a:p>
          <a:endParaRPr lang="en-US"/>
        </a:p>
      </dgm:t>
    </dgm:pt>
    <dgm:pt modelId="{8F51813E-6905-4B04-BBF5-B7333CD8A4A0}" type="pres">
      <dgm:prSet presAssocID="{C5EA6015-D98A-4A93-88D4-7A956A198098}" presName="root2" presStyleCnt="0"/>
      <dgm:spPr/>
    </dgm:pt>
    <dgm:pt modelId="{96F995E3-328F-4B06-B108-AF0FA1C30292}" type="pres">
      <dgm:prSet presAssocID="{C5EA6015-D98A-4A93-88D4-7A956A198098}" presName="LevelTwoTextNode" presStyleLbl="node2" presStyleIdx="0" presStyleCnt="1">
        <dgm:presLayoutVars>
          <dgm:chPref val="3"/>
        </dgm:presLayoutVars>
      </dgm:prSet>
      <dgm:spPr/>
      <dgm:t>
        <a:bodyPr/>
        <a:lstStyle/>
        <a:p>
          <a:endParaRPr lang="en-US"/>
        </a:p>
      </dgm:t>
    </dgm:pt>
    <dgm:pt modelId="{BC5F0AB7-A0F7-4FA0-ACC6-9E899EF6E812}" type="pres">
      <dgm:prSet presAssocID="{C5EA6015-D98A-4A93-88D4-7A956A198098}" presName="level3hierChild" presStyleCnt="0"/>
      <dgm:spPr/>
    </dgm:pt>
    <dgm:pt modelId="{11FA5E4F-25AA-4668-9A54-D4B99DBE9F68}" type="pres">
      <dgm:prSet presAssocID="{05D54AEE-83DC-4F63-B414-B764E3BAA003}" presName="conn2-1" presStyleLbl="parChTrans1D3" presStyleIdx="0" presStyleCnt="1"/>
      <dgm:spPr/>
      <dgm:t>
        <a:bodyPr/>
        <a:lstStyle/>
        <a:p>
          <a:endParaRPr lang="en-US"/>
        </a:p>
      </dgm:t>
    </dgm:pt>
    <dgm:pt modelId="{C4587298-98B7-4884-9B54-1BEA313973B9}" type="pres">
      <dgm:prSet presAssocID="{05D54AEE-83DC-4F63-B414-B764E3BAA003}" presName="connTx" presStyleLbl="parChTrans1D3" presStyleIdx="0" presStyleCnt="1"/>
      <dgm:spPr/>
      <dgm:t>
        <a:bodyPr/>
        <a:lstStyle/>
        <a:p>
          <a:endParaRPr lang="en-US"/>
        </a:p>
      </dgm:t>
    </dgm:pt>
    <dgm:pt modelId="{D40A74E7-F25B-4522-92B9-52380357891E}" type="pres">
      <dgm:prSet presAssocID="{605C2DC1-5F49-4FD7-BC38-A7C89BC39008}" presName="root2" presStyleCnt="0"/>
      <dgm:spPr/>
    </dgm:pt>
    <dgm:pt modelId="{C22B2A9B-522B-4980-9BEE-413DEDC7EFC3}" type="pres">
      <dgm:prSet presAssocID="{605C2DC1-5F49-4FD7-BC38-A7C89BC39008}" presName="LevelTwoTextNode" presStyleLbl="node3" presStyleIdx="0" presStyleCnt="1" custScaleX="139312" custScaleY="297401">
        <dgm:presLayoutVars>
          <dgm:chPref val="3"/>
        </dgm:presLayoutVars>
      </dgm:prSet>
      <dgm:spPr/>
      <dgm:t>
        <a:bodyPr/>
        <a:lstStyle/>
        <a:p>
          <a:endParaRPr lang="en-US"/>
        </a:p>
      </dgm:t>
    </dgm:pt>
    <dgm:pt modelId="{67E223FE-90BF-4349-828C-E5BDAFB9CD4F}" type="pres">
      <dgm:prSet presAssocID="{605C2DC1-5F49-4FD7-BC38-A7C89BC39008}" presName="level3hierChild" presStyleCnt="0"/>
      <dgm:spPr/>
    </dgm:pt>
    <dgm:pt modelId="{6D05DBDB-20AF-44D6-8E3D-9CD28B579920}" type="pres">
      <dgm:prSet presAssocID="{2CF84AB2-6D0B-4C8D-A58F-8FA04BD9D2F0}" presName="root1" presStyleCnt="0"/>
      <dgm:spPr/>
    </dgm:pt>
    <dgm:pt modelId="{4D2837FB-E1AE-49C6-924B-7C200084AC31}" type="pres">
      <dgm:prSet presAssocID="{2CF84AB2-6D0B-4C8D-A58F-8FA04BD9D2F0}" presName="LevelOneTextNode" presStyleLbl="node0" presStyleIdx="1" presStyleCnt="2" custScaleX="128706" custLinFactX="35880" custLinFactNeighborX="100000" custLinFactNeighborY="25098">
        <dgm:presLayoutVars>
          <dgm:chPref val="3"/>
        </dgm:presLayoutVars>
      </dgm:prSet>
      <dgm:spPr/>
      <dgm:t>
        <a:bodyPr/>
        <a:lstStyle/>
        <a:p>
          <a:endParaRPr lang="en-US"/>
        </a:p>
      </dgm:t>
    </dgm:pt>
    <dgm:pt modelId="{3DAFCC58-513D-426E-8D09-C6A891F1AD01}" type="pres">
      <dgm:prSet presAssocID="{2CF84AB2-6D0B-4C8D-A58F-8FA04BD9D2F0}" presName="level2hierChild" presStyleCnt="0"/>
      <dgm:spPr/>
    </dgm:pt>
  </dgm:ptLst>
  <dgm:cxnLst>
    <dgm:cxn modelId="{207A15C6-34D6-43F8-ABA0-165DBC7ECDF6}" srcId="{D2B39FAD-CD91-4F72-BF58-A740DF40F10A}" destId="{2CF84AB2-6D0B-4C8D-A58F-8FA04BD9D2F0}" srcOrd="1" destOrd="0" parTransId="{0DB6591F-9F72-4C01-B169-53CCA02704B9}" sibTransId="{B81C33CB-54AC-4165-B9AA-E7FE53CB7DF6}"/>
    <dgm:cxn modelId="{C3B4AABB-53A9-4485-9625-5A7276850B5E}" type="presOf" srcId="{05D54AEE-83DC-4F63-B414-B764E3BAA003}" destId="{C4587298-98B7-4884-9B54-1BEA313973B9}" srcOrd="1" destOrd="0" presId="urn:microsoft.com/office/officeart/2005/8/layout/hierarchy2"/>
    <dgm:cxn modelId="{4F524518-6BE7-451A-BFBF-DDFA62765E39}" type="presOf" srcId="{05D54AEE-83DC-4F63-B414-B764E3BAA003}" destId="{11FA5E4F-25AA-4668-9A54-D4B99DBE9F68}" srcOrd="0" destOrd="0" presId="urn:microsoft.com/office/officeart/2005/8/layout/hierarchy2"/>
    <dgm:cxn modelId="{E48C1308-CDA7-474D-AD9F-2D305BF91180}" type="presOf" srcId="{C5EA6015-D98A-4A93-88D4-7A956A198098}" destId="{96F995E3-328F-4B06-B108-AF0FA1C30292}" srcOrd="0" destOrd="0" presId="urn:microsoft.com/office/officeart/2005/8/layout/hierarchy2"/>
    <dgm:cxn modelId="{D3F980DE-100D-4AB4-9343-8443EBE476E1}" type="presOf" srcId="{D2B39FAD-CD91-4F72-BF58-A740DF40F10A}" destId="{768C5C85-A6CE-41FF-95CC-92E81A04A406}" srcOrd="0" destOrd="0" presId="urn:microsoft.com/office/officeart/2005/8/layout/hierarchy2"/>
    <dgm:cxn modelId="{C3C0ECBD-6132-4BFD-AE06-F6ED303A10A5}" srcId="{D2B39FAD-CD91-4F72-BF58-A740DF40F10A}" destId="{9845DD7C-A773-415B-AA01-3CC2B5EA8E48}" srcOrd="0" destOrd="0" parTransId="{685D7422-3C45-4BE5-8B13-05884BE9B871}" sibTransId="{701CE241-3ABC-4F26-A895-5D46D642706E}"/>
    <dgm:cxn modelId="{5E76F3EE-A682-4656-BFA2-48F3C2047705}" type="presOf" srcId="{605C2DC1-5F49-4FD7-BC38-A7C89BC39008}" destId="{C22B2A9B-522B-4980-9BEE-413DEDC7EFC3}" srcOrd="0" destOrd="0" presId="urn:microsoft.com/office/officeart/2005/8/layout/hierarchy2"/>
    <dgm:cxn modelId="{15D0CC62-C6BD-4C34-A0DA-2C082C5384E6}" srcId="{C5EA6015-D98A-4A93-88D4-7A956A198098}" destId="{605C2DC1-5F49-4FD7-BC38-A7C89BC39008}" srcOrd="0" destOrd="0" parTransId="{05D54AEE-83DC-4F63-B414-B764E3BAA003}" sibTransId="{964EBAB9-6D0E-4C0B-BC28-9A85FF78002C}"/>
    <dgm:cxn modelId="{CD5E253A-3EC5-4C18-9F6B-4FE419F95223}" type="presOf" srcId="{290CA5E0-B2F8-4557-83B0-3573CEC429E8}" destId="{0556B24C-7927-42EE-ACFB-1C654B4D24F4}" srcOrd="1" destOrd="0" presId="urn:microsoft.com/office/officeart/2005/8/layout/hierarchy2"/>
    <dgm:cxn modelId="{9249636A-9DEE-4C0F-834C-2383F74138DF}" type="presOf" srcId="{290CA5E0-B2F8-4557-83B0-3573CEC429E8}" destId="{AF63521E-447E-4B35-9452-B50A11882882}" srcOrd="0" destOrd="0" presId="urn:microsoft.com/office/officeart/2005/8/layout/hierarchy2"/>
    <dgm:cxn modelId="{AB5DE777-FE91-431E-80A2-7A7BCBFEAF09}" type="presOf" srcId="{9845DD7C-A773-415B-AA01-3CC2B5EA8E48}" destId="{61DA5B98-B369-4191-9044-CFAF634CC5A7}" srcOrd="0" destOrd="0" presId="urn:microsoft.com/office/officeart/2005/8/layout/hierarchy2"/>
    <dgm:cxn modelId="{9C1E8B9E-E456-4BA4-B168-C9D369F46D45}" type="presOf" srcId="{2CF84AB2-6D0B-4C8D-A58F-8FA04BD9D2F0}" destId="{4D2837FB-E1AE-49C6-924B-7C200084AC31}" srcOrd="0" destOrd="0" presId="urn:microsoft.com/office/officeart/2005/8/layout/hierarchy2"/>
    <dgm:cxn modelId="{B6E66E03-5F32-4B39-9DE8-B5BD85DBCFBE}" srcId="{9845DD7C-A773-415B-AA01-3CC2B5EA8E48}" destId="{C5EA6015-D98A-4A93-88D4-7A956A198098}" srcOrd="0" destOrd="0" parTransId="{290CA5E0-B2F8-4557-83B0-3573CEC429E8}" sibTransId="{2B01D3FB-ADDC-4F9C-B8B4-73EEB6D97463}"/>
    <dgm:cxn modelId="{858F2113-5DA4-4652-BFB3-E482451EBE6E}" type="presParOf" srcId="{768C5C85-A6CE-41FF-95CC-92E81A04A406}" destId="{2B1D75F3-7719-461B-8611-7CD05C806D12}" srcOrd="0" destOrd="0" presId="urn:microsoft.com/office/officeart/2005/8/layout/hierarchy2"/>
    <dgm:cxn modelId="{E59A8146-8F83-45A6-9907-89E37C29944F}" type="presParOf" srcId="{2B1D75F3-7719-461B-8611-7CD05C806D12}" destId="{61DA5B98-B369-4191-9044-CFAF634CC5A7}" srcOrd="0" destOrd="0" presId="urn:microsoft.com/office/officeart/2005/8/layout/hierarchy2"/>
    <dgm:cxn modelId="{4C7710E9-B2F4-4746-8837-9CBDFA836F8F}" type="presParOf" srcId="{2B1D75F3-7719-461B-8611-7CD05C806D12}" destId="{307AC0FB-F917-40F4-A9A7-763941BA85AD}" srcOrd="1" destOrd="0" presId="urn:microsoft.com/office/officeart/2005/8/layout/hierarchy2"/>
    <dgm:cxn modelId="{53B2A322-0513-42B0-BF69-B17361CE4C48}" type="presParOf" srcId="{307AC0FB-F917-40F4-A9A7-763941BA85AD}" destId="{AF63521E-447E-4B35-9452-B50A11882882}" srcOrd="0" destOrd="0" presId="urn:microsoft.com/office/officeart/2005/8/layout/hierarchy2"/>
    <dgm:cxn modelId="{7AF1BF1B-BC10-445B-B20E-32E572502B24}" type="presParOf" srcId="{AF63521E-447E-4B35-9452-B50A11882882}" destId="{0556B24C-7927-42EE-ACFB-1C654B4D24F4}" srcOrd="0" destOrd="0" presId="urn:microsoft.com/office/officeart/2005/8/layout/hierarchy2"/>
    <dgm:cxn modelId="{E288D123-533D-41D4-8FE3-1E01E9F39380}" type="presParOf" srcId="{307AC0FB-F917-40F4-A9A7-763941BA85AD}" destId="{8F51813E-6905-4B04-BBF5-B7333CD8A4A0}" srcOrd="1" destOrd="0" presId="urn:microsoft.com/office/officeart/2005/8/layout/hierarchy2"/>
    <dgm:cxn modelId="{CF660B43-739A-4E13-9E8C-318160BDA980}" type="presParOf" srcId="{8F51813E-6905-4B04-BBF5-B7333CD8A4A0}" destId="{96F995E3-328F-4B06-B108-AF0FA1C30292}" srcOrd="0" destOrd="0" presId="urn:microsoft.com/office/officeart/2005/8/layout/hierarchy2"/>
    <dgm:cxn modelId="{5FB9B0DF-4889-4ECC-9A54-A649E5291012}" type="presParOf" srcId="{8F51813E-6905-4B04-BBF5-B7333CD8A4A0}" destId="{BC5F0AB7-A0F7-4FA0-ACC6-9E899EF6E812}" srcOrd="1" destOrd="0" presId="urn:microsoft.com/office/officeart/2005/8/layout/hierarchy2"/>
    <dgm:cxn modelId="{C38DAAD8-2410-4A06-98FA-9DD545029FEC}" type="presParOf" srcId="{BC5F0AB7-A0F7-4FA0-ACC6-9E899EF6E812}" destId="{11FA5E4F-25AA-4668-9A54-D4B99DBE9F68}" srcOrd="0" destOrd="0" presId="urn:microsoft.com/office/officeart/2005/8/layout/hierarchy2"/>
    <dgm:cxn modelId="{093FFE52-28D0-40AD-BAF4-E01296BE7F64}" type="presParOf" srcId="{11FA5E4F-25AA-4668-9A54-D4B99DBE9F68}" destId="{C4587298-98B7-4884-9B54-1BEA313973B9}" srcOrd="0" destOrd="0" presId="urn:microsoft.com/office/officeart/2005/8/layout/hierarchy2"/>
    <dgm:cxn modelId="{80BAE2D0-793C-464C-B068-D576A553F6D8}" type="presParOf" srcId="{BC5F0AB7-A0F7-4FA0-ACC6-9E899EF6E812}" destId="{D40A74E7-F25B-4522-92B9-52380357891E}" srcOrd="1" destOrd="0" presId="urn:microsoft.com/office/officeart/2005/8/layout/hierarchy2"/>
    <dgm:cxn modelId="{A5F397A4-3770-4056-8B06-6AD8851DF2F7}" type="presParOf" srcId="{D40A74E7-F25B-4522-92B9-52380357891E}" destId="{C22B2A9B-522B-4980-9BEE-413DEDC7EFC3}" srcOrd="0" destOrd="0" presId="urn:microsoft.com/office/officeart/2005/8/layout/hierarchy2"/>
    <dgm:cxn modelId="{13390B8A-E0AC-43C2-99B5-19740C9CC3DF}" type="presParOf" srcId="{D40A74E7-F25B-4522-92B9-52380357891E}" destId="{67E223FE-90BF-4349-828C-E5BDAFB9CD4F}" srcOrd="1" destOrd="0" presId="urn:microsoft.com/office/officeart/2005/8/layout/hierarchy2"/>
    <dgm:cxn modelId="{A2D6D579-4361-4BAA-AA7E-129532E28F4B}" type="presParOf" srcId="{768C5C85-A6CE-41FF-95CC-92E81A04A406}" destId="{6D05DBDB-20AF-44D6-8E3D-9CD28B579920}" srcOrd="1" destOrd="0" presId="urn:microsoft.com/office/officeart/2005/8/layout/hierarchy2"/>
    <dgm:cxn modelId="{410651C9-6A08-4E60-81DA-65A345AADE2F}" type="presParOf" srcId="{6D05DBDB-20AF-44D6-8E3D-9CD28B579920}" destId="{4D2837FB-E1AE-49C6-924B-7C200084AC31}" srcOrd="0" destOrd="0" presId="urn:microsoft.com/office/officeart/2005/8/layout/hierarchy2"/>
    <dgm:cxn modelId="{3F6DFD24-8248-459F-BBDE-0A56D6E985F0}" type="presParOf" srcId="{6D05DBDB-20AF-44D6-8E3D-9CD28B579920}" destId="{3DAFCC58-513D-426E-8D09-C6A891F1AD01}" srcOrd="1" destOrd="0" presId="urn:microsoft.com/office/officeart/2005/8/layout/hierarchy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86FD0D-864D-0B4F-A9F5-CE39380F7F31}">
      <dsp:nvSpPr>
        <dsp:cNvPr id="0" name=""/>
        <dsp:cNvSpPr/>
      </dsp:nvSpPr>
      <dsp:spPr>
        <a:xfrm>
          <a:off x="2987040" y="530"/>
          <a:ext cx="4480560" cy="206778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kumimoji="1" lang="en-GB" sz="2100" b="1" i="0" kern="1200" dirty="0" smtClean="0"/>
            <a:t>Allows multiple simultaneous conversations</a:t>
          </a:r>
          <a:endParaRPr lang="en-US" sz="2100" b="1" i="0" kern="1200" dirty="0"/>
        </a:p>
        <a:p>
          <a:pPr marL="228600" lvl="1" indent="-228600" algn="l" defTabSz="933450">
            <a:lnSpc>
              <a:spcPct val="90000"/>
            </a:lnSpc>
            <a:spcBef>
              <a:spcPct val="0"/>
            </a:spcBef>
            <a:spcAft>
              <a:spcPct val="15000"/>
            </a:spcAft>
            <a:buChar char="••"/>
          </a:pPr>
          <a:r>
            <a:rPr kumimoji="1" lang="en-GB" sz="2100" b="1" i="0" kern="1200" dirty="0" smtClean="0"/>
            <a:t>10 to 50 frequencies per cell</a:t>
          </a:r>
        </a:p>
      </dsp:txBody>
      <dsp:txXfrm>
        <a:off x="2987040" y="530"/>
        <a:ext cx="4480560" cy="2067780"/>
      </dsp:txXfrm>
    </dsp:sp>
    <dsp:sp modelId="{6CAFD3D9-347E-CE4E-80C8-7E30984A188C}">
      <dsp:nvSpPr>
        <dsp:cNvPr id="0" name=""/>
        <dsp:cNvSpPr/>
      </dsp:nvSpPr>
      <dsp:spPr>
        <a:xfrm>
          <a:off x="0" y="530"/>
          <a:ext cx="2987040" cy="20677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kumimoji="1" lang="en-GB" sz="2300" b="1" i="0" kern="1200" dirty="0" smtClean="0"/>
            <a:t>Object is to share nearby cell frequencies without interfering with each other</a:t>
          </a:r>
          <a:endParaRPr lang="en-US" sz="2300" b="1" i="0" kern="1200" dirty="0"/>
        </a:p>
      </dsp:txBody>
      <dsp:txXfrm>
        <a:off x="0" y="530"/>
        <a:ext cx="2987040" cy="2067780"/>
      </dsp:txXfrm>
    </dsp:sp>
    <dsp:sp modelId="{A502810C-6754-8A4E-8C47-0EA35618AC0B}">
      <dsp:nvSpPr>
        <dsp:cNvPr id="0" name=""/>
        <dsp:cNvSpPr/>
      </dsp:nvSpPr>
      <dsp:spPr>
        <a:xfrm>
          <a:off x="2987040" y="2275089"/>
          <a:ext cx="4480560" cy="206778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kumimoji="1" lang="en-GB" sz="2100" b="1" i="0" kern="1200" dirty="0" smtClean="0"/>
            <a:t>Allow communications within cell on given frequency</a:t>
          </a:r>
          <a:endParaRPr lang="en-US" sz="2100" b="1" i="0" kern="1200" dirty="0"/>
        </a:p>
        <a:p>
          <a:pPr marL="228600" lvl="1" indent="-228600" algn="l" defTabSz="933450">
            <a:lnSpc>
              <a:spcPct val="90000"/>
            </a:lnSpc>
            <a:spcBef>
              <a:spcPct val="0"/>
            </a:spcBef>
            <a:spcAft>
              <a:spcPct val="15000"/>
            </a:spcAft>
            <a:buChar char="••"/>
          </a:pPr>
          <a:r>
            <a:rPr kumimoji="1" lang="en-GB" sz="2100" b="1" i="0" kern="1200" dirty="0" smtClean="0"/>
            <a:t>Limit escaping power to adjacent cells</a:t>
          </a:r>
        </a:p>
      </dsp:txBody>
      <dsp:txXfrm>
        <a:off x="2987040" y="2275089"/>
        <a:ext cx="4480560" cy="2067780"/>
      </dsp:txXfrm>
    </dsp:sp>
    <dsp:sp modelId="{FA66D19C-B4B0-BB40-86A6-DE52DE5F17B6}">
      <dsp:nvSpPr>
        <dsp:cNvPr id="0" name=""/>
        <dsp:cNvSpPr/>
      </dsp:nvSpPr>
      <dsp:spPr>
        <a:xfrm>
          <a:off x="0" y="2275089"/>
          <a:ext cx="2987040" cy="20677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kumimoji="1" lang="en-GB" sz="2300" b="1" i="0" kern="1200" dirty="0" smtClean="0"/>
            <a:t>Power of base transceiver controlled</a:t>
          </a:r>
          <a:endParaRPr kumimoji="1" lang="en-GB" sz="2300" b="1" i="0" kern="1200" dirty="0"/>
        </a:p>
      </dsp:txBody>
      <dsp:txXfrm>
        <a:off x="0" y="2275089"/>
        <a:ext cx="2987040" cy="20677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CC5147-9A61-1343-AF93-C091CBDE8D17}">
      <dsp:nvSpPr>
        <dsp:cNvPr id="0" name=""/>
        <dsp:cNvSpPr/>
      </dsp:nvSpPr>
      <dsp:spPr>
        <a:xfrm>
          <a:off x="0" y="446099"/>
          <a:ext cx="8229600" cy="2079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Cell is divided into wedge shaped sectors (3–6 per cell)</a:t>
          </a:r>
          <a:endParaRPr lang="en-US" sz="2000" kern="1200" dirty="0"/>
        </a:p>
        <a:p>
          <a:pPr marL="228600" lvl="1" indent="-228600" algn="l" defTabSz="889000">
            <a:lnSpc>
              <a:spcPct val="90000"/>
            </a:lnSpc>
            <a:spcBef>
              <a:spcPct val="0"/>
            </a:spcBef>
            <a:spcAft>
              <a:spcPct val="15000"/>
            </a:spcAft>
            <a:buChar char="••"/>
          </a:pPr>
          <a:r>
            <a:rPr kumimoji="1" lang="en-GB" sz="2000" kern="1200" dirty="0" smtClean="0"/>
            <a:t>Each sector is assigned a separate subset of the cell’s channels</a:t>
          </a:r>
          <a:endParaRPr kumimoji="1" lang="en-GB" sz="2000" kern="1200" dirty="0"/>
        </a:p>
        <a:p>
          <a:pPr marL="228600" lvl="1" indent="-228600" algn="l" defTabSz="889000">
            <a:lnSpc>
              <a:spcPct val="90000"/>
            </a:lnSpc>
            <a:spcBef>
              <a:spcPct val="0"/>
            </a:spcBef>
            <a:spcAft>
              <a:spcPct val="15000"/>
            </a:spcAft>
            <a:buChar char="••"/>
          </a:pPr>
          <a:r>
            <a:rPr kumimoji="1" lang="en-GB" sz="2000" kern="1200" dirty="0" smtClean="0"/>
            <a:t>Directional antennas at base station are used to focus on each sector</a:t>
          </a:r>
        </a:p>
      </dsp:txBody>
      <dsp:txXfrm>
        <a:off x="0" y="446099"/>
        <a:ext cx="8229600" cy="2079000"/>
      </dsp:txXfrm>
    </dsp:sp>
    <dsp:sp modelId="{7E962741-95C0-D24C-AF8B-49E132D2D322}">
      <dsp:nvSpPr>
        <dsp:cNvPr id="0" name=""/>
        <dsp:cNvSpPr/>
      </dsp:nvSpPr>
      <dsp:spPr>
        <a:xfrm>
          <a:off x="411480" y="150899"/>
          <a:ext cx="5760720" cy="5904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kumimoji="1" lang="en-GB" sz="2400" b="1" kern="1200" dirty="0" smtClean="0">
              <a:solidFill>
                <a:schemeClr val="tx2"/>
              </a:solidFill>
              <a:effectLst>
                <a:outerShdw blurRad="38100" dist="38100" dir="2700000" algn="tl">
                  <a:srgbClr val="000000">
                    <a:alpha val="43137"/>
                  </a:srgbClr>
                </a:outerShdw>
              </a:effectLst>
            </a:rPr>
            <a:t>Cell sectoring</a:t>
          </a:r>
          <a:endParaRPr lang="en-US" sz="2400" b="1" kern="1200" dirty="0">
            <a:solidFill>
              <a:schemeClr val="tx2"/>
            </a:solidFill>
            <a:effectLst>
              <a:outerShdw blurRad="38100" dist="38100" dir="2700000" algn="tl">
                <a:srgbClr val="000000">
                  <a:alpha val="43137"/>
                </a:srgbClr>
              </a:outerShdw>
            </a:effectLst>
          </a:endParaRPr>
        </a:p>
      </dsp:txBody>
      <dsp:txXfrm>
        <a:off x="411480" y="150899"/>
        <a:ext cx="5760720" cy="590400"/>
      </dsp:txXfrm>
    </dsp:sp>
    <dsp:sp modelId="{B0A4671E-EE7C-B543-AA7B-CEC28366A916}">
      <dsp:nvSpPr>
        <dsp:cNvPr id="0" name=""/>
        <dsp:cNvSpPr/>
      </dsp:nvSpPr>
      <dsp:spPr>
        <a:xfrm>
          <a:off x="0" y="2928300"/>
          <a:ext cx="8229600" cy="2331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kumimoji="1" lang="en-GB" sz="2000" kern="1200" dirty="0" smtClean="0"/>
            <a:t>As cells become smaller, antennas move from tops of hills and large buildings to tops of small buildings and sides of large buildings, to lamp posts, where they form microcells</a:t>
          </a:r>
          <a:endParaRPr lang="en-US" sz="2000" kern="1200" dirty="0"/>
        </a:p>
        <a:p>
          <a:pPr marL="228600" lvl="1" indent="-228600" algn="l" defTabSz="889000">
            <a:lnSpc>
              <a:spcPct val="90000"/>
            </a:lnSpc>
            <a:spcBef>
              <a:spcPct val="0"/>
            </a:spcBef>
            <a:spcAft>
              <a:spcPct val="15000"/>
            </a:spcAft>
            <a:buChar char="••"/>
          </a:pPr>
          <a:r>
            <a:rPr kumimoji="1" lang="en-GB" sz="2000" kern="1200" dirty="0" smtClean="0"/>
            <a:t>Use reduced power to cover a much smaller area</a:t>
          </a:r>
          <a:endParaRPr kumimoji="1" lang="en-GB" sz="2000" kern="1200" dirty="0"/>
        </a:p>
        <a:p>
          <a:pPr marL="228600" lvl="1" indent="-228600" algn="l" defTabSz="889000">
            <a:lnSpc>
              <a:spcPct val="90000"/>
            </a:lnSpc>
            <a:spcBef>
              <a:spcPct val="0"/>
            </a:spcBef>
            <a:spcAft>
              <a:spcPct val="15000"/>
            </a:spcAft>
            <a:buChar char="••"/>
          </a:pPr>
          <a:r>
            <a:rPr kumimoji="1" lang="en-GB" sz="2000" kern="1200" dirty="0" smtClean="0"/>
            <a:t>Good for city streets in congested areas, along highways, inside large public buildings</a:t>
          </a:r>
          <a:endParaRPr kumimoji="1" lang="en-GB" sz="2000" kern="1200" dirty="0"/>
        </a:p>
      </dsp:txBody>
      <dsp:txXfrm>
        <a:off x="0" y="2928300"/>
        <a:ext cx="8229600" cy="2331000"/>
      </dsp:txXfrm>
    </dsp:sp>
    <dsp:sp modelId="{C27BF9F4-44DD-2344-B63A-78CB203AC005}">
      <dsp:nvSpPr>
        <dsp:cNvPr id="0" name=""/>
        <dsp:cNvSpPr/>
      </dsp:nvSpPr>
      <dsp:spPr>
        <a:xfrm>
          <a:off x="411480" y="2633100"/>
          <a:ext cx="5760720" cy="5904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kumimoji="1" lang="en-GB" sz="2400" b="1" kern="1200" dirty="0" smtClean="0">
              <a:solidFill>
                <a:schemeClr val="tx2"/>
              </a:solidFill>
              <a:effectLst>
                <a:outerShdw blurRad="38100" dist="38100" dir="2700000" algn="tl">
                  <a:srgbClr val="000000">
                    <a:alpha val="43137"/>
                  </a:srgbClr>
                </a:outerShdw>
              </a:effectLst>
            </a:rPr>
            <a:t>Microcells</a:t>
          </a:r>
          <a:endParaRPr kumimoji="1" lang="en-US" sz="2400" b="1" kern="1200" dirty="0">
            <a:solidFill>
              <a:schemeClr val="tx2"/>
            </a:solidFill>
            <a:effectLst>
              <a:outerShdw blurRad="38100" dist="38100" dir="2700000" algn="tl">
                <a:srgbClr val="000000">
                  <a:alpha val="43137"/>
                </a:srgbClr>
              </a:outerShdw>
            </a:effectLst>
          </a:endParaRPr>
        </a:p>
      </dsp:txBody>
      <dsp:txXfrm>
        <a:off x="411480" y="2633100"/>
        <a:ext cx="5760720" cy="5904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C7EB67-7FE4-8940-BA7C-BAB7B691C375}">
      <dsp:nvSpPr>
        <dsp:cNvPr id="0" name=""/>
        <dsp:cNvSpPr/>
      </dsp:nvSpPr>
      <dsp:spPr>
        <a:xfrm rot="5400000">
          <a:off x="-899231" y="904239"/>
          <a:ext cx="5120783" cy="332232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zoom="95000"/>
          <a:lightRig rig="flat" dir="t"/>
        </a:scene3d>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kumimoji="1" lang="en-GB" sz="2400" kern="1200" baseline="0" dirty="0" smtClean="0"/>
        </a:p>
        <a:p>
          <a:pPr lvl="0" algn="ctr" defTabSz="1066800">
            <a:lnSpc>
              <a:spcPct val="90000"/>
            </a:lnSpc>
            <a:spcBef>
              <a:spcPct val="0"/>
            </a:spcBef>
            <a:spcAft>
              <a:spcPct val="35000"/>
            </a:spcAft>
          </a:pPr>
          <a:r>
            <a:rPr kumimoji="1" lang="en-GB" sz="2400" b="1" i="0" kern="1200" baseline="0" dirty="0" smtClean="0"/>
            <a:t>Two types of  channels are  available between mobile unit and base station (BS)</a:t>
          </a:r>
          <a:endParaRPr lang="en-US" sz="2400" b="1" i="0" kern="1200" baseline="0" dirty="0"/>
        </a:p>
      </dsp:txBody>
      <dsp:txXfrm rot="5400000">
        <a:off x="-899231" y="904239"/>
        <a:ext cx="5120783" cy="3322320"/>
      </dsp:txXfrm>
    </dsp:sp>
    <dsp:sp modelId="{6A190566-F244-7E4D-90A4-A9B5A25C31A5}">
      <dsp:nvSpPr>
        <dsp:cNvPr id="0" name=""/>
        <dsp:cNvSpPr/>
      </dsp:nvSpPr>
      <dsp:spPr>
        <a:xfrm rot="5400000">
          <a:off x="4083436" y="-756108"/>
          <a:ext cx="3461246" cy="498348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zoom="95000"/>
          <a:lightRig rig="flat" dir="t"/>
        </a:scene3d>
        <a:sp3d z="-60000" extrusionH="63500" prstMaterial="matte"/>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ts val="1032"/>
            </a:spcAft>
            <a:buChar char="••"/>
          </a:pPr>
          <a:r>
            <a:rPr kumimoji="1" lang="en-GB" sz="2400" b="1" i="0" kern="1200" baseline="0" dirty="0" smtClean="0"/>
            <a:t>Control </a:t>
          </a:r>
          <a:r>
            <a:rPr kumimoji="1" lang="en-GB" sz="2400" b="1" i="0" kern="1200" baseline="0" dirty="0" smtClean="0"/>
            <a:t>Channels</a:t>
          </a:r>
          <a:endParaRPr lang="en-US" sz="2400" b="1" i="0" kern="1200" baseline="0" dirty="0"/>
        </a:p>
        <a:p>
          <a:pPr marL="457200" lvl="2" indent="-228600" algn="l" defTabSz="1066800">
            <a:lnSpc>
              <a:spcPct val="90000"/>
            </a:lnSpc>
            <a:spcBef>
              <a:spcPct val="0"/>
            </a:spcBef>
            <a:spcAft>
              <a:spcPct val="15000"/>
            </a:spcAft>
            <a:buChar char="••"/>
          </a:pPr>
          <a:r>
            <a:rPr kumimoji="1" lang="en-GB" sz="2400" b="1" i="0" kern="1200" baseline="0" smtClean="0"/>
            <a:t>Set </a:t>
          </a:r>
          <a:r>
            <a:rPr kumimoji="1" lang="en-GB" sz="2400" b="1" i="0" kern="1200" baseline="0" dirty="0" smtClean="0"/>
            <a:t>up and maintain calls</a:t>
          </a:r>
          <a:endParaRPr lang="en-US" sz="2400" b="1" i="0" kern="1200" baseline="0" dirty="0"/>
        </a:p>
        <a:p>
          <a:pPr marL="457200" lvl="2" indent="-228600" algn="l" defTabSz="1066800">
            <a:lnSpc>
              <a:spcPct val="90000"/>
            </a:lnSpc>
            <a:spcBef>
              <a:spcPct val="0"/>
            </a:spcBef>
            <a:spcAft>
              <a:spcPct val="15000"/>
            </a:spcAft>
            <a:buChar char="••"/>
          </a:pPr>
          <a:r>
            <a:rPr kumimoji="1" lang="en-GB" sz="2400" b="1" i="0" kern="1200" baseline="0" dirty="0" smtClean="0"/>
            <a:t>Establish relationship         between mobile unit and nearest base station</a:t>
          </a:r>
          <a:endParaRPr lang="en-US" sz="2400" b="1" i="0" kern="1200" baseline="0" dirty="0"/>
        </a:p>
        <a:p>
          <a:pPr marL="228600" lvl="1" indent="-228600" algn="l" defTabSz="1066800">
            <a:lnSpc>
              <a:spcPct val="90000"/>
            </a:lnSpc>
            <a:spcBef>
              <a:spcPct val="0"/>
            </a:spcBef>
            <a:spcAft>
              <a:spcPct val="15000"/>
            </a:spcAft>
            <a:buChar char="••"/>
          </a:pPr>
          <a:r>
            <a:rPr kumimoji="1" lang="en-GB" sz="2400" b="1" i="0" kern="1200" baseline="0" dirty="0" smtClean="0"/>
            <a:t>Traffic Channels</a:t>
          </a:r>
          <a:endParaRPr lang="en-US" sz="2400" b="1" i="0" kern="1200" baseline="0" dirty="0"/>
        </a:p>
        <a:p>
          <a:pPr marL="457200" lvl="2" indent="-228600" algn="l" defTabSz="1066800">
            <a:lnSpc>
              <a:spcPct val="90000"/>
            </a:lnSpc>
            <a:spcBef>
              <a:spcPct val="0"/>
            </a:spcBef>
            <a:spcAft>
              <a:spcPct val="15000"/>
            </a:spcAft>
            <a:buChar char="••"/>
          </a:pPr>
          <a:r>
            <a:rPr kumimoji="1" lang="en-GB" sz="2400" b="1" i="0" kern="1200" baseline="0" dirty="0" smtClean="0"/>
            <a:t>Carry voice and data</a:t>
          </a:r>
          <a:endParaRPr lang="en-US" sz="2400" b="1" i="0" kern="1200" baseline="0" dirty="0"/>
        </a:p>
      </dsp:txBody>
      <dsp:txXfrm rot="5400000">
        <a:off x="4083436" y="-756108"/>
        <a:ext cx="3461246" cy="49834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85283-15C4-48C4-AF90-8F7A346E1766}">
      <dsp:nvSpPr>
        <dsp:cNvPr id="0" name=""/>
        <dsp:cNvSpPr/>
      </dsp:nvSpPr>
      <dsp:spPr>
        <a:xfrm rot="5400000">
          <a:off x="5304460" y="-2104750"/>
          <a:ext cx="997862"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kumimoji="1" lang="en-GB" sz="1900" kern="1200" dirty="0" smtClean="0"/>
            <a:t>Rapid variations in signal strength occur over distances of about one-half a wavelength</a:t>
          </a:r>
          <a:endParaRPr lang="en-US" sz="1900" kern="1200" dirty="0"/>
        </a:p>
      </dsp:txBody>
      <dsp:txXfrm rot="5400000">
        <a:off x="5304460" y="-2104750"/>
        <a:ext cx="997862" cy="5462016"/>
      </dsp:txXfrm>
    </dsp:sp>
    <dsp:sp modelId="{4DC616B6-AA3C-4E9A-BE58-2A99E1146CFF}">
      <dsp:nvSpPr>
        <dsp:cNvPr id="0" name=""/>
        <dsp:cNvSpPr/>
      </dsp:nvSpPr>
      <dsp:spPr>
        <a:xfrm>
          <a:off x="0" y="2593"/>
          <a:ext cx="3072384" cy="12473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kumimoji="1" lang="en-GB" sz="3500" kern="1200" dirty="0" smtClean="0"/>
            <a:t>Fast fading</a:t>
          </a:r>
          <a:endParaRPr lang="en-US" sz="3500" kern="1200" dirty="0"/>
        </a:p>
      </dsp:txBody>
      <dsp:txXfrm>
        <a:off x="0" y="2593"/>
        <a:ext cx="3072384" cy="1247328"/>
      </dsp:txXfrm>
    </dsp:sp>
    <dsp:sp modelId="{0F071AEF-22AF-4383-B87E-C73C3F810E9F}">
      <dsp:nvSpPr>
        <dsp:cNvPr id="0" name=""/>
        <dsp:cNvSpPr/>
      </dsp:nvSpPr>
      <dsp:spPr>
        <a:xfrm rot="5400000">
          <a:off x="5304460" y="-795055"/>
          <a:ext cx="997862"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kumimoji="1" lang="en-GB" sz="1900" kern="1200" dirty="0" smtClean="0"/>
            <a:t>Change in the average received power level due to user passing different height buildings, vacant lots, intersections, etc.</a:t>
          </a:r>
          <a:endParaRPr lang="en-US" sz="1900" kern="1200" dirty="0"/>
        </a:p>
      </dsp:txBody>
      <dsp:txXfrm rot="5400000">
        <a:off x="5304460" y="-795055"/>
        <a:ext cx="997862" cy="5462016"/>
      </dsp:txXfrm>
    </dsp:sp>
    <dsp:sp modelId="{4536DCD5-1477-4668-8826-AE12233DEF83}">
      <dsp:nvSpPr>
        <dsp:cNvPr id="0" name=""/>
        <dsp:cNvSpPr/>
      </dsp:nvSpPr>
      <dsp:spPr>
        <a:xfrm>
          <a:off x="0" y="1312288"/>
          <a:ext cx="3072384" cy="12473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kumimoji="1" lang="en-GB" sz="3500" kern="1200" dirty="0" smtClean="0"/>
            <a:t>Slow fading</a:t>
          </a:r>
          <a:endParaRPr lang="en-US" sz="3500" kern="1200" dirty="0"/>
        </a:p>
      </dsp:txBody>
      <dsp:txXfrm>
        <a:off x="0" y="1312288"/>
        <a:ext cx="3072384" cy="1247328"/>
      </dsp:txXfrm>
    </dsp:sp>
    <dsp:sp modelId="{07CF9A94-E983-4AB7-A4A5-214C1286FAFE}">
      <dsp:nvSpPr>
        <dsp:cNvPr id="0" name=""/>
        <dsp:cNvSpPr/>
      </dsp:nvSpPr>
      <dsp:spPr>
        <a:xfrm rot="5400000">
          <a:off x="5304460" y="514639"/>
          <a:ext cx="997862"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kumimoji="1" lang="en-GB" sz="1900" kern="1200" dirty="0" smtClean="0"/>
            <a:t>All frequency components of the received signal fluctuate in the same proportions simultaneously</a:t>
          </a:r>
          <a:endParaRPr lang="en-US" sz="1900" kern="1200" dirty="0"/>
        </a:p>
      </dsp:txBody>
      <dsp:txXfrm rot="5400000">
        <a:off x="5304460" y="514639"/>
        <a:ext cx="997862" cy="5462016"/>
      </dsp:txXfrm>
    </dsp:sp>
    <dsp:sp modelId="{B73E80C4-5CF9-4ADC-AD25-0672C2289F21}">
      <dsp:nvSpPr>
        <dsp:cNvPr id="0" name=""/>
        <dsp:cNvSpPr/>
      </dsp:nvSpPr>
      <dsp:spPr>
        <a:xfrm>
          <a:off x="0" y="2621983"/>
          <a:ext cx="3072384" cy="12473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kumimoji="1" lang="en-GB" sz="3500" kern="1200" dirty="0" smtClean="0"/>
            <a:t>Flat fading</a:t>
          </a:r>
          <a:endParaRPr lang="en-US" sz="3500" kern="1200" dirty="0"/>
        </a:p>
      </dsp:txBody>
      <dsp:txXfrm>
        <a:off x="0" y="2621983"/>
        <a:ext cx="3072384" cy="1247328"/>
      </dsp:txXfrm>
    </dsp:sp>
    <dsp:sp modelId="{819147B4-D946-45B0-854B-2ACE76FE91FC}">
      <dsp:nvSpPr>
        <dsp:cNvPr id="0" name=""/>
        <dsp:cNvSpPr/>
      </dsp:nvSpPr>
      <dsp:spPr>
        <a:xfrm rot="5400000">
          <a:off x="5304460" y="1824334"/>
          <a:ext cx="997862"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Attenuation occurring over a portion of the bandwidth of the signal</a:t>
          </a:r>
          <a:endParaRPr lang="en-US" sz="1900" kern="1200" dirty="0"/>
        </a:p>
      </dsp:txBody>
      <dsp:txXfrm rot="5400000">
        <a:off x="5304460" y="1824334"/>
        <a:ext cx="997862" cy="5462016"/>
      </dsp:txXfrm>
    </dsp:sp>
    <dsp:sp modelId="{DC0D7E90-3636-4C11-8CB6-BFD7216EEE82}">
      <dsp:nvSpPr>
        <dsp:cNvPr id="0" name=""/>
        <dsp:cNvSpPr/>
      </dsp:nvSpPr>
      <dsp:spPr>
        <a:xfrm>
          <a:off x="0" y="3931678"/>
          <a:ext cx="3072384" cy="12473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kumimoji="1" lang="en-GB" sz="3500" kern="1200" dirty="0" smtClean="0"/>
            <a:t>Selective fading</a:t>
          </a:r>
          <a:endParaRPr lang="en-US" sz="3500" kern="1200" dirty="0"/>
        </a:p>
      </dsp:txBody>
      <dsp:txXfrm>
        <a:off x="0" y="3931678"/>
        <a:ext cx="3072384" cy="124732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7524E3-DC55-E64F-8386-5094B581BFBD}">
      <dsp:nvSpPr>
        <dsp:cNvPr id="0" name=""/>
        <dsp:cNvSpPr/>
      </dsp:nvSpPr>
      <dsp:spPr>
        <a:xfrm>
          <a:off x="0" y="0"/>
          <a:ext cx="83058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E2DCBA-F76F-1F4E-9D98-D3CC950970CE}">
      <dsp:nvSpPr>
        <dsp:cNvPr id="0" name=""/>
        <dsp:cNvSpPr/>
      </dsp:nvSpPr>
      <dsp:spPr>
        <a:xfrm>
          <a:off x="0" y="0"/>
          <a:ext cx="1661160" cy="472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kumimoji="1" lang="en-US" sz="2900" kern="1200" smtClean="0"/>
            <a:t>Diversity</a:t>
          </a:r>
          <a:endParaRPr lang="en-US" sz="2900" kern="1200"/>
        </a:p>
      </dsp:txBody>
      <dsp:txXfrm>
        <a:off x="0" y="0"/>
        <a:ext cx="1661160" cy="4724399"/>
      </dsp:txXfrm>
    </dsp:sp>
    <dsp:sp modelId="{2020C50C-24B1-8E43-B603-171D78EA845B}">
      <dsp:nvSpPr>
        <dsp:cNvPr id="0" name=""/>
        <dsp:cNvSpPr/>
      </dsp:nvSpPr>
      <dsp:spPr>
        <a:xfrm>
          <a:off x="1785747" y="31892"/>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Based on the fact that individual channels experience independent fading events</a:t>
          </a:r>
          <a:endParaRPr lang="en-US" sz="1800" kern="1200"/>
        </a:p>
      </dsp:txBody>
      <dsp:txXfrm>
        <a:off x="1785747" y="31892"/>
        <a:ext cx="6520053" cy="637840"/>
      </dsp:txXfrm>
    </dsp:sp>
    <dsp:sp modelId="{0AFAA450-0321-F44D-9C25-FD6D3155356E}">
      <dsp:nvSpPr>
        <dsp:cNvPr id="0" name=""/>
        <dsp:cNvSpPr/>
      </dsp:nvSpPr>
      <dsp:spPr>
        <a:xfrm>
          <a:off x="1661160" y="669732"/>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925FE412-8E73-8945-9E9E-5A08FD160A51}">
      <dsp:nvSpPr>
        <dsp:cNvPr id="0" name=""/>
        <dsp:cNvSpPr/>
      </dsp:nvSpPr>
      <dsp:spPr>
        <a:xfrm>
          <a:off x="1785747" y="701624"/>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Use multiple logical channels between transmitter and receiver</a:t>
          </a:r>
          <a:endParaRPr lang="en-US" sz="1800" kern="1200"/>
        </a:p>
      </dsp:txBody>
      <dsp:txXfrm>
        <a:off x="1785747" y="701624"/>
        <a:ext cx="6520053" cy="637840"/>
      </dsp:txXfrm>
    </dsp:sp>
    <dsp:sp modelId="{484EE00D-D4BD-0E45-9036-C93E638615CC}">
      <dsp:nvSpPr>
        <dsp:cNvPr id="0" name=""/>
        <dsp:cNvSpPr/>
      </dsp:nvSpPr>
      <dsp:spPr>
        <a:xfrm>
          <a:off x="1661160" y="1339464"/>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9722DAF7-96E5-2443-8E6A-C39AC2029CBC}">
      <dsp:nvSpPr>
        <dsp:cNvPr id="0" name=""/>
        <dsp:cNvSpPr/>
      </dsp:nvSpPr>
      <dsp:spPr>
        <a:xfrm>
          <a:off x="1785747" y="1371356"/>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Send part of signal over each channel</a:t>
          </a:r>
          <a:endParaRPr lang="en-US" sz="1800" kern="1200"/>
        </a:p>
      </dsp:txBody>
      <dsp:txXfrm>
        <a:off x="1785747" y="1371356"/>
        <a:ext cx="6520053" cy="637840"/>
      </dsp:txXfrm>
    </dsp:sp>
    <dsp:sp modelId="{41EFDA50-018C-1645-91A4-0C944663D040}">
      <dsp:nvSpPr>
        <dsp:cNvPr id="0" name=""/>
        <dsp:cNvSpPr/>
      </dsp:nvSpPr>
      <dsp:spPr>
        <a:xfrm>
          <a:off x="1661160" y="2009196"/>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6BBAF366-E41B-3045-AE82-E179025A7B7D}">
      <dsp:nvSpPr>
        <dsp:cNvPr id="0" name=""/>
        <dsp:cNvSpPr/>
      </dsp:nvSpPr>
      <dsp:spPr>
        <a:xfrm>
          <a:off x="1785747" y="2041088"/>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Doesn’t eliminate errors, but reduces</a:t>
          </a:r>
          <a:endParaRPr lang="en-US" sz="1800" kern="1200"/>
        </a:p>
      </dsp:txBody>
      <dsp:txXfrm>
        <a:off x="1785747" y="2041088"/>
        <a:ext cx="6520053" cy="637840"/>
      </dsp:txXfrm>
    </dsp:sp>
    <dsp:sp modelId="{327E4A68-C1EF-774F-A0DB-EADAC229528C}">
      <dsp:nvSpPr>
        <dsp:cNvPr id="0" name=""/>
        <dsp:cNvSpPr/>
      </dsp:nvSpPr>
      <dsp:spPr>
        <a:xfrm>
          <a:off x="1661160" y="2678928"/>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D0E15EE-D4E2-464C-B525-201F2653B37E}">
      <dsp:nvSpPr>
        <dsp:cNvPr id="0" name=""/>
        <dsp:cNvSpPr/>
      </dsp:nvSpPr>
      <dsp:spPr>
        <a:xfrm>
          <a:off x="1785747" y="2710820"/>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Space diversity involves physical transmission paths</a:t>
          </a:r>
          <a:endParaRPr lang="en-US" sz="1800" kern="1200"/>
        </a:p>
      </dsp:txBody>
      <dsp:txXfrm>
        <a:off x="1785747" y="2710820"/>
        <a:ext cx="6520053" cy="637840"/>
      </dsp:txXfrm>
    </dsp:sp>
    <dsp:sp modelId="{9DA12075-F88C-844E-B58B-29E5F2E79F66}">
      <dsp:nvSpPr>
        <dsp:cNvPr id="0" name=""/>
        <dsp:cNvSpPr/>
      </dsp:nvSpPr>
      <dsp:spPr>
        <a:xfrm>
          <a:off x="1661160" y="3348660"/>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999467D-E59B-2F47-AD4B-702FB07129A6}">
      <dsp:nvSpPr>
        <dsp:cNvPr id="0" name=""/>
        <dsp:cNvSpPr/>
      </dsp:nvSpPr>
      <dsp:spPr>
        <a:xfrm>
          <a:off x="1785747" y="3380552"/>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More commonly refers to frequency or time diversity</a:t>
          </a:r>
          <a:endParaRPr lang="en-US" sz="1800" kern="1200"/>
        </a:p>
      </dsp:txBody>
      <dsp:txXfrm>
        <a:off x="1785747" y="3380552"/>
        <a:ext cx="6520053" cy="637840"/>
      </dsp:txXfrm>
    </dsp:sp>
    <dsp:sp modelId="{129248AA-9B96-7245-BE78-2DB96671B5BB}">
      <dsp:nvSpPr>
        <dsp:cNvPr id="0" name=""/>
        <dsp:cNvSpPr/>
      </dsp:nvSpPr>
      <dsp:spPr>
        <a:xfrm>
          <a:off x="1661160" y="4018392"/>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DF37FF4-CF21-0D42-86FC-5FF97F959989}">
      <dsp:nvSpPr>
        <dsp:cNvPr id="0" name=""/>
        <dsp:cNvSpPr/>
      </dsp:nvSpPr>
      <dsp:spPr>
        <a:xfrm>
          <a:off x="1785747" y="4050284"/>
          <a:ext cx="6520053" cy="63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kumimoji="1" lang="en-US" sz="1800" kern="1200" smtClean="0"/>
            <a:t>Most important example of frequency diversity is spread spectrum</a:t>
          </a:r>
          <a:endParaRPr lang="en-US" sz="1800" kern="1200"/>
        </a:p>
      </dsp:txBody>
      <dsp:txXfrm>
        <a:off x="1785747" y="4050284"/>
        <a:ext cx="6520053" cy="637840"/>
      </dsp:txXfrm>
    </dsp:sp>
    <dsp:sp modelId="{3395BEF0-0491-F44E-989F-5E8A5262076C}">
      <dsp:nvSpPr>
        <dsp:cNvPr id="0" name=""/>
        <dsp:cNvSpPr/>
      </dsp:nvSpPr>
      <dsp:spPr>
        <a:xfrm>
          <a:off x="1661160" y="4688125"/>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CEF505-F1B6-F94F-B2D6-D4716BD6DFDC}">
      <dsp:nvSpPr>
        <dsp:cNvPr id="0" name=""/>
        <dsp:cNvSpPr/>
      </dsp:nvSpPr>
      <dsp:spPr>
        <a:xfrm>
          <a:off x="0" y="87003"/>
          <a:ext cx="6096000" cy="50368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en-US" sz="2100" kern="1200" smtClean="0"/>
            <a:t>3G capabilities:</a:t>
          </a:r>
          <a:endParaRPr lang="en-US" sz="2100" kern="1200"/>
        </a:p>
      </dsp:txBody>
      <dsp:txXfrm>
        <a:off x="0" y="87003"/>
        <a:ext cx="6096000" cy="503685"/>
      </dsp:txXfrm>
    </dsp:sp>
    <dsp:sp modelId="{109209F0-A615-9A43-B155-83D323019BB2}">
      <dsp:nvSpPr>
        <dsp:cNvPr id="0" name=""/>
        <dsp:cNvSpPr/>
      </dsp:nvSpPr>
      <dsp:spPr>
        <a:xfrm>
          <a:off x="0" y="590688"/>
          <a:ext cx="6096000" cy="365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6670" rIns="149352" bIns="26670" numCol="1" spcCol="1270" anchor="t" anchorCtr="0">
          <a:noAutofit/>
        </a:bodyPr>
        <a:lstStyle/>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Voice quality comparable to PSTN</a:t>
          </a:r>
          <a:endParaRPr kumimoji="1" lang="en-US" sz="1600" kern="1200" dirty="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144 kbps available to users in high-speed motor vehicles over large areas</a:t>
          </a:r>
          <a:endParaRPr kumimoji="1" lang="en-US" sz="1600" kern="1200" dirty="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384 kbps available to pedestrians standing or moving            slowly over small areas</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Support for 2.048 Mbps for office use</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Symmetrical and asymmetrical data rates</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Support for both packet-switched and                                  circuit-switched data services</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Adaptive interface to Internet</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More efficient use of available spectrum</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smtClean="0">
              <a:ea typeface="ＭＳ Ｐゴシック" pitchFamily="32" charset="-128"/>
            </a:rPr>
            <a:t>Support for a wide variety of mobile equipment</a:t>
          </a:r>
          <a:endParaRPr kumimoji="1" lang="en-US" sz="1600" kern="1200" dirty="0" smtClean="0">
            <a:ea typeface="ＭＳ Ｐゴシック" pitchFamily="32" charset="-128"/>
          </a:endParaRPr>
        </a:p>
        <a:p>
          <a:pPr marL="171450" lvl="1" indent="-171450" algn="l" defTabSz="711200">
            <a:lnSpc>
              <a:spcPct val="90000"/>
            </a:lnSpc>
            <a:spcBef>
              <a:spcPct val="0"/>
            </a:spcBef>
            <a:spcAft>
              <a:spcPct val="20000"/>
            </a:spcAft>
            <a:buChar char="••"/>
          </a:pPr>
          <a:r>
            <a:rPr kumimoji="1" lang="en-US" sz="1600" kern="1200" dirty="0" smtClean="0">
              <a:ea typeface="ＭＳ Ｐゴシック" pitchFamily="32" charset="-128"/>
            </a:rPr>
            <a:t>Flexibility to allow the introduction of new services and technologies</a:t>
          </a:r>
          <a:endParaRPr kumimoji="1" lang="en-GB" sz="1600" kern="1200" dirty="0">
            <a:ea typeface="ＭＳ Ｐゴシック" pitchFamily="32" charset="-128"/>
          </a:endParaRPr>
        </a:p>
      </dsp:txBody>
      <dsp:txXfrm>
        <a:off x="0" y="590688"/>
        <a:ext cx="6096000" cy="36514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045D41-866D-4276-9CC7-EF02EFA7A3B5}">
      <dsp:nvSpPr>
        <dsp:cNvPr id="0" name=""/>
        <dsp:cNvSpPr/>
      </dsp:nvSpPr>
      <dsp:spPr>
        <a:xfrm>
          <a:off x="0" y="0"/>
          <a:ext cx="7543800" cy="604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kumimoji="1" lang="en-US" sz="2100" b="1" kern="1200" dirty="0" smtClean="0">
              <a:ln>
                <a:noFill/>
              </a:ln>
              <a:solidFill>
                <a:schemeClr val="bg2">
                  <a:lumMod val="50000"/>
                </a:schemeClr>
              </a:solidFill>
              <a:effectLst>
                <a:outerShdw blurRad="38100" dist="38100" dir="2700000" algn="tl">
                  <a:srgbClr val="000000">
                    <a:alpha val="43137"/>
                  </a:srgbClr>
                </a:outerShdw>
              </a:effectLst>
            </a:rPr>
            <a:t>CDMA schemes: </a:t>
          </a:r>
          <a:endParaRPr lang="en-US" sz="2100" b="1" kern="1200" dirty="0">
            <a:ln>
              <a:noFill/>
            </a:ln>
            <a:solidFill>
              <a:schemeClr val="bg2">
                <a:lumMod val="50000"/>
              </a:schemeClr>
            </a:solidFill>
            <a:effectLst>
              <a:outerShdw blurRad="38100" dist="38100" dir="2700000" algn="tl">
                <a:srgbClr val="000000">
                  <a:alpha val="43137"/>
                </a:srgbClr>
              </a:outerShdw>
            </a:effectLst>
          </a:endParaRPr>
        </a:p>
      </dsp:txBody>
      <dsp:txXfrm>
        <a:off x="0" y="0"/>
        <a:ext cx="7543800" cy="604800"/>
      </dsp:txXfrm>
    </dsp:sp>
    <dsp:sp modelId="{11C33A03-8343-4627-996C-CE10BD31562D}">
      <dsp:nvSpPr>
        <dsp:cNvPr id="0" name=""/>
        <dsp:cNvSpPr/>
      </dsp:nvSpPr>
      <dsp:spPr>
        <a:xfrm>
          <a:off x="0" y="613134"/>
          <a:ext cx="7543800" cy="18446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kumimoji="1" lang="en-US" sz="2100" kern="1200" dirty="0" smtClean="0"/>
            <a:t>Bandwidth (limit channel to 5 MHz)</a:t>
          </a:r>
          <a:endParaRPr lang="en-US" sz="2100" kern="1200" dirty="0"/>
        </a:p>
        <a:p>
          <a:pPr marL="228600" lvl="1" indent="-228600" algn="l" defTabSz="933450">
            <a:lnSpc>
              <a:spcPct val="90000"/>
            </a:lnSpc>
            <a:spcBef>
              <a:spcPct val="0"/>
            </a:spcBef>
            <a:spcAft>
              <a:spcPct val="15000"/>
            </a:spcAft>
            <a:buChar char="••"/>
          </a:pPr>
          <a:r>
            <a:rPr kumimoji="1" lang="en-US" sz="2100" kern="1200" dirty="0" smtClean="0"/>
            <a:t>5 MHz reasonable upper limit on what can be allocated for 3G</a:t>
          </a:r>
          <a:endParaRPr kumimoji="1" lang="en-US" sz="2100" kern="1200" dirty="0"/>
        </a:p>
        <a:p>
          <a:pPr marL="228600" lvl="1" indent="-228600" algn="l" defTabSz="933450">
            <a:lnSpc>
              <a:spcPct val="90000"/>
            </a:lnSpc>
            <a:spcBef>
              <a:spcPct val="0"/>
            </a:spcBef>
            <a:spcAft>
              <a:spcPct val="15000"/>
            </a:spcAft>
            <a:buChar char="••"/>
          </a:pPr>
          <a:r>
            <a:rPr kumimoji="1" lang="en-US" sz="2100" kern="1200" dirty="0" smtClean="0"/>
            <a:t>5 MHz is adequate for supporting data rates of 144 and 384 kHz</a:t>
          </a:r>
          <a:endParaRPr kumimoji="1" lang="en-US" sz="2100" kern="1200" dirty="0"/>
        </a:p>
      </dsp:txBody>
      <dsp:txXfrm>
        <a:off x="0" y="613134"/>
        <a:ext cx="7543800" cy="18446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849346-3286-F540-8097-97973D6DEA12}">
      <dsp:nvSpPr>
        <dsp:cNvPr id="0" name=""/>
        <dsp:cNvSpPr/>
      </dsp:nvSpPr>
      <dsp:spPr>
        <a:xfrm>
          <a:off x="3303269" y="1433321"/>
          <a:ext cx="1760220" cy="176022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5AD108BB-8C54-6444-A116-EBD95ABE5014}">
      <dsp:nvSpPr>
        <dsp:cNvPr id="0" name=""/>
        <dsp:cNvSpPr/>
      </dsp:nvSpPr>
      <dsp:spPr>
        <a:xfrm>
          <a:off x="3162452" y="0"/>
          <a:ext cx="2041855" cy="11818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Provide ultra-broadband Internet access for a variety of mobile devices including laptops, smartphones, and tablet PCs</a:t>
          </a:r>
          <a:endParaRPr lang="en-US" sz="1200" kern="1200" dirty="0"/>
        </a:p>
      </dsp:txBody>
      <dsp:txXfrm>
        <a:off x="3162452" y="0"/>
        <a:ext cx="2041855" cy="1181861"/>
      </dsp:txXfrm>
    </dsp:sp>
    <dsp:sp modelId="{662F3AFE-F916-0F49-9D21-F46EA40C2AB4}">
      <dsp:nvSpPr>
        <dsp:cNvPr id="0" name=""/>
        <dsp:cNvSpPr/>
      </dsp:nvSpPr>
      <dsp:spPr>
        <a:xfrm>
          <a:off x="3972857" y="1919645"/>
          <a:ext cx="1760220" cy="176022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336CF21A-642B-994E-9E36-54CD4ADBD006}">
      <dsp:nvSpPr>
        <dsp:cNvPr id="0" name=""/>
        <dsp:cNvSpPr/>
      </dsp:nvSpPr>
      <dsp:spPr>
        <a:xfrm>
          <a:off x="5873191" y="1559051"/>
          <a:ext cx="1830628" cy="12824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Support Mobile Web access and high-bandwidth applications such as high-definition mobile TV, mobile video conferencing, and gaming services</a:t>
          </a:r>
          <a:endParaRPr lang="en-US" sz="1200" kern="1200" dirty="0"/>
        </a:p>
      </dsp:txBody>
      <dsp:txXfrm>
        <a:off x="5873191" y="1559051"/>
        <a:ext cx="1830628" cy="1282446"/>
      </dsp:txXfrm>
    </dsp:sp>
    <dsp:sp modelId="{4654ADA2-700F-3545-B0B4-45BAF4611451}">
      <dsp:nvSpPr>
        <dsp:cNvPr id="0" name=""/>
        <dsp:cNvSpPr/>
      </dsp:nvSpPr>
      <dsp:spPr>
        <a:xfrm>
          <a:off x="3717273" y="2707218"/>
          <a:ext cx="1760220" cy="176022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F33089B8-AEF0-A04F-BB21-83B514674B57}">
      <dsp:nvSpPr>
        <dsp:cNvPr id="0" name=""/>
        <dsp:cNvSpPr/>
      </dsp:nvSpPr>
      <dsp:spPr>
        <a:xfrm>
          <a:off x="5591555" y="3746753"/>
          <a:ext cx="1830628" cy="12824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Designed to maximize bandwidth and throughput while also maximizing spectral efficiency</a:t>
          </a:r>
          <a:endParaRPr lang="en-US" sz="1200" kern="1200" dirty="0"/>
        </a:p>
      </dsp:txBody>
      <dsp:txXfrm>
        <a:off x="5591555" y="3746753"/>
        <a:ext cx="1830628" cy="1282446"/>
      </dsp:txXfrm>
    </dsp:sp>
    <dsp:sp modelId="{64588C01-536B-3C44-96C6-114099AE2344}">
      <dsp:nvSpPr>
        <dsp:cNvPr id="0" name=""/>
        <dsp:cNvSpPr/>
      </dsp:nvSpPr>
      <dsp:spPr>
        <a:xfrm>
          <a:off x="2889266" y="2707218"/>
          <a:ext cx="1760220" cy="176022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0B0310F4-1DC5-6A46-B3D0-1EDE004BC04E}">
      <dsp:nvSpPr>
        <dsp:cNvPr id="0" name=""/>
        <dsp:cNvSpPr/>
      </dsp:nvSpPr>
      <dsp:spPr>
        <a:xfrm>
          <a:off x="944575" y="3746753"/>
          <a:ext cx="1830628" cy="12824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endParaRPr lang="en-US" sz="1200" kern="1200" dirty="0"/>
        </a:p>
      </dsp:txBody>
      <dsp:txXfrm>
        <a:off x="944575" y="3746753"/>
        <a:ext cx="1830628" cy="1282446"/>
      </dsp:txXfrm>
    </dsp:sp>
    <dsp:sp modelId="{785216CD-0A67-564D-AF88-F5574B177112}">
      <dsp:nvSpPr>
        <dsp:cNvPr id="0" name=""/>
        <dsp:cNvSpPr/>
      </dsp:nvSpPr>
      <dsp:spPr>
        <a:xfrm>
          <a:off x="2633682" y="1919645"/>
          <a:ext cx="1760220" cy="176022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ECC841FB-6417-9544-A931-919EC11C346A}">
      <dsp:nvSpPr>
        <dsp:cNvPr id="0" name=""/>
        <dsp:cNvSpPr/>
      </dsp:nvSpPr>
      <dsp:spPr>
        <a:xfrm>
          <a:off x="457204" y="1905004"/>
          <a:ext cx="2104948" cy="12824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711200" rtl="0">
            <a:lnSpc>
              <a:spcPct val="90000"/>
            </a:lnSpc>
            <a:spcBef>
              <a:spcPct val="0"/>
            </a:spcBef>
            <a:spcAft>
              <a:spcPct val="35000"/>
            </a:spcAft>
          </a:pPr>
          <a:r>
            <a:rPr lang="en-US" sz="1600" kern="1200" dirty="0" smtClean="0"/>
            <a:t>Minimum requirements:</a:t>
          </a:r>
          <a:endParaRPr lang="en-US" sz="1600" kern="1200" dirty="0"/>
        </a:p>
        <a:p>
          <a:pPr marL="114300" lvl="1" indent="-114300" algn="l" defTabSz="533400" rtl="0">
            <a:lnSpc>
              <a:spcPct val="90000"/>
            </a:lnSpc>
            <a:spcBef>
              <a:spcPct val="0"/>
            </a:spcBef>
            <a:spcAft>
              <a:spcPct val="15000"/>
            </a:spcAft>
            <a:buChar char="••"/>
          </a:pPr>
          <a:r>
            <a:rPr lang="en-US" sz="1200" kern="1200" dirty="0" smtClean="0"/>
            <a:t>Be based on an all-IP packet switched network</a:t>
          </a:r>
          <a:endParaRPr lang="en-US" sz="1200" kern="1200" dirty="0"/>
        </a:p>
        <a:p>
          <a:pPr marL="114300" lvl="1" indent="-114300" algn="l" defTabSz="533400" rtl="0">
            <a:lnSpc>
              <a:spcPct val="90000"/>
            </a:lnSpc>
            <a:spcBef>
              <a:spcPct val="0"/>
            </a:spcBef>
            <a:spcAft>
              <a:spcPct val="15000"/>
            </a:spcAft>
            <a:buChar char="••"/>
          </a:pPr>
          <a:r>
            <a:rPr lang="en-US" sz="1200" kern="1200" dirty="0" smtClean="0"/>
            <a:t>Support peak data rates of up to approximately 100 Mbps for high-mobility mobile access and up to approximately 1 </a:t>
          </a:r>
          <a:r>
            <a:rPr lang="en-US" sz="1200" kern="1200" dirty="0" err="1" smtClean="0"/>
            <a:t>Gbps</a:t>
          </a:r>
          <a:r>
            <a:rPr lang="en-US" sz="1200" kern="1200" dirty="0" smtClean="0"/>
            <a:t> for low-mobility access such as local wireless access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Dynamically share and use the network resources to support more simultaneous users per cell</a:t>
          </a:r>
          <a:endParaRPr lang="en-US" sz="1200" kern="1200" dirty="0"/>
        </a:p>
        <a:p>
          <a:pPr marL="114300" lvl="1" indent="-114300" algn="l" defTabSz="533400" rtl="0">
            <a:lnSpc>
              <a:spcPct val="90000"/>
            </a:lnSpc>
            <a:spcBef>
              <a:spcPct val="0"/>
            </a:spcBef>
            <a:spcAft>
              <a:spcPct val="15000"/>
            </a:spcAft>
            <a:buChar char="••"/>
          </a:pPr>
          <a:r>
            <a:rPr lang="en-US" sz="1200" kern="1200" dirty="0" smtClean="0"/>
            <a:t>Support smooth handovers across heterogeneous networks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Support high quality of service for next-generation multimedia applications</a:t>
          </a:r>
          <a:endParaRPr lang="en-US" sz="1200" kern="1200" dirty="0"/>
        </a:p>
      </dsp:txBody>
      <dsp:txXfrm>
        <a:off x="457204" y="1905004"/>
        <a:ext cx="2104948" cy="128244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DA5B98-B369-4191-9044-CFAF634CC5A7}">
      <dsp:nvSpPr>
        <dsp:cNvPr id="0" name=""/>
        <dsp:cNvSpPr/>
      </dsp:nvSpPr>
      <dsp:spPr>
        <a:xfrm>
          <a:off x="12537" y="1151198"/>
          <a:ext cx="2065699" cy="1406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Two candidates have emerged for 4G standardization:</a:t>
          </a:r>
          <a:endParaRPr lang="en-US" sz="2000" kern="1200" dirty="0"/>
        </a:p>
      </dsp:txBody>
      <dsp:txXfrm>
        <a:off x="12537" y="1151198"/>
        <a:ext cx="2065699" cy="1406452"/>
      </dsp:txXfrm>
    </dsp:sp>
    <dsp:sp modelId="{AF63521E-447E-4B35-9452-B50A11882882}">
      <dsp:nvSpPr>
        <dsp:cNvPr id="0" name=""/>
        <dsp:cNvSpPr/>
      </dsp:nvSpPr>
      <dsp:spPr>
        <a:xfrm>
          <a:off x="2078236" y="1831551"/>
          <a:ext cx="826279" cy="45746"/>
        </a:xfrm>
        <a:custGeom>
          <a:avLst/>
          <a:gdLst/>
          <a:ahLst/>
          <a:cxnLst/>
          <a:rect l="0" t="0" r="0" b="0"/>
          <a:pathLst>
            <a:path>
              <a:moveTo>
                <a:pt x="0" y="22873"/>
              </a:moveTo>
              <a:lnTo>
                <a:pt x="826279" y="22873"/>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470719" y="1833767"/>
        <a:ext cx="41313" cy="41313"/>
      </dsp:txXfrm>
    </dsp:sp>
    <dsp:sp modelId="{96F995E3-328F-4B06-B108-AF0FA1C30292}">
      <dsp:nvSpPr>
        <dsp:cNvPr id="0" name=""/>
        <dsp:cNvSpPr/>
      </dsp:nvSpPr>
      <dsp:spPr>
        <a:xfrm>
          <a:off x="2904516" y="1337999"/>
          <a:ext cx="2065699" cy="1032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Long Term Evolution (LTE)</a:t>
          </a:r>
          <a:endParaRPr lang="en-US" sz="2000" kern="1200" dirty="0"/>
        </a:p>
      </dsp:txBody>
      <dsp:txXfrm>
        <a:off x="2904516" y="1337999"/>
        <a:ext cx="2065699" cy="1032849"/>
      </dsp:txXfrm>
    </dsp:sp>
    <dsp:sp modelId="{11FA5E4F-25AA-4668-9A54-D4B99DBE9F68}">
      <dsp:nvSpPr>
        <dsp:cNvPr id="0" name=""/>
        <dsp:cNvSpPr/>
      </dsp:nvSpPr>
      <dsp:spPr>
        <a:xfrm>
          <a:off x="4970215" y="1831551"/>
          <a:ext cx="826279" cy="45746"/>
        </a:xfrm>
        <a:custGeom>
          <a:avLst/>
          <a:gdLst/>
          <a:ahLst/>
          <a:cxnLst/>
          <a:rect l="0" t="0" r="0" b="0"/>
          <a:pathLst>
            <a:path>
              <a:moveTo>
                <a:pt x="0" y="22873"/>
              </a:moveTo>
              <a:lnTo>
                <a:pt x="826279" y="22873"/>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362698" y="1833767"/>
        <a:ext cx="41313" cy="41313"/>
      </dsp:txXfrm>
    </dsp:sp>
    <dsp:sp modelId="{C22B2A9B-522B-4980-9BEE-413DEDC7EFC3}">
      <dsp:nvSpPr>
        <dsp:cNvPr id="0" name=""/>
        <dsp:cNvSpPr/>
      </dsp:nvSpPr>
      <dsp:spPr>
        <a:xfrm>
          <a:off x="5796495" y="318571"/>
          <a:ext cx="2877767" cy="3071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Developed by the Third Generation Partnership Project (3GPP), a consortium of North American, Asian, and European telecommunications standards organizations</a:t>
          </a:r>
          <a:endParaRPr lang="en-US" sz="2000" kern="1200" dirty="0"/>
        </a:p>
      </dsp:txBody>
      <dsp:txXfrm>
        <a:off x="5796495" y="318571"/>
        <a:ext cx="2877767" cy="3071705"/>
      </dsp:txXfrm>
    </dsp:sp>
    <dsp:sp modelId="{4D2837FB-E1AE-49C6-924B-7C200084AC31}">
      <dsp:nvSpPr>
        <dsp:cNvPr id="0" name=""/>
        <dsp:cNvSpPr/>
      </dsp:nvSpPr>
      <dsp:spPr>
        <a:xfrm>
          <a:off x="2819409" y="2971802"/>
          <a:ext cx="2658679" cy="1032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WiMax</a:t>
          </a:r>
          <a:endParaRPr lang="en-US" sz="2000" kern="1200" dirty="0" smtClean="0"/>
        </a:p>
        <a:p>
          <a:pPr lvl="0" algn="ctr" defTabSz="889000">
            <a:lnSpc>
              <a:spcPct val="90000"/>
            </a:lnSpc>
            <a:spcBef>
              <a:spcPct val="0"/>
            </a:spcBef>
            <a:spcAft>
              <a:spcPct val="35000"/>
            </a:spcAft>
          </a:pPr>
          <a:r>
            <a:rPr lang="en-US" sz="2000" kern="1200" dirty="0" smtClean="0"/>
            <a:t>(from the IEEE 802.16 committee)</a:t>
          </a:r>
          <a:endParaRPr lang="en-US" sz="2000" kern="1200" dirty="0"/>
        </a:p>
      </dsp:txBody>
      <dsp:txXfrm>
        <a:off x="2819409" y="2971802"/>
        <a:ext cx="2658679" cy="103284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Times New Roman" pitchFamily="-110" charset="0"/>
                <a:ea typeface="+mn-ea"/>
                <a:cs typeface="+mn-cs"/>
              </a:defRPr>
            </a:lvl1pPr>
          </a:lstStyle>
          <a:p>
            <a:pPr>
              <a:defRPr/>
            </a:pPr>
            <a:endParaRPr lang="en-US" dirty="0"/>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8EB596C9-D536-F249-97A0-B1C178FF613C}" type="slidenum">
              <a:rPr lang="en-US"/>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1525294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1013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Times New Roman" pitchFamily="-110" charset="0"/>
                <a:ea typeface="+mn-ea"/>
                <a:cs typeface="+mn-cs"/>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1013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0ABFD218-513A-3844-8C78-241C99E868E1}" type="slidenum">
              <a:rPr lang="en-US"/>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32934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32" charset="-128"/>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 </a:t>
            </a:r>
            <a:r>
              <a:rPr lang="en-US" dirty="0" smtClean="0"/>
              <a:t>10 “</a:t>
            </a:r>
            <a:r>
              <a:rPr kumimoji="1" lang="en-GB" dirty="0" smtClean="0">
                <a:solidFill>
                  <a:schemeClr val="tx2"/>
                </a:solidFill>
                <a:latin typeface="Times New Roman" pitchFamily="32" charset="0"/>
              </a:rPr>
              <a:t>Cellular Wireless Network</a:t>
            </a:r>
            <a:r>
              <a:rPr lang="en-US" dirty="0" smtClean="0"/>
              <a:t>”</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2FAEFB7-F709-0E4B-9BC8-1EA67BCB31DC}" type="slidenum">
              <a:rPr lang="en-US"/>
              <a:pPr/>
              <a:t>10</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a:latin typeface="Times New Roman" pitchFamily="32" charset="0"/>
              </a:rPr>
              <a:t>To use a smaller cell, the power level used must be reduced to keep the signal within the cell. Also, as the mobile units move, they pass from cell to cell, which requires transferring of the call from one base transceiver to another. This process is called a </a:t>
            </a:r>
            <a:r>
              <a:rPr lang="en-US" i="1" dirty="0">
                <a:latin typeface="Times New Roman" pitchFamily="32" charset="0"/>
              </a:rPr>
              <a:t>handoff</a:t>
            </a:r>
            <a:r>
              <a:rPr lang="en-US" dirty="0">
                <a:latin typeface="Times New Roman" pitchFamily="32" charset="0"/>
              </a:rPr>
              <a:t>. As the cells get smaller, these handoffs become much more frequent.</a:t>
            </a:r>
            <a:r>
              <a:rPr lang="en-US" dirty="0" smtClean="0">
                <a:latin typeface="Times New Roman" pitchFamily="32" charset="0"/>
              </a:rPr>
              <a:t> Figure 10.3 </a:t>
            </a:r>
            <a:r>
              <a:rPr lang="en-US" dirty="0">
                <a:latin typeface="Times New Roman" pitchFamily="32" charset="0"/>
              </a:rPr>
              <a:t>indicates schematically how cells can be divided to provide more capacity. A radius reduction by a factor of </a:t>
            </a:r>
            <a:r>
              <a:rPr lang="en-US" i="1" dirty="0">
                <a:latin typeface="Times New Roman" pitchFamily="32" charset="0"/>
              </a:rPr>
              <a:t>F</a:t>
            </a:r>
            <a:r>
              <a:rPr lang="en-US" dirty="0">
                <a:latin typeface="Times New Roman" pitchFamily="32" charset="0"/>
              </a:rPr>
              <a:t> reduces the coverage area and increases the required number of base stations by a factor of </a:t>
            </a:r>
            <a:r>
              <a:rPr lang="en-US" i="1" dirty="0">
                <a:latin typeface="Times New Roman" pitchFamily="32" charset="0"/>
              </a:rPr>
              <a:t>F</a:t>
            </a:r>
            <a:r>
              <a:rPr lang="en-US" baseline="30000" dirty="0">
                <a:latin typeface="Times New Roman" pitchFamily="32" charset="0"/>
              </a:rPr>
              <a:t>2</a:t>
            </a:r>
            <a:r>
              <a:rPr lang="en-US" dirty="0">
                <a:latin typeface="Times New Roman" pitchFamily="32"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7943DA8-4A01-E642-B0A4-0A17BE00FB5C}" type="slidenum">
              <a:rPr lang="en-US"/>
              <a:pPr/>
              <a:t>11</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b="1" dirty="0">
                <a:latin typeface="Times New Roman" pitchFamily="32" charset="0"/>
              </a:rPr>
              <a:t>Cell sectoring:</a:t>
            </a:r>
            <a:r>
              <a:rPr lang="en-US" dirty="0">
                <a:latin typeface="Times New Roman" pitchFamily="32" charset="0"/>
              </a:rPr>
              <a:t> With cell sectoring, a cell is divided into a number of wedge-shaped sectors, each with its own set of channels, typically three or six sectors per cell. Each sector is assigned a separate subset of the cell's channels, and directional antennas at the base station are used to focus on each sector.</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Microcells</a:t>
            </a:r>
            <a:r>
              <a:rPr lang="en-US" b="1" dirty="0">
                <a:latin typeface="Times New Roman" pitchFamily="32" charset="0"/>
              </a:rPr>
              <a:t>: </a:t>
            </a:r>
            <a:r>
              <a:rPr lang="en-US" dirty="0">
                <a:latin typeface="Times New Roman" pitchFamily="32" charset="0"/>
              </a:rPr>
              <a:t>As cells become smaller, antennas move from the tops of tall buildings or hills, to the tops of small buildings or the sides of large buildings, and finally to lamp posts, where they form microcells. Each decrease in cell size is accompanied by a reduction in the radiated power levels from the base stations and the mobile units. Microcells are useful in city streets in congested areas, along highways, and inside large public buildings.</a:t>
            </a:r>
          </a:p>
          <a:p>
            <a:pPr eaLnBrk="1" hangingPunct="1"/>
            <a:r>
              <a:rPr lang="en-US" dirty="0">
                <a:latin typeface="Times New Roman" pitchFamily="32" charset="0"/>
              </a:rPr>
              <a:t> </a:t>
            </a:r>
          </a:p>
          <a:p>
            <a:pPr eaLnBrk="1" hangingPunct="1"/>
            <a:endParaRPr lang="en-US" dirty="0">
              <a:latin typeface="Times"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763FAC9-78EC-EA44-A9C6-914C18FB1039}" type="slidenum">
              <a:rPr lang="en-US"/>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a:latin typeface="Times New Roman" pitchFamily="32" charset="0"/>
              </a:rPr>
              <a:t>Assume a system of 32 cells with a cell radius of 1.6 km, a total of 32 cells, a total frequency bandwidth that supports 336 traffic channels, and a reuse factor of N = 7. If there are 32 total cells, what geographic area is covered, how many channels are there per cell, and what is the total number of concurrent calls that can be handled? Repeat for a cell radius of 0.8 km and 128 cells.</a:t>
            </a:r>
          </a:p>
          <a:p>
            <a:pPr eaLnBrk="1" hangingPunct="1"/>
            <a:endParaRPr/>
          </a:p>
          <a:p>
            <a:pPr eaLnBrk="1" hangingPunct="1"/>
            <a:r>
              <a:rPr lang="en-US" dirty="0" smtClean="0">
                <a:latin typeface="Times New Roman" pitchFamily="32" charset="0"/>
              </a:rPr>
              <a:t>Figure 10.4a </a:t>
            </a:r>
            <a:r>
              <a:rPr lang="en-US" dirty="0">
                <a:latin typeface="Times New Roman" pitchFamily="32" charset="0"/>
              </a:rPr>
              <a:t>shows an approximately square pattern.</a:t>
            </a:r>
          </a:p>
          <a:p>
            <a:pPr eaLnBrk="1" hangingPunct="1"/>
            <a:endParaRPr lang="en-US" dirty="0">
              <a:latin typeface="Times New Roman" pitchFamily="32" charset="0"/>
            </a:endParaRPr>
          </a:p>
          <a:p>
            <a:pPr eaLnBrk="1" hangingPunct="1"/>
            <a:endParaRPr lang="en-US" dirty="0">
              <a:latin typeface="Times" pitchFamily="32" charset="0"/>
            </a:endParaRPr>
          </a:p>
          <a:p>
            <a:pPr eaLnBrk="1" hangingPunct="1"/>
            <a:endParaRPr lang="en-US" dirty="0">
              <a:latin typeface="Times New Roman"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AD7BAE4-08A1-8A4F-A286-79DEF1B857E0}" type="slidenum">
              <a:rPr lang="en-US"/>
              <a:pPr/>
              <a:t>13</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latin typeface="Times New Roman" pitchFamily="32" charset="0"/>
              </a:rPr>
              <a:t>Figure 10.5 </a:t>
            </a:r>
            <a:r>
              <a:rPr lang="en-US" dirty="0">
                <a:latin typeface="Times New Roman" pitchFamily="32" charset="0"/>
              </a:rPr>
              <a:t>shows the principal elements of a cellular system. In the approximate center of each cell is a base station (BS). The BS includes one or more antennas, a controller, and a number of transceivers, for communicating on the channels assigned to that cell. The controller is used to handle the call process between the mobile unit and the rest of the network. At any time, a number of mobile user units may be active and moving about within a cell, communicating with the BS. Each BS is connected to a mobile telecommunications switching office (MTSO), with one MTSO serving multiple BSs. Typically, the link between an MTSO and a BS is by a wire line, although a wireless link is also possible. The MTSO connects calls between mobile units. The MTSO is also connected to the public telephone or telecommunications network and can make a connection between a fixed subscriber to the public network and a mobile subscriber to the cellular network. The MTSO assigns the voice channel to each call, performs handoffs, and monitors the call for billing information.</a:t>
            </a:r>
          </a:p>
          <a:p>
            <a:pPr eaLnBrk="1" hangingPunct="1"/>
            <a:endParaRPr lang="en-US" dirty="0">
              <a:latin typeface="Times" pitchFamily="3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F112557-5DBA-5B45-9F19-E7C242F159BE}" type="slidenum">
              <a:rPr lang="en-US"/>
              <a:pPr/>
              <a:t>14</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a:latin typeface="Times New Roman" pitchFamily="32" charset="0"/>
              </a:rPr>
              <a:t>The use of a cellular system is fully automated and requires no action on the part of the user other than placing or answering a call. Two types of channels are available between the mobile unit and the base station (BS): control channels and traffic channels. </a:t>
            </a:r>
            <a:r>
              <a:rPr lang="en-US" b="1" dirty="0">
                <a:latin typeface="Times New Roman" pitchFamily="32" charset="0"/>
              </a:rPr>
              <a:t>Control channels</a:t>
            </a:r>
            <a:r>
              <a:rPr lang="en-US" dirty="0">
                <a:latin typeface="Times New Roman" pitchFamily="32" charset="0"/>
              </a:rPr>
              <a:t> are used to exchange information having to do with setting up and maintaining calls and with establishing a relationship between a mobile unit and the nearest BS. </a:t>
            </a:r>
            <a:r>
              <a:rPr lang="en-US" b="1" dirty="0">
                <a:latin typeface="Times New Roman" pitchFamily="32" charset="0"/>
              </a:rPr>
              <a:t>Traffic channels</a:t>
            </a:r>
            <a:r>
              <a:rPr lang="en-US" dirty="0">
                <a:latin typeface="Times New Roman" pitchFamily="32" charset="0"/>
              </a:rPr>
              <a:t> carry a voice or data connection between users. </a:t>
            </a:r>
          </a:p>
          <a:p>
            <a:pPr eaLnBrk="1" hangingPunct="1"/>
            <a:endParaRPr lang="en-US" dirty="0">
              <a:latin typeface="Times New Roman" pitchFamily="3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7E54E8C-1FDE-E24B-AA47-6EC2E8FCC35B}" type="slidenum">
              <a:rPr lang="en-US"/>
              <a:pPr/>
              <a:t>15</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latin typeface="Times New Roman" pitchFamily="32" charset="0"/>
              </a:rPr>
              <a:t>Figure 10.6 </a:t>
            </a:r>
            <a:r>
              <a:rPr lang="en-US" dirty="0">
                <a:latin typeface="Times New Roman" pitchFamily="32" charset="0"/>
              </a:rPr>
              <a:t>illustrates the steps in a typical call between two mobile users within an area controlled by a single MTSO:</a:t>
            </a:r>
          </a:p>
          <a:p>
            <a:pPr eaLnBrk="1" hangingPunct="1"/>
            <a:r>
              <a:rPr lang="en-US" dirty="0">
                <a:latin typeface="Times New Roman" pitchFamily="32" charset="0"/>
              </a:rPr>
              <a:t> </a:t>
            </a:r>
          </a:p>
          <a:p>
            <a:pPr eaLnBrk="1" hangingPunct="1"/>
            <a:r>
              <a:rPr lang="en-US" b="1" dirty="0">
                <a:latin typeface="Times New Roman" pitchFamily="32" charset="0"/>
              </a:rPr>
              <a:t>Mobile unit initialization:</a:t>
            </a:r>
            <a:r>
              <a:rPr lang="en-US" dirty="0">
                <a:latin typeface="Times New Roman" pitchFamily="32" charset="0"/>
              </a:rPr>
              <a:t> When the mobile unit is turned on, it scans and selects the strongest setup control channel used for this system (Figure </a:t>
            </a:r>
            <a:r>
              <a:rPr lang="en-US" dirty="0" smtClean="0">
                <a:latin typeface="Times New Roman" pitchFamily="32" charset="0"/>
              </a:rPr>
              <a:t>10.6a</a:t>
            </a:r>
            <a:r>
              <a:rPr lang="en-US" dirty="0">
                <a:latin typeface="Times New Roman" pitchFamily="32" charset="0"/>
              </a:rPr>
              <a:t>). Cells with different frequency bands repetitively broadcast on different setup channels. The receiver selects the strongest setup channel and monitors that channel. The effect of this procedure is that the mobile unit has automatically selected the BS antenna of the cell within which it will operate. Then a handshake takes place between the mobile unit and the MTSO controlling this cell, through the BS in this cell. The handshake is used to identify the user and register its location. As long as the mobile unit is on, this scanning procedure is repeated periodically to account for the motion of the unit. If the unit enters a new cell, then a new BS is selected. In addition, the mobile unit is monitoring for pages, discussed subsequently.</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Mobile</a:t>
            </a:r>
            <a:r>
              <a:rPr lang="en-US" b="1" dirty="0">
                <a:latin typeface="Times New Roman" pitchFamily="32" charset="0"/>
              </a:rPr>
              <a:t>-originated call:</a:t>
            </a:r>
            <a:r>
              <a:rPr lang="en-US" dirty="0">
                <a:latin typeface="Times New Roman" pitchFamily="32" charset="0"/>
              </a:rPr>
              <a:t> A mobile unit originates a call by sending the number of the called unit on the preselected setup channel (Figure </a:t>
            </a:r>
            <a:r>
              <a:rPr lang="en-US" dirty="0" smtClean="0">
                <a:latin typeface="Times New Roman" pitchFamily="32" charset="0"/>
              </a:rPr>
              <a:t>10.6b</a:t>
            </a:r>
            <a:r>
              <a:rPr lang="en-US" dirty="0">
                <a:latin typeface="Times New Roman" pitchFamily="32" charset="0"/>
              </a:rPr>
              <a:t>). The receiver at the mobile unit first checks that the setup channel is idle by examining information in the forward (from the BS) channel. When an idle is detected, the mobile may transmit on the corresponding reverse (to BS) channel. The BS sends the request to the MTSO. </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Paging</a:t>
            </a:r>
            <a:r>
              <a:rPr lang="en-US" b="1" dirty="0">
                <a:latin typeface="Times New Roman" pitchFamily="32" charset="0"/>
              </a:rPr>
              <a:t>:</a:t>
            </a:r>
            <a:r>
              <a:rPr lang="en-US" dirty="0">
                <a:latin typeface="Times New Roman" pitchFamily="32" charset="0"/>
              </a:rPr>
              <a:t> The MTSO then attempts to complete the connection to the called unit. The MTSO sends a paging message to certain BSs depending on the called mobile number (Figure </a:t>
            </a:r>
            <a:r>
              <a:rPr lang="en-US" dirty="0" smtClean="0">
                <a:latin typeface="Times New Roman" pitchFamily="32" charset="0"/>
              </a:rPr>
              <a:t>10.6c</a:t>
            </a:r>
            <a:r>
              <a:rPr lang="en-US" dirty="0">
                <a:latin typeface="Times New Roman" pitchFamily="32" charset="0"/>
              </a:rPr>
              <a:t>). Each BS transmits the paging signal on its own assigned setup channel. </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 </a:t>
            </a:r>
            <a:r>
              <a:rPr lang="en-US" b="1" dirty="0">
                <a:latin typeface="Times New Roman" pitchFamily="32" charset="0"/>
              </a:rPr>
              <a:t>accepted:</a:t>
            </a:r>
            <a:r>
              <a:rPr lang="en-US" dirty="0">
                <a:latin typeface="Times New Roman" pitchFamily="32" charset="0"/>
              </a:rPr>
              <a:t> The called mobile unit recognizes its number on the setup channel being monitored and responds to that BS, which sends the response to the MTSO. The MTSO sets up a circuit between the calling and called BSs. At the same time, the MTSO selects an available traffic channel within each BS's cell and notifies each BS, which in turn notifies its mobile unit (Figure </a:t>
            </a:r>
            <a:r>
              <a:rPr lang="en-US" dirty="0" smtClean="0">
                <a:latin typeface="Times New Roman" pitchFamily="32" charset="0"/>
              </a:rPr>
              <a:t>10.6d</a:t>
            </a:r>
            <a:r>
              <a:rPr lang="en-US" dirty="0">
                <a:latin typeface="Times New Roman" pitchFamily="32" charset="0"/>
              </a:rPr>
              <a:t>). The two mobile units tune to their respective assigned channels.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Ongoing </a:t>
            </a:r>
            <a:r>
              <a:rPr lang="en-US" b="1" dirty="0">
                <a:latin typeface="Times New Roman" pitchFamily="32" charset="0"/>
              </a:rPr>
              <a:t>call:</a:t>
            </a:r>
            <a:r>
              <a:rPr lang="en-US" dirty="0">
                <a:latin typeface="Times New Roman" pitchFamily="32" charset="0"/>
              </a:rPr>
              <a:t> While the connection is maintained, the two mobile units exchange voice or data signals, going through their respective BSs and the MTSO (Figure </a:t>
            </a:r>
            <a:r>
              <a:rPr lang="en-US" dirty="0" smtClean="0">
                <a:latin typeface="Times New Roman" pitchFamily="32" charset="0"/>
              </a:rPr>
              <a:t>10.6e</a:t>
            </a:r>
            <a:r>
              <a:rPr lang="en-US" dirty="0">
                <a:latin typeface="Times New Roman" pitchFamily="32" charset="0"/>
              </a:rPr>
              <a:t>).</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Handoff</a:t>
            </a:r>
            <a:r>
              <a:rPr lang="en-US" b="1" dirty="0">
                <a:latin typeface="Times New Roman" pitchFamily="32" charset="0"/>
              </a:rPr>
              <a:t>:</a:t>
            </a:r>
            <a:r>
              <a:rPr lang="en-US" dirty="0">
                <a:latin typeface="Times New Roman" pitchFamily="32" charset="0"/>
              </a:rPr>
              <a:t> If a mobile unit moves out of range of one cell and into the range of another during a connection, the traffic channel has to change to one assigned to the BS in the new cell (Figure </a:t>
            </a:r>
            <a:r>
              <a:rPr lang="en-US" dirty="0" smtClean="0">
                <a:latin typeface="Times New Roman" pitchFamily="32" charset="0"/>
              </a:rPr>
              <a:t>10.6f</a:t>
            </a:r>
            <a:r>
              <a:rPr lang="en-US" dirty="0">
                <a:latin typeface="Times New Roman" pitchFamily="32" charset="0"/>
              </a:rPr>
              <a:t>). The system makes this change without either interrupting the call or alerting the user. </a:t>
            </a:r>
          </a:p>
          <a:p>
            <a:pPr eaLnBrk="1" hangingPunct="1"/>
            <a:endParaRPr lang="en-US" dirty="0">
              <a:latin typeface="Times" pitchFamily="3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139362-68F4-064B-B409-D7EFCE844179}" type="slidenum">
              <a:rPr lang="en-US"/>
              <a:pPr/>
              <a:t>16</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a:latin typeface="Times New Roman" pitchFamily="32" charset="0"/>
              </a:rPr>
              <a:t>Other functions performed by the system but not illustrated in</a:t>
            </a:r>
            <a:r>
              <a:rPr lang="en-US" dirty="0" smtClean="0">
                <a:latin typeface="Times New Roman" pitchFamily="32" charset="0"/>
              </a:rPr>
              <a:t> Figure 10.6 </a:t>
            </a:r>
            <a:r>
              <a:rPr lang="en-US" dirty="0">
                <a:latin typeface="Times New Roman" pitchFamily="32" charset="0"/>
              </a:rPr>
              <a:t>include:</a:t>
            </a:r>
          </a:p>
          <a:p>
            <a:pPr eaLnBrk="1" hangingPunct="1"/>
            <a:r>
              <a:rPr lang="en-US" dirty="0">
                <a:latin typeface="Times New Roman" pitchFamily="32" charset="0"/>
              </a:rPr>
              <a:t> </a:t>
            </a:r>
          </a:p>
          <a:p>
            <a:pPr eaLnBrk="1" hangingPunct="1"/>
            <a:r>
              <a:rPr lang="en-US" b="1" dirty="0">
                <a:latin typeface="Times New Roman" pitchFamily="32" charset="0"/>
              </a:rPr>
              <a:t>Call blocking:</a:t>
            </a:r>
            <a:r>
              <a:rPr lang="en-US" dirty="0">
                <a:latin typeface="Times New Roman" pitchFamily="32" charset="0"/>
              </a:rPr>
              <a:t> During the mobile-initiated call stage, if all the traffic channels assigned to the nearest BS are busy, then the mobile unit makes a preconfigured number of repeated attempts. After a certain number of failed tries, a busy tone is returned to the user.</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 </a:t>
            </a:r>
            <a:r>
              <a:rPr lang="en-US" b="1" dirty="0">
                <a:latin typeface="Times New Roman" pitchFamily="32" charset="0"/>
              </a:rPr>
              <a:t>termination:</a:t>
            </a:r>
            <a:r>
              <a:rPr lang="en-US" dirty="0">
                <a:latin typeface="Times New Roman" pitchFamily="32" charset="0"/>
              </a:rPr>
              <a:t> When one of the two users hangs up, the MTSO is informed and the traffic channels at the two BSs are released.</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 </a:t>
            </a:r>
            <a:r>
              <a:rPr lang="en-US" b="1" dirty="0">
                <a:latin typeface="Times New Roman" pitchFamily="32" charset="0"/>
              </a:rPr>
              <a:t>drop:</a:t>
            </a:r>
            <a:r>
              <a:rPr lang="en-US" dirty="0">
                <a:latin typeface="Times New Roman" pitchFamily="32" charset="0"/>
              </a:rPr>
              <a:t> During a connection, because of interference or weak signal spots in certain areas, if the BS cannot maintain the minimum required signal strength for a certain period of time, the traffic channel to the user is dropped and the MTSO is informed.</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Calls </a:t>
            </a:r>
            <a:r>
              <a:rPr lang="en-US" b="1" dirty="0">
                <a:latin typeface="Times New Roman" pitchFamily="32" charset="0"/>
              </a:rPr>
              <a:t>to/from fixed and remote mobile subscriber: </a:t>
            </a:r>
            <a:r>
              <a:rPr lang="en-US" dirty="0">
                <a:latin typeface="Times New Roman" pitchFamily="32" charset="0"/>
              </a:rPr>
              <a:t>The MTSO connects to the public switched telephone network. Thus, the MTSO can set up a connection between a mobile user in its area and a fixed subscriber via the telephone network. Further, the MTSO can connect to a remote MTSO via the telephone network or via dedicated lines and set up a connection between a mobile user in its area and a remote mobile user.</a:t>
            </a:r>
          </a:p>
          <a:p>
            <a:pPr eaLnBrk="1" hangingPunct="1"/>
            <a:endParaRPr lang="en-US" dirty="0">
              <a:latin typeface="Times New Roman"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1B659C7-F9C3-8546-B275-0363C2E37157}" type="slidenum">
              <a:rPr lang="en-US"/>
              <a:pPr/>
              <a:t>17</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Times New Roman" pitchFamily="32" charset="0"/>
              </a:rPr>
              <a:t>Mobile radio communication introduces complexities not found in wire communication or in fixed wireless communication. Two general areas of concern are signal strength and signal propagation effects.</a:t>
            </a:r>
          </a:p>
          <a:p>
            <a:pPr eaLnBrk="1" hangingPunct="1"/>
            <a:r>
              <a:rPr lang="en-US" dirty="0">
                <a:latin typeface="Times New Roman" pitchFamily="32" charset="0"/>
              </a:rPr>
              <a:t> </a:t>
            </a:r>
          </a:p>
          <a:p>
            <a:pPr eaLnBrk="1" hangingPunct="1"/>
            <a:r>
              <a:rPr lang="en-US" b="1" dirty="0">
                <a:latin typeface="Times New Roman" pitchFamily="32" charset="0"/>
              </a:rPr>
              <a:t>Signal strength:</a:t>
            </a:r>
            <a:r>
              <a:rPr lang="en-US" dirty="0">
                <a:latin typeface="Times New Roman" pitchFamily="32" charset="0"/>
              </a:rPr>
              <a:t> The strength of the signal between the base station and the mobile unit must be strong enough to maintain signal quality at the receiver but no so strong as to create too much co-channel interference with channels in another cell using the same frequency band. Several complicating factors exist. Human-made noise varies considerably, resulting in a variable noise level. For example, automobile ignition noise in the cellular frequency range is greater in the city than in a suburban area. Other signal sources vary from place to place. The signal strength varies as a function of distance from the BS to a point within its cell. Moreover, the signal strength varies dynamically as the mobile unit moves.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Fading</a:t>
            </a:r>
            <a:r>
              <a:rPr lang="en-US" b="1" dirty="0">
                <a:latin typeface="Times New Roman" pitchFamily="32" charset="0"/>
              </a:rPr>
              <a:t>:</a:t>
            </a:r>
            <a:r>
              <a:rPr lang="en-US" dirty="0">
                <a:latin typeface="Times New Roman" pitchFamily="32" charset="0"/>
              </a:rPr>
              <a:t> Even if signal strength is within an effective range, signal propagation effects may disrupt the signal and cause errors. Fading is discussed subsequently in this section.</a:t>
            </a:r>
          </a:p>
          <a:p>
            <a:pPr eaLnBrk="1" hangingPunct="1"/>
            <a:endParaRPr lang="en-US" dirty="0">
              <a:latin typeface="Times" pitchFamily="3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ADEEF8F-5B1D-3744-BE4C-C4DFD546A897}" type="slidenum">
              <a:rPr lang="en-US"/>
              <a:pPr/>
              <a:t>18</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latin typeface="Times New Roman" pitchFamily="32" charset="0"/>
              </a:rPr>
              <a:t>In designing a cellular layout, the communications engineer must take account of these various propagation effects, the desired maximum transmit power level at the base station and the mobile units, the typical height of the mobile unit antenna, and the available height of the BS antenna. These factors will determine the size of the individual cell. Unfortunately, as just described, the propagation effects are dynamic and difficult to predict. The best that can be done is to come up with a model based on empirical data and to apply that model to a given environment to develop guidelines for cell size. One of the most widely used models was developed by Okumura et al [OKUM68] and subsequently refined by Hata [HATA80]. The original was a detailed analysis of the Tokyo area and produced path loss information for an urban environment. Hata's model is an empirical formulation that takes into account a variety of environments and conditions </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The </a:t>
            </a:r>
            <a:r>
              <a:rPr lang="en-US" dirty="0">
                <a:latin typeface="Times New Roman" pitchFamily="32" charset="0"/>
              </a:rPr>
              <a:t>Okumura/Hata model is considered to be among the best in terms of accuracy in path loss prediction and provides a practical means of estimating path loss in a wide variety of situations [FREE07].</a:t>
            </a:r>
          </a:p>
          <a:p>
            <a:pPr eaLnBrk="1" hangingPunct="1"/>
            <a:endParaRPr lang="en-US" dirty="0">
              <a:latin typeface="Times" pitchFamily="3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61B6808-1832-1441-8BB0-BC31040B388D}" type="slidenum">
              <a:rPr lang="en-US"/>
              <a:pPr/>
              <a:t>19</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a:latin typeface="Times New Roman" pitchFamily="32" charset="0"/>
              </a:rPr>
              <a:t>Three propagation mechanisms, illustrated in</a:t>
            </a:r>
            <a:r>
              <a:rPr lang="en-US" dirty="0" smtClean="0">
                <a:latin typeface="Times New Roman" pitchFamily="32" charset="0"/>
              </a:rPr>
              <a:t> Figure 10.7</a:t>
            </a:r>
            <a:r>
              <a:rPr lang="en-US" dirty="0">
                <a:latin typeface="Times New Roman" pitchFamily="32" charset="0"/>
              </a:rPr>
              <a:t>, play a role. </a:t>
            </a:r>
            <a:r>
              <a:rPr lang="en-US" b="1" dirty="0">
                <a:latin typeface="Times New Roman" pitchFamily="32" charset="0"/>
              </a:rPr>
              <a:t>Reflection</a:t>
            </a:r>
            <a:r>
              <a:rPr lang="en-US" dirty="0">
                <a:latin typeface="Times New Roman" pitchFamily="32" charset="0"/>
              </a:rPr>
              <a:t> occurs when an electromagnetic signal encounters a surface that is large relative to the wavelength of the signal. For example, suppose a ground-reflected wave near the mobile unit is received. Because the ground-reflected wave has a 180º phase shift after reflection, the ground wave and the line-of-sight (LOS) wave may tend to cancel, resulting in high signal loss. Further, because the mobile antenna is lower than most human-made structures in the area, multipath interference occurs. These reflected waves may interfere constructively or destructively at the receiver.</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Diffraction</a:t>
            </a:r>
            <a:r>
              <a:rPr lang="en-US" dirty="0">
                <a:latin typeface="Times New Roman" pitchFamily="32" charset="0"/>
              </a:rPr>
              <a:t>occurs at the edge of an impenetrable body that is large compared to the wavelength of the radio wave. When a radio wave encounters such an edge, waves propagate in different directions with the edge as the source. Thus, signals can be received even when there is no unobstructed LOS from the transmitter.</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If </a:t>
            </a:r>
            <a:r>
              <a:rPr lang="en-US" dirty="0">
                <a:latin typeface="Times New Roman" pitchFamily="32" charset="0"/>
              </a:rPr>
              <a:t>the size of an obstacle is on the order of the wavelength of the signal or less, </a:t>
            </a:r>
            <a:r>
              <a:rPr lang="en-US" b="1" dirty="0">
                <a:latin typeface="Times New Roman" pitchFamily="32" charset="0"/>
              </a:rPr>
              <a:t>scattering</a:t>
            </a:r>
            <a:r>
              <a:rPr lang="en-US" dirty="0">
                <a:latin typeface="Times New Roman" pitchFamily="32" charset="0"/>
              </a:rPr>
              <a:t> occurs. An incoming signal is scattered into several weaker outgoing signals. At typical cellular microwave frequencies, there are numerous objects, such as lamp posts and traffic signs, that can cause scattering. Thus, scattering effects are difficult to predict</a:t>
            </a:r>
            <a:r>
              <a:rPr lang="en-US" dirty="0" smtClean="0">
                <a:latin typeface="Times New Roman" pitchFamily="32" charset="0"/>
              </a:rPr>
              <a:t>.</a:t>
            </a:r>
          </a:p>
          <a:p>
            <a:pPr eaLnBrk="1" hangingPunct="1"/>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 These three propagation effects influence system performance in various ways</a:t>
            </a:r>
          </a:p>
          <a:p>
            <a:r>
              <a:rPr lang="en-US" sz="1200" kern="1200" baseline="0" dirty="0" smtClean="0">
                <a:solidFill>
                  <a:schemeClr val="tx1"/>
                </a:solidFill>
                <a:latin typeface="Times New Roman" pitchFamily="-110" charset="0"/>
                <a:ea typeface="+mn-ea"/>
                <a:cs typeface="+mn-cs"/>
              </a:rPr>
              <a:t>depending on local conditions and as the mobile unit moves within a cell. If a mobile</a:t>
            </a:r>
          </a:p>
          <a:p>
            <a:r>
              <a:rPr lang="en-US" sz="1200" kern="1200" baseline="0" dirty="0" smtClean="0">
                <a:solidFill>
                  <a:schemeClr val="tx1"/>
                </a:solidFill>
                <a:latin typeface="Times New Roman" pitchFamily="-110" charset="0"/>
                <a:ea typeface="+mn-ea"/>
                <a:cs typeface="+mn-cs"/>
              </a:rPr>
              <a:t>unit has a clear LOS to the transmitter, then diffraction and scattering are generally</a:t>
            </a:r>
          </a:p>
          <a:p>
            <a:r>
              <a:rPr lang="en-US" sz="1200" kern="1200" baseline="0" dirty="0" smtClean="0">
                <a:solidFill>
                  <a:schemeClr val="tx1"/>
                </a:solidFill>
                <a:latin typeface="Times New Roman" pitchFamily="-110" charset="0"/>
                <a:ea typeface="+mn-ea"/>
                <a:cs typeface="+mn-cs"/>
              </a:rPr>
              <a:t>minor effects, although reflection may have a significant impact. If there is no clear</a:t>
            </a:r>
          </a:p>
          <a:p>
            <a:r>
              <a:rPr lang="en-US" sz="1200" kern="1200" baseline="0" dirty="0" smtClean="0">
                <a:solidFill>
                  <a:schemeClr val="tx1"/>
                </a:solidFill>
                <a:latin typeface="Times New Roman" pitchFamily="-110" charset="0"/>
                <a:ea typeface="+mn-ea"/>
                <a:cs typeface="+mn-cs"/>
              </a:rPr>
              <a:t>LOS, such as in an urban area at street level, then diffraction and scattering are the</a:t>
            </a:r>
          </a:p>
          <a:p>
            <a:r>
              <a:rPr lang="en-US" sz="1200" kern="1200" baseline="0" dirty="0" smtClean="0">
                <a:solidFill>
                  <a:schemeClr val="tx1"/>
                </a:solidFill>
                <a:latin typeface="Times New Roman" pitchFamily="-110" charset="0"/>
                <a:ea typeface="+mn-ea"/>
                <a:cs typeface="+mn-cs"/>
              </a:rPr>
              <a:t>primary means of signal reception.</a:t>
            </a:r>
            <a:endParaRPr lang="en-US" dirty="0" smtClean="0">
              <a:latin typeface="Times New Roman" pitchFamily="32" charset="0"/>
            </a:endParaRPr>
          </a:p>
          <a:p>
            <a:pPr eaLnBrk="1" hangingPunct="1"/>
            <a:endParaRPr lang="en-US" dirty="0">
              <a:latin typeface="Times" pitchFamily="3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Of all the tremendous advances in data communications and telecommunications,</a:t>
            </a:r>
          </a:p>
          <a:p>
            <a:r>
              <a:rPr lang="en-US" sz="1200" kern="1200" baseline="0" dirty="0" smtClean="0">
                <a:solidFill>
                  <a:schemeClr val="tx1"/>
                </a:solidFill>
                <a:latin typeface="Times New Roman" pitchFamily="-110" charset="0"/>
                <a:ea typeface="+mn-ea"/>
                <a:cs typeface="+mn-cs"/>
              </a:rPr>
              <a:t>perhaps the most revolutionary is the development of cellular networks .</a:t>
            </a:r>
          </a:p>
          <a:p>
            <a:r>
              <a:rPr lang="en-US" sz="1200" kern="1200" baseline="0" dirty="0" smtClean="0">
                <a:solidFill>
                  <a:schemeClr val="tx1"/>
                </a:solidFill>
                <a:latin typeface="Times New Roman" pitchFamily="-110" charset="0"/>
                <a:ea typeface="+mn-ea"/>
                <a:cs typeface="+mn-cs"/>
              </a:rPr>
              <a:t>Cellular technology is the foundation of mobile wireless communications</a:t>
            </a:r>
          </a:p>
          <a:p>
            <a:r>
              <a:rPr lang="en-US" sz="1200" kern="1200" baseline="0" dirty="0" smtClean="0">
                <a:solidFill>
                  <a:schemeClr val="tx1"/>
                </a:solidFill>
                <a:latin typeface="Times New Roman" pitchFamily="-110" charset="0"/>
                <a:ea typeface="+mn-ea"/>
                <a:cs typeface="+mn-cs"/>
              </a:rPr>
              <a:t>and supports users in locations that are not easily served by wired networks.</a:t>
            </a:r>
          </a:p>
          <a:p>
            <a:r>
              <a:rPr lang="en-US" sz="1200" kern="1200" baseline="0" dirty="0" smtClean="0">
                <a:solidFill>
                  <a:schemeClr val="tx1"/>
                </a:solidFill>
                <a:latin typeface="Times New Roman" pitchFamily="-110" charset="0"/>
                <a:ea typeface="+mn-ea"/>
                <a:cs typeface="+mn-cs"/>
              </a:rPr>
              <a:t>Cellular technology is the underlying technology for mobile telephones,</a:t>
            </a:r>
          </a:p>
          <a:p>
            <a:r>
              <a:rPr lang="en-US" sz="1200" kern="1200" baseline="0" dirty="0" smtClean="0">
                <a:solidFill>
                  <a:schemeClr val="tx1"/>
                </a:solidFill>
                <a:latin typeface="Times New Roman" pitchFamily="-110" charset="0"/>
                <a:ea typeface="+mn-ea"/>
                <a:cs typeface="+mn-cs"/>
              </a:rPr>
              <a:t>personal communications systems, wireless Internet and wireless Web applications,</a:t>
            </a:r>
          </a:p>
          <a:p>
            <a:r>
              <a:rPr lang="en-US" sz="1200" kern="1200" baseline="0" dirty="0" smtClean="0">
                <a:solidFill>
                  <a:schemeClr val="tx1"/>
                </a:solidFill>
                <a:latin typeface="Times New Roman" pitchFamily="-110" charset="0"/>
                <a:ea typeface="+mn-ea"/>
                <a:cs typeface="+mn-cs"/>
              </a:rPr>
              <a:t>and much more.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We begin this chapter with a look at the basic principles used in all cellular</a:t>
            </a:r>
          </a:p>
          <a:p>
            <a:r>
              <a:rPr lang="en-US" sz="1200" kern="1200" baseline="0" dirty="0" smtClean="0">
                <a:solidFill>
                  <a:schemeClr val="tx1"/>
                </a:solidFill>
                <a:latin typeface="Times New Roman" pitchFamily="-110" charset="0"/>
                <a:ea typeface="+mn-ea"/>
                <a:cs typeface="+mn-cs"/>
              </a:rPr>
              <a:t>networks. Then we look at specific cellular technologies and standards, which</a:t>
            </a:r>
          </a:p>
          <a:p>
            <a:r>
              <a:rPr lang="en-US" sz="1200" kern="1200" baseline="0" dirty="0" smtClean="0">
                <a:solidFill>
                  <a:schemeClr val="tx1"/>
                </a:solidFill>
                <a:latin typeface="Times New Roman" pitchFamily="-110" charset="0"/>
                <a:ea typeface="+mn-ea"/>
                <a:cs typeface="+mn-cs"/>
              </a:rPr>
              <a:t>are conveniently grouped into four generations. Finally, we examine LTE-Advanced,</a:t>
            </a:r>
          </a:p>
          <a:p>
            <a:r>
              <a:rPr lang="en-US" sz="1200" kern="1200" baseline="0" dirty="0" smtClean="0">
                <a:solidFill>
                  <a:schemeClr val="tx1"/>
                </a:solidFill>
                <a:latin typeface="Times New Roman" pitchFamily="-110" charset="0"/>
                <a:ea typeface="+mn-ea"/>
                <a:cs typeface="+mn-cs"/>
              </a:rPr>
              <a:t>which is the standard for the fourth generation, in more detail.</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8A46897-67DA-CA44-ADBC-63073F7EFDC2}" type="slidenum">
              <a:rPr lang="en-US"/>
              <a:pPr/>
              <a:t>20</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a:latin typeface="Times New Roman" pitchFamily="32" charset="0"/>
              </a:rPr>
              <a:t>As just noted, one unwanted effect of multipath propagation is that multiple copies of a signal may arrive at different phases. If these phases add destructively, the signal level relative to noise declines, making signal detection at the receiver more difficult.</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A </a:t>
            </a:r>
            <a:r>
              <a:rPr lang="en-US" dirty="0">
                <a:latin typeface="Times New Roman" pitchFamily="32" charset="0"/>
              </a:rPr>
              <a:t>second phenomenon, of particular importance for digital transmission, is intersymbol interference (ISI). Consider that we are sending a narrow pulse at a given frequency across a link between a fixed antenna and a mobile unit.</a:t>
            </a:r>
            <a:r>
              <a:rPr lang="en-US" dirty="0" smtClean="0">
                <a:latin typeface="Times New Roman" pitchFamily="32" charset="0"/>
              </a:rPr>
              <a:t> Figure 10.8 </a:t>
            </a:r>
            <a:r>
              <a:rPr lang="en-US" dirty="0">
                <a:latin typeface="Times New Roman" pitchFamily="32" charset="0"/>
              </a:rPr>
              <a:t>shows what the channel may deliver to the receiver if the impulse is sent at two different times. The upper line shows two pulses at the time of transmission. The lower line shows the resulting pulses at the receiver. In each case the first received pulse is the desired LOS signal. The magnitude of that pulse may change because of changes in atmospheric attenuation. Further, as the mobile unit moves farther away from the fixed antenna, the amount of LOS attenuation increases. But in addition to this primary pulse, there may be multiple secondary pulses due to reflection, diffraction, and scattering. Now suppose that this pulse encodes one or more bits of data. In that case, one or more delayed copies of a pulse may arrive at the same time as the primary pulse for a subsequent bit. These delayed pulses act as a form of noise to the subsequent primary pulse, making recovery of the bit information more difficult.</a:t>
            </a:r>
          </a:p>
          <a:p>
            <a:pPr eaLnBrk="1" hangingPunct="1"/>
            <a:endParaRPr/>
          </a:p>
          <a:p>
            <a:pPr eaLnBrk="1" hangingPunct="1"/>
            <a:r>
              <a:rPr lang="en-US" dirty="0" smtClean="0">
                <a:latin typeface="Times New Roman" pitchFamily="32" charset="0"/>
              </a:rPr>
              <a:t>As </a:t>
            </a:r>
            <a:r>
              <a:rPr lang="en-US" dirty="0">
                <a:latin typeface="Times New Roman" pitchFamily="32" charset="0"/>
              </a:rPr>
              <a:t>the mobile antenna moves, the location of various obstacles changes; hence the number, magnitude, and timing of the secondary pulses change. This makes it difficult to design signal processing techniques that will filter out multipath effects so that the intended signal is recovered with fidelity.</a:t>
            </a:r>
          </a:p>
          <a:p>
            <a:pPr eaLnBrk="1" hangingPunct="1"/>
            <a:r>
              <a:rPr lang="en-US" dirty="0">
                <a:latin typeface="Times New Roman" pitchFamily="32"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69F3587-957D-2245-B35F-C517E0C61A05}" type="slidenum">
              <a:rPr lang="en-US"/>
              <a:pPr/>
              <a:t>21</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dirty="0">
                <a:latin typeface="Times New Roman" pitchFamily="32" charset="0"/>
              </a:rPr>
              <a:t>Fading effects in a mobile environment can be classified as either fast or slow. Referring to</a:t>
            </a:r>
            <a:r>
              <a:rPr lang="en-US" dirty="0" smtClean="0">
                <a:latin typeface="Times New Roman" pitchFamily="32" charset="0"/>
              </a:rPr>
              <a:t> Figure 10.7</a:t>
            </a:r>
            <a:r>
              <a:rPr lang="en-US" dirty="0">
                <a:latin typeface="Times New Roman" pitchFamily="32" charset="0"/>
              </a:rPr>
              <a:t>, as the mobile unit moves down a street in an urban environment, rapid variations in signal strength occur over distances of about one-half a wavelength. At a frequency of 900 MHz, which is typical for mobile cellular applications, a wavelength is 0.33 m. Changes of amplitude can be as much as 20 or 30 dB over a short distance. This type of rapidly changing fading phenomenon, known as </a:t>
            </a:r>
            <a:r>
              <a:rPr lang="en-US" b="1" dirty="0">
                <a:latin typeface="Times New Roman" pitchFamily="32" charset="0"/>
              </a:rPr>
              <a:t>fast fading</a:t>
            </a:r>
            <a:r>
              <a:rPr lang="en-US" dirty="0">
                <a:latin typeface="Times New Roman" pitchFamily="32" charset="0"/>
              </a:rPr>
              <a:t>, affects not only mobile phones in automobiles, but even a mobile phone user walking down an urban street.</a:t>
            </a:r>
          </a:p>
          <a:p>
            <a:pPr eaLnBrk="1" hangingPunct="1"/>
            <a:endParaRPr/>
          </a:p>
          <a:p>
            <a:pPr eaLnBrk="1" hangingPunct="1"/>
            <a:r>
              <a:rPr lang="en-US" dirty="0" smtClean="0">
                <a:latin typeface="Times New Roman" pitchFamily="32" charset="0"/>
              </a:rPr>
              <a:t>As </a:t>
            </a:r>
            <a:r>
              <a:rPr lang="en-US" dirty="0">
                <a:latin typeface="Times New Roman" pitchFamily="32" charset="0"/>
              </a:rPr>
              <a:t>the mobile user covers distances well in excess of a wavelength, the urban environment changes, as the user passes buildings of different heights, vacant lots, intersections, and so forth. Over these longer distances, there is a change in the average received power level about which the rapid fluctuations occur. This is referred to as </a:t>
            </a:r>
            <a:r>
              <a:rPr lang="en-US" b="1" dirty="0">
                <a:latin typeface="Times New Roman" pitchFamily="32" charset="0"/>
              </a:rPr>
              <a:t>slow fading</a:t>
            </a:r>
            <a:r>
              <a:rPr lang="en-US" dirty="0">
                <a:latin typeface="Times New Roman" pitchFamily="32" charset="0"/>
              </a:rPr>
              <a:t>.</a:t>
            </a:r>
          </a:p>
          <a:p>
            <a:pPr eaLnBrk="1" hangingPunct="1"/>
            <a:endParaRPr/>
          </a:p>
          <a:p>
            <a:pPr eaLnBrk="1" hangingPunct="1"/>
            <a:r>
              <a:rPr lang="en-US" dirty="0" smtClean="0">
                <a:latin typeface="Times New Roman" pitchFamily="32" charset="0"/>
              </a:rPr>
              <a:t>Fading </a:t>
            </a:r>
            <a:r>
              <a:rPr lang="en-US" dirty="0">
                <a:latin typeface="Times New Roman" pitchFamily="32" charset="0"/>
              </a:rPr>
              <a:t>effects can also be classified as flat or selective. </a:t>
            </a:r>
            <a:r>
              <a:rPr lang="en-US" b="1" dirty="0">
                <a:latin typeface="Times New Roman" pitchFamily="32" charset="0"/>
              </a:rPr>
              <a:t>Flat fading</a:t>
            </a:r>
            <a:r>
              <a:rPr lang="en-US" dirty="0">
                <a:latin typeface="Times New Roman" pitchFamily="32" charset="0"/>
              </a:rPr>
              <a:t>, or nonselective fading, is that type of fading in which all frequency components of the received signal fluctuate in the same proportions simultaneously. </a:t>
            </a:r>
            <a:r>
              <a:rPr lang="en-US" b="1" dirty="0">
                <a:latin typeface="Times New Roman" pitchFamily="32" charset="0"/>
              </a:rPr>
              <a:t>Selective fading</a:t>
            </a:r>
            <a:r>
              <a:rPr lang="en-US" dirty="0">
                <a:latin typeface="Times New Roman" pitchFamily="32" charset="0"/>
              </a:rPr>
              <a:t> affects unequally the different spectral components of a radio signal. The term </a:t>
            </a:r>
            <a:r>
              <a:rPr lang="en-US" i="1" dirty="0">
                <a:latin typeface="Times New Roman" pitchFamily="32" charset="0"/>
              </a:rPr>
              <a:t>selective fading</a:t>
            </a:r>
            <a:r>
              <a:rPr lang="en-US" dirty="0">
                <a:latin typeface="Times New Roman" pitchFamily="32" charset="0"/>
              </a:rPr>
              <a:t> is usually significant only relative to the bandwidth of the overall communications channel. If attenuation occurs over a portion of the bandwidth of the signal, the fading is considered to be selective; nonselective fading implies that the signal bandwidth of interest is narrower than, and completely covered by, the spectrum affected by the fading.</a:t>
            </a:r>
          </a:p>
          <a:p>
            <a:pPr eaLnBrk="1" hangingPunct="1"/>
            <a:endParaRPr lang="en-US" dirty="0">
              <a:latin typeface="Times New Roman" pitchFamily="3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828D005-7C3E-614E-AF04-964BBE5FF64E}" type="slidenum">
              <a:rPr lang="en-US"/>
              <a:pPr/>
              <a:t>22</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dirty="0">
                <a:latin typeface="Times New Roman" pitchFamily="32" charset="0"/>
              </a:rPr>
              <a:t>The efforts to compensate for the errors and distortions introduced by multipath fading fall into three general categories: forward error correction, adaptive equalization, and diversity techniques. In the typical mobile wireless environment, techniques from all three categories are combined to combat the error rates encountered.</a:t>
            </a:r>
          </a:p>
          <a:p>
            <a:pPr eaLnBrk="1" hangingPunct="1"/>
            <a:endParaRPr/>
          </a:p>
          <a:p>
            <a:pPr eaLnBrk="1" hangingPunct="1"/>
            <a:r>
              <a:rPr lang="en-US" b="1" dirty="0" smtClean="0">
                <a:latin typeface="Times New Roman" pitchFamily="32" charset="0"/>
              </a:rPr>
              <a:t>Forward </a:t>
            </a:r>
            <a:r>
              <a:rPr lang="en-US" b="1" dirty="0">
                <a:latin typeface="Times New Roman" pitchFamily="32" charset="0"/>
              </a:rPr>
              <a:t>error correction</a:t>
            </a:r>
            <a:r>
              <a:rPr lang="en-US" dirty="0">
                <a:latin typeface="Times New Roman" pitchFamily="32" charset="0"/>
              </a:rPr>
              <a:t> is applicable in digital transmission applications: those in which the transmitted signal carries digital data or digitized voice or video data. Typically in mobile wireless applications, the ratio of total bits sent to data bits sent is between 2 and 3. This may seem an extravagant amount of overhead, in that the capacity of the system is cut to one-half or one-third of its potential, but the mobile wireless environment is so difficult that such levels of redundancy are necessary. Chapter 6 discusses forward error correction.</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b="1" dirty="0" smtClean="0">
                <a:latin typeface="Times New Roman" pitchFamily="32" charset="0"/>
              </a:rPr>
              <a:t>Adaptive </a:t>
            </a:r>
            <a:r>
              <a:rPr lang="en-US" b="1" dirty="0">
                <a:latin typeface="Times New Roman" pitchFamily="32" charset="0"/>
              </a:rPr>
              <a:t>equalization</a:t>
            </a:r>
            <a:r>
              <a:rPr lang="en-US" dirty="0">
                <a:latin typeface="Times New Roman" pitchFamily="32" charset="0"/>
              </a:rPr>
              <a:t> can be applied to transmissions that carry analog information (e.g., analog voice or video) or digital information (e.g., digital data, digitized voice or video) and is used to combat intersymbol interference. The process of equalization involves some method of gathering the dispersed symbol energy back together into its original time interval. Equalization is a broad topic; techniques include the use of so-called lumped analog circuits as well as sophisticated digital signal processing algorithms.</a:t>
            </a:r>
          </a:p>
          <a:p>
            <a:pPr eaLnBrk="1" hangingPunct="1"/>
            <a:endParaRPr lang="en-US" dirty="0">
              <a:latin typeface="Times New Roman" pitchFamily="3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502D718-7EB0-254D-8919-C9106038FE95}" type="slidenum">
              <a:rPr lang="en-US"/>
              <a:pPr/>
              <a:t>23</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b="1" dirty="0">
                <a:latin typeface="Times New Roman" pitchFamily="32" charset="0"/>
              </a:rPr>
              <a:t>Diversity</a:t>
            </a:r>
            <a:r>
              <a:rPr lang="en-US" dirty="0">
                <a:latin typeface="Times New Roman" pitchFamily="32" charset="0"/>
              </a:rPr>
              <a:t> is based on the fact that individual channels experience independent fading events. We can therefore compensate for error effects by providing multiple logical channels in some sense between transmitter and receiver and sending part of the signal over each channel. This technique does not eliminate errors but it does reduce the error rate, since we have spread the transmission out to avoid being subjected to the highest error rate that might occur. The other techniques (equalization, forward error correction) can then cope with the reduced error rate.</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Some </a:t>
            </a:r>
            <a:r>
              <a:rPr lang="en-US" dirty="0">
                <a:latin typeface="Times New Roman" pitchFamily="32" charset="0"/>
              </a:rPr>
              <a:t>diversity techniques involve the physical transmission path and are referred to as </a:t>
            </a:r>
            <a:r>
              <a:rPr lang="en-US" b="1" dirty="0">
                <a:latin typeface="Times New Roman" pitchFamily="32" charset="0"/>
              </a:rPr>
              <a:t>space diversity</a:t>
            </a:r>
            <a:r>
              <a:rPr lang="en-US" dirty="0">
                <a:latin typeface="Times New Roman" pitchFamily="32" charset="0"/>
              </a:rPr>
              <a:t>. For example, multiple nearby antennas may be used to receive the message, with the signals combined in some fashion to reconstruct the most likely transmitted signal. Another example is the use of collocated multiple directional antennas, each oriented to a different reception angle with the incoming signals again combined to reconstitute the transmitted signal.</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More </a:t>
            </a:r>
            <a:r>
              <a:rPr lang="en-US" dirty="0">
                <a:latin typeface="Times New Roman" pitchFamily="32" charset="0"/>
              </a:rPr>
              <a:t>commonly, the term </a:t>
            </a:r>
            <a:r>
              <a:rPr lang="en-US" i="1" dirty="0">
                <a:latin typeface="Times New Roman" pitchFamily="32" charset="0"/>
              </a:rPr>
              <a:t>diversity</a:t>
            </a:r>
            <a:r>
              <a:rPr lang="en-US" dirty="0">
                <a:latin typeface="Times New Roman" pitchFamily="32" charset="0"/>
              </a:rPr>
              <a:t> refers to frequency diversity or time diversity techniques. With </a:t>
            </a:r>
            <a:r>
              <a:rPr lang="en-US" b="1" dirty="0">
                <a:latin typeface="Times New Roman" pitchFamily="32" charset="0"/>
              </a:rPr>
              <a:t>frequency diversity</a:t>
            </a:r>
            <a:r>
              <a:rPr lang="en-US" dirty="0">
                <a:latin typeface="Times New Roman" pitchFamily="32" charset="0"/>
              </a:rPr>
              <a:t>, the signal is spread out over a larger frequency bandwidth or carried on multiple frequency carriers. The most important example of this approach is spread spectrum, which is examined in Chapter</a:t>
            </a:r>
            <a:r>
              <a:rPr lang="en-US" dirty="0" smtClean="0">
                <a:latin typeface="Times New Roman" pitchFamily="32" charset="0"/>
              </a:rPr>
              <a:t> 17.</a:t>
            </a:r>
            <a:endParaRPr lang="en-US" dirty="0">
              <a:latin typeface="Times New Roman" pitchFamily="32" charset="0"/>
            </a:endParaRPr>
          </a:p>
          <a:p>
            <a:pPr eaLnBrk="1" hangingPunct="1"/>
            <a:endParaRPr lang="en-US" dirty="0">
              <a:latin typeface="Times" pitchFamily="3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Since their introduction in the mid-1980s, cellular networks have evolved rapidly.</a:t>
            </a:r>
          </a:p>
          <a:p>
            <a:r>
              <a:rPr lang="en-US" sz="1200" kern="1200" baseline="0" dirty="0" smtClean="0">
                <a:solidFill>
                  <a:schemeClr val="tx1"/>
                </a:solidFill>
                <a:latin typeface="Times New Roman" pitchFamily="-110" charset="0"/>
                <a:ea typeface="+mn-ea"/>
                <a:cs typeface="+mn-cs"/>
              </a:rPr>
              <a:t>For convenience, industry and standards bodies group the technical advances into</a:t>
            </a:r>
          </a:p>
          <a:p>
            <a:r>
              <a:rPr lang="en-US" sz="1200" kern="1200" baseline="0" dirty="0" smtClean="0">
                <a:solidFill>
                  <a:schemeClr val="tx1"/>
                </a:solidFill>
                <a:latin typeface="Times New Roman" pitchFamily="-110" charset="0"/>
                <a:ea typeface="+mn-ea"/>
                <a:cs typeface="+mn-cs"/>
              </a:rPr>
              <a:t>“generations.” We are now up to the fourth generation (4G) of cellular network</a:t>
            </a:r>
          </a:p>
          <a:p>
            <a:r>
              <a:rPr lang="en-US" sz="1200" kern="1200" baseline="0" dirty="0" smtClean="0">
                <a:solidFill>
                  <a:schemeClr val="tx1"/>
                </a:solidFill>
                <a:latin typeface="Times New Roman" pitchFamily="-110" charset="0"/>
                <a:ea typeface="+mn-ea"/>
                <a:cs typeface="+mn-cs"/>
              </a:rPr>
              <a:t>technology. In this section, we give a brief overview of the first three generations.</a:t>
            </a:r>
          </a:p>
          <a:p>
            <a:r>
              <a:rPr lang="en-US" sz="1200" kern="1200" baseline="0" dirty="0" smtClean="0">
                <a:solidFill>
                  <a:schemeClr val="tx1"/>
                </a:solidFill>
                <a:latin typeface="Times New Roman" pitchFamily="-110" charset="0"/>
                <a:ea typeface="+mn-ea"/>
                <a:cs typeface="+mn-cs"/>
              </a:rPr>
              <a:t>The following section is devoted to 4G.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Table 10.1 lists some of the key characteristics of the cellular network</a:t>
            </a:r>
          </a:p>
          <a:p>
            <a:r>
              <a:rPr lang="en-US" sz="1200" kern="1200" baseline="0" dirty="0" smtClean="0">
                <a:solidFill>
                  <a:schemeClr val="tx1"/>
                </a:solidFill>
                <a:latin typeface="Times New Roman" pitchFamily="-110" charset="0"/>
                <a:ea typeface="+mn-ea"/>
                <a:cs typeface="+mn-cs"/>
              </a:rPr>
              <a:t>generations.</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D510889-DDD6-B54D-A98F-CFB60126AEE4}" type="slidenum">
              <a:rPr lang="en-US"/>
              <a:pPr/>
              <a:t>25</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a:latin typeface="Times" pitchFamily="32" charset="0"/>
              </a:rPr>
              <a:t>The original cellular telephone networks provided analog traffic channels; these are now referred to as first-generation systems. Since the early 1980s the most common first-generation system in North America has been the </a:t>
            </a:r>
            <a:r>
              <a:rPr lang="en-US" b="1" dirty="0">
                <a:latin typeface="Times" pitchFamily="32" charset="0"/>
              </a:rPr>
              <a:t>Advanced Mobile Phone Service (AMPS)</a:t>
            </a:r>
            <a:r>
              <a:rPr lang="en-US" dirty="0">
                <a:latin typeface="Times" pitchFamily="32" charset="0"/>
              </a:rPr>
              <a:t> developed by AT&amp;T. This approach is also common in South America, Australia, and China.</a:t>
            </a:r>
          </a:p>
          <a:p>
            <a:pPr eaLnBrk="1" hangingPunct="1"/>
            <a:endParaRPr lang="en-US" dirty="0" smtClean="0">
              <a:latin typeface="Times" pitchFamily="32" charset="0"/>
            </a:endParaRPr>
          </a:p>
          <a:p>
            <a:r>
              <a:rPr lang="en-US" sz="1200" kern="1200" baseline="0" dirty="0" smtClean="0">
                <a:solidFill>
                  <a:schemeClr val="tx1"/>
                </a:solidFill>
                <a:latin typeface="Times New Roman" pitchFamily="-110" charset="0"/>
                <a:ea typeface="+mn-ea"/>
                <a:cs typeface="+mn-cs"/>
              </a:rPr>
              <a:t> In North America, two 25-MHz bands were allocated to AMPS, one for transmission</a:t>
            </a:r>
          </a:p>
          <a:p>
            <a:r>
              <a:rPr lang="en-US" sz="1200" kern="1200" baseline="0" dirty="0" smtClean="0">
                <a:solidFill>
                  <a:schemeClr val="tx1"/>
                </a:solidFill>
                <a:latin typeface="Times New Roman" pitchFamily="-110" charset="0"/>
                <a:ea typeface="+mn-ea"/>
                <a:cs typeface="+mn-cs"/>
              </a:rPr>
              <a:t>from the base station to the mobile unit (869–894 MHz) and the other for</a:t>
            </a:r>
          </a:p>
          <a:p>
            <a:r>
              <a:rPr lang="en-US" sz="1200" kern="1200" baseline="0" dirty="0" smtClean="0">
                <a:solidFill>
                  <a:schemeClr val="tx1"/>
                </a:solidFill>
                <a:latin typeface="Times New Roman" pitchFamily="-110" charset="0"/>
                <a:ea typeface="+mn-ea"/>
                <a:cs typeface="+mn-cs"/>
              </a:rPr>
              <a:t>transmission from the mobile to the base station (824–849 MHz). Each of these</a:t>
            </a:r>
          </a:p>
          <a:p>
            <a:r>
              <a:rPr lang="en-US" sz="1200" kern="1200" baseline="0" dirty="0" smtClean="0">
                <a:solidFill>
                  <a:schemeClr val="tx1"/>
                </a:solidFill>
                <a:latin typeface="Times New Roman" pitchFamily="-110" charset="0"/>
                <a:ea typeface="+mn-ea"/>
                <a:cs typeface="+mn-cs"/>
              </a:rPr>
              <a:t>bands is split in two to encourage competition (i.e., in each market two operators can</a:t>
            </a:r>
          </a:p>
          <a:p>
            <a:r>
              <a:rPr lang="en-US" sz="1200" kern="1200" baseline="0" dirty="0" smtClean="0">
                <a:solidFill>
                  <a:schemeClr val="tx1"/>
                </a:solidFill>
                <a:latin typeface="Times New Roman" pitchFamily="-110" charset="0"/>
                <a:ea typeface="+mn-ea"/>
                <a:cs typeface="+mn-cs"/>
              </a:rPr>
              <a:t>be accommodated). An operator is allocated only 12.5 MHz in each direction for its</a:t>
            </a:r>
          </a:p>
          <a:p>
            <a:r>
              <a:rPr lang="en-US" sz="1200" kern="1200" baseline="0" dirty="0" smtClean="0">
                <a:solidFill>
                  <a:schemeClr val="tx1"/>
                </a:solidFill>
                <a:latin typeface="Times New Roman" pitchFamily="-110" charset="0"/>
                <a:ea typeface="+mn-ea"/>
                <a:cs typeface="+mn-cs"/>
              </a:rPr>
              <a:t>system. The channels are spaced 30 kHz apart, which allows a total of 416 channels</a:t>
            </a:r>
          </a:p>
          <a:p>
            <a:r>
              <a:rPr lang="en-US" sz="1200" kern="1200" baseline="0" dirty="0" smtClean="0">
                <a:solidFill>
                  <a:schemeClr val="tx1"/>
                </a:solidFill>
                <a:latin typeface="Times New Roman" pitchFamily="-110" charset="0"/>
                <a:ea typeface="+mn-ea"/>
                <a:cs typeface="+mn-cs"/>
              </a:rPr>
              <a:t>per operator. Twenty-one channels are allocated for control, leaving 395 to carry</a:t>
            </a:r>
          </a:p>
          <a:p>
            <a:r>
              <a:rPr lang="en-US" sz="1200" kern="1200" baseline="0" dirty="0" smtClean="0">
                <a:solidFill>
                  <a:schemeClr val="tx1"/>
                </a:solidFill>
                <a:latin typeface="Times New Roman" pitchFamily="-110" charset="0"/>
                <a:ea typeface="+mn-ea"/>
                <a:cs typeface="+mn-cs"/>
              </a:rPr>
              <a:t>calls. The control channels are data channels operating at 10 kbps. The conversation</a:t>
            </a:r>
          </a:p>
          <a:p>
            <a:r>
              <a:rPr lang="en-US" sz="1200" kern="1200" baseline="0" dirty="0" smtClean="0">
                <a:solidFill>
                  <a:schemeClr val="tx1"/>
                </a:solidFill>
                <a:latin typeface="Times New Roman" pitchFamily="-110" charset="0"/>
                <a:ea typeface="+mn-ea"/>
                <a:cs typeface="+mn-cs"/>
              </a:rPr>
              <a:t> channels carry the conversations in analog using frequency modulation (FM). Simple</a:t>
            </a:r>
          </a:p>
          <a:p>
            <a:r>
              <a:rPr lang="en-US" sz="1200" kern="1200" baseline="0" dirty="0" smtClean="0">
                <a:solidFill>
                  <a:schemeClr val="tx1"/>
                </a:solidFill>
                <a:latin typeface="Times New Roman" pitchFamily="-110" charset="0"/>
                <a:ea typeface="+mn-ea"/>
                <a:cs typeface="+mn-cs"/>
              </a:rPr>
              <a:t>FDMA is used to provide multiple access. Control information is also sent on the</a:t>
            </a:r>
          </a:p>
          <a:p>
            <a:r>
              <a:rPr lang="en-US" sz="1200" kern="1200" baseline="0" dirty="0" smtClean="0">
                <a:solidFill>
                  <a:schemeClr val="tx1"/>
                </a:solidFill>
                <a:latin typeface="Times New Roman" pitchFamily="-110" charset="0"/>
                <a:ea typeface="+mn-ea"/>
                <a:cs typeface="+mn-cs"/>
              </a:rPr>
              <a:t>conversation channels in bursts as data. This number of channels</a:t>
            </a:r>
          </a:p>
          <a:p>
            <a:r>
              <a:rPr lang="en-US" sz="1200" kern="1200" baseline="0" dirty="0" smtClean="0">
                <a:solidFill>
                  <a:schemeClr val="tx1"/>
                </a:solidFill>
                <a:latin typeface="Times New Roman" pitchFamily="-110" charset="0"/>
                <a:ea typeface="+mn-ea"/>
                <a:cs typeface="+mn-cs"/>
              </a:rPr>
              <a:t>is inadequate for most major markets, so some way must be found either to use less bandwidth per</a:t>
            </a:r>
          </a:p>
          <a:p>
            <a:r>
              <a:rPr lang="en-US" sz="1200" kern="1200" baseline="0" dirty="0" smtClean="0">
                <a:solidFill>
                  <a:schemeClr val="tx1"/>
                </a:solidFill>
                <a:latin typeface="Times New Roman" pitchFamily="-110" charset="0"/>
                <a:ea typeface="+mn-ea"/>
                <a:cs typeface="+mn-cs"/>
              </a:rPr>
              <a:t>conversation or to reuse frequencies. Both approaches have been taken in the various</a:t>
            </a:r>
          </a:p>
          <a:p>
            <a:r>
              <a:rPr lang="en-US" sz="1200" kern="1200" baseline="0" dirty="0" smtClean="0">
                <a:solidFill>
                  <a:schemeClr val="tx1"/>
                </a:solidFill>
                <a:latin typeface="Times New Roman" pitchFamily="-110" charset="0"/>
                <a:ea typeface="+mn-ea"/>
                <a:cs typeface="+mn-cs"/>
              </a:rPr>
              <a:t>approaches to 1G telephony. For AMPS, frequency reuse is exploited.</a:t>
            </a:r>
            <a:endParaRPr lang="en-US" dirty="0">
              <a:latin typeface="Times New Roman" pitchFamily="3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2DAA741-3F9F-EB4E-B160-66FEFEC6F6D0}" type="slidenum">
              <a:rPr lang="en-US"/>
              <a:pPr/>
              <a:t>26</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latin typeface="Times New Roman" pitchFamily="32" charset="0"/>
              </a:rPr>
              <a:t>First</a:t>
            </a:r>
            <a:r>
              <a:rPr lang="en-US" dirty="0">
                <a:latin typeface="Times New Roman" pitchFamily="32" charset="0"/>
              </a:rPr>
              <a:t>-generation cellular networks, such as AMPS, quickly became highly popular, threatening to swamp available capacity. Second-generation systems have been developed to provide higher quality signals, higher data rates for support of digital services, and greater capacity. [BLAC99b] lists the following as the key differences between the two generations:</a:t>
            </a:r>
          </a:p>
          <a:p>
            <a:pPr eaLnBrk="1" hangingPunct="1"/>
            <a:r>
              <a:rPr lang="en-US" dirty="0">
                <a:latin typeface="Times New Roman" pitchFamily="32" charset="0"/>
              </a:rPr>
              <a:t> </a:t>
            </a:r>
          </a:p>
          <a:p>
            <a:pPr eaLnBrk="1" hangingPunct="1"/>
            <a:r>
              <a:rPr lang="en-US" b="1" dirty="0">
                <a:latin typeface="Times New Roman" pitchFamily="32" charset="0"/>
              </a:rPr>
              <a:t>Digital traffic channels:</a:t>
            </a:r>
            <a:r>
              <a:rPr lang="en-US" dirty="0">
                <a:latin typeface="Times New Roman" pitchFamily="32" charset="0"/>
              </a:rPr>
              <a:t> The most notable difference between the two generations is that first-generation systems are almost purely analog, whereas second-generation systems are digital. In particular, the first-generation systems are designed to support voice channels using FM; digital traffic is supported only by the use of a modem that converts the digital data into analog form. Second-generation systems provide digital traffic channels. These readily support digital data; voice traffic is first encoded in digital form before transmitting.</a:t>
            </a:r>
          </a:p>
          <a:p>
            <a:pPr eaLnBrk="1" hangingPunct="1"/>
            <a:endParaRPr lang="en-US" dirty="0" smtClean="0">
              <a:latin typeface="Times New Roman" pitchFamily="32" charset="0"/>
            </a:endParaRPr>
          </a:p>
          <a:p>
            <a:pPr eaLnBrk="1" hangingPunct="1"/>
            <a:r>
              <a:rPr lang="en-US" b="1" dirty="0">
                <a:latin typeface="Times New Roman" pitchFamily="32" charset="0"/>
              </a:rPr>
              <a:t>Encryption:</a:t>
            </a:r>
            <a:r>
              <a:rPr lang="en-US" dirty="0">
                <a:latin typeface="Times New Roman" pitchFamily="32" charset="0"/>
              </a:rPr>
              <a:t> Because all of the user traffic, as well as control traffic, is digitized in second-generation systems, it is a relatively simple matter to encrypt all of the traffic to prevent eavesdropping. All second-generation systems provide this capability, whereas first-generation systems send user traffic in the clear, providing no security.</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Error </a:t>
            </a:r>
            <a:r>
              <a:rPr lang="en-US" b="1" dirty="0">
                <a:latin typeface="Times New Roman" pitchFamily="32" charset="0"/>
              </a:rPr>
              <a:t>detection and correction:</a:t>
            </a:r>
            <a:r>
              <a:rPr lang="en-US" dirty="0">
                <a:latin typeface="Times New Roman" pitchFamily="32" charset="0"/>
              </a:rPr>
              <a:t> The digital traffic stream of second-generation systems also lends itself to the use of error detection and correction techniques, such as those discussed in </a:t>
            </a:r>
            <a:r>
              <a:rPr lang="en-US" dirty="0" smtClean="0">
                <a:latin typeface="Times New Roman" pitchFamily="32" charset="0"/>
              </a:rPr>
              <a:t>Chapters 6 and 16. </a:t>
            </a:r>
            <a:r>
              <a:rPr lang="en-US" dirty="0">
                <a:latin typeface="Times New Roman" pitchFamily="32" charset="0"/>
              </a:rPr>
              <a:t>The result can be very clear voice reception.</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Channel </a:t>
            </a:r>
            <a:r>
              <a:rPr lang="en-US" b="1" dirty="0">
                <a:latin typeface="Times New Roman" pitchFamily="32" charset="0"/>
              </a:rPr>
              <a:t>access:</a:t>
            </a:r>
            <a:r>
              <a:rPr lang="en-US" dirty="0">
                <a:latin typeface="Times New Roman" pitchFamily="32" charset="0"/>
              </a:rPr>
              <a:t> In first-generation systems, each cell supports a number of channels. At any given time a channel is allocated to only one user. Second-generation systems also provide multiple channels per cell, but each channel is dynamically shared by a number of users using time division multiple access (TDMA) or code division multiple access (CDMA).</a:t>
            </a:r>
            <a:endParaRPr lang="en-US" dirty="0">
              <a:latin typeface="Times" pitchFamily="3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9E83B20-E0F6-8940-8889-F9151449B428}" type="slidenum">
              <a:rPr lang="en-US"/>
              <a:pPr/>
              <a:t>27</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a:latin typeface="Times New Roman" pitchFamily="32" charset="0"/>
              </a:rPr>
              <a:t>The objective of the third generation (3G) of wireless communication is to provide fairly high-speed wireless communications to support multimedia, data, and video in addition to voice. The ITU’s International Mobile Telecommunications for the year 2000 (IMT-2000) initiative has defined the</a:t>
            </a:r>
            <a:r>
              <a:rPr lang="en-US" dirty="0" smtClean="0">
                <a:latin typeface="Times New Roman" pitchFamily="32" charset="0"/>
              </a:rPr>
              <a:t> third</a:t>
            </a:r>
            <a:r>
              <a:rPr lang="en-US" dirty="0">
                <a:latin typeface="Times New Roman" pitchFamily="32" charset="0"/>
              </a:rPr>
              <a:t>-generation capabilities </a:t>
            </a:r>
            <a:r>
              <a:rPr lang="en-US" dirty="0" smtClean="0">
                <a:latin typeface="Times New Roman" pitchFamily="32" charset="0"/>
              </a:rPr>
              <a:t>as:</a:t>
            </a:r>
          </a:p>
          <a:p>
            <a:pPr eaLnBrk="1" hangingPunct="1"/>
            <a:r>
              <a:rPr lang="en-US" dirty="0">
                <a:latin typeface="Times New Roman" pitchFamily="32" charset="0"/>
              </a:rPr>
              <a:t> </a:t>
            </a:r>
          </a:p>
          <a:p>
            <a:pPr eaLnBrk="1" hangingPunct="1"/>
            <a:r>
              <a:rPr lang="en-US" dirty="0">
                <a:latin typeface="Times New Roman" pitchFamily="32" charset="0"/>
              </a:rPr>
              <a:t>Voice quality comparable to the public switched telephone network</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144 </a:t>
            </a:r>
            <a:r>
              <a:rPr lang="en-US" dirty="0">
                <a:latin typeface="Times New Roman" pitchFamily="32" charset="0"/>
              </a:rPr>
              <a:t>kbps data rate available to users in high-speed motor vehicles over large areas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384 </a:t>
            </a:r>
            <a:r>
              <a:rPr lang="en-US" dirty="0">
                <a:latin typeface="Times New Roman" pitchFamily="32" charset="0"/>
              </a:rPr>
              <a:t>kbps available to pedestrians standing or moving slowly over small areas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Support </a:t>
            </a:r>
            <a:r>
              <a:rPr lang="en-US" dirty="0">
                <a:latin typeface="Times New Roman" pitchFamily="32" charset="0"/>
              </a:rPr>
              <a:t>(to be phased in) for 2.048 Mbps for office use</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Symmetrical </a:t>
            </a:r>
            <a:r>
              <a:rPr lang="en-US" dirty="0">
                <a:latin typeface="Times New Roman" pitchFamily="32" charset="0"/>
              </a:rPr>
              <a:t>and asymmetrical data transmission rates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Support </a:t>
            </a:r>
            <a:r>
              <a:rPr lang="en-US" dirty="0">
                <a:latin typeface="Times New Roman" pitchFamily="32" charset="0"/>
              </a:rPr>
              <a:t>for both packet-switched and circuit-switched data services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An </a:t>
            </a:r>
            <a:r>
              <a:rPr lang="en-US" dirty="0">
                <a:latin typeface="Times New Roman" pitchFamily="32" charset="0"/>
              </a:rPr>
              <a:t>adaptive interface to the Internet to reflect efficiently the common asymmetry between inbound and outbound traffic</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More </a:t>
            </a:r>
            <a:r>
              <a:rPr lang="en-US" dirty="0">
                <a:latin typeface="Times New Roman" pitchFamily="32" charset="0"/>
              </a:rPr>
              <a:t>efficient use of the available spectrum in general</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Support </a:t>
            </a:r>
            <a:r>
              <a:rPr lang="en-US" dirty="0">
                <a:latin typeface="Times New Roman" pitchFamily="32" charset="0"/>
              </a:rPr>
              <a:t>for a wide variety of mobile equipment</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Flexibility </a:t>
            </a:r>
            <a:r>
              <a:rPr lang="en-US" dirty="0">
                <a:latin typeface="Times New Roman" pitchFamily="32" charset="0"/>
              </a:rPr>
              <a:t>to allow the introduction of new services and technologies</a:t>
            </a:r>
          </a:p>
          <a:p>
            <a:pPr eaLnBrk="1" hangingPunct="1"/>
            <a:endParaRPr lang="en-US" dirty="0">
              <a:latin typeface="Times New Roman" pitchFamily="32"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37E42C2-E96F-0C44-93B6-4A91B66AFD6B}" type="slidenum">
              <a:rPr lang="en-US"/>
              <a:pPr/>
              <a:t>28</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dirty="0">
                <a:latin typeface="Times New Roman" pitchFamily="32" charset="0"/>
              </a:rPr>
              <a:t>The dominant technology for 3G systems is CDMA. Although three different CDMA schemes have been adopted, they share some common design </a:t>
            </a:r>
            <a:r>
              <a:rPr lang="en-US" dirty="0" smtClean="0">
                <a:latin typeface="Times New Roman" pitchFamily="32" charset="0"/>
              </a:rPr>
              <a:t>issues</a:t>
            </a:r>
          </a:p>
          <a:p>
            <a:pPr eaLnBrk="1" hangingPunct="1"/>
            <a:r>
              <a:rPr lang="en-US" dirty="0">
                <a:latin typeface="Times New Roman" pitchFamily="32" charset="0"/>
              </a:rPr>
              <a:t> </a:t>
            </a:r>
          </a:p>
          <a:p>
            <a:pPr eaLnBrk="1" hangingPunct="1"/>
            <a:r>
              <a:rPr lang="en-US" b="1" dirty="0">
                <a:latin typeface="Times New Roman" pitchFamily="32" charset="0"/>
              </a:rPr>
              <a:t>Bandwidth:</a:t>
            </a:r>
            <a:r>
              <a:rPr lang="en-US" dirty="0">
                <a:latin typeface="Times New Roman" pitchFamily="32" charset="0"/>
              </a:rPr>
              <a:t> An important design goal for all 3G systems is to limit channel usage to 5 MHz. There are several reasons for this goal. On the one hand, a bandwidth of 5 MHz or more improves the receiver's ability to resolve multipath when compared to narrower bandwidths. On the other hand, available spectrum is limited by competing needs, and 5 MHz is a reasonable upper limit on what can be allocated for 3G. Finally, 5 MHz is adequate for supporting data rates of 144 and 384 kHz, the main targets for 3G services.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Chip </a:t>
            </a:r>
            <a:r>
              <a:rPr lang="en-US" b="1" dirty="0">
                <a:latin typeface="Times New Roman" pitchFamily="32" charset="0"/>
              </a:rPr>
              <a:t>rate:</a:t>
            </a:r>
            <a:r>
              <a:rPr lang="en-US" dirty="0">
                <a:latin typeface="Times New Roman" pitchFamily="32" charset="0"/>
              </a:rPr>
              <a:t> Given the bandwidth, the chip rate depends on desired data rate, the need for error control, and bandwidth limitations. A chip rate of 3 Mcps or more is reasonable given these design parameters.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57980B1-5A95-2E4B-B607-1E28592AFE0E}" type="slidenum">
              <a:rPr lang="en-US"/>
              <a:pPr/>
              <a:t>29</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 term </a:t>
            </a:r>
            <a:r>
              <a:rPr lang="en-US" sz="1200" kern="1200" baseline="0" dirty="0" err="1" smtClean="0">
                <a:solidFill>
                  <a:schemeClr val="tx1"/>
                </a:solidFill>
                <a:latin typeface="Times New Roman" pitchFamily="-110" charset="0"/>
                <a:ea typeface="+mn-ea"/>
                <a:cs typeface="+mn-cs"/>
              </a:rPr>
              <a:t>multirate</a:t>
            </a:r>
            <a:r>
              <a:rPr lang="en-US" sz="1200" kern="1200" baseline="0" dirty="0" smtClean="0">
                <a:solidFill>
                  <a:schemeClr val="tx1"/>
                </a:solidFill>
                <a:latin typeface="Times New Roman" pitchFamily="-110" charset="0"/>
                <a:ea typeface="+mn-ea"/>
                <a:cs typeface="+mn-cs"/>
              </a:rPr>
              <a:t>  refers to the provision of multiple fixed-data-rate</a:t>
            </a:r>
          </a:p>
          <a:p>
            <a:r>
              <a:rPr lang="en-US" sz="1200" kern="1200" baseline="0" dirty="0" smtClean="0">
                <a:solidFill>
                  <a:schemeClr val="tx1"/>
                </a:solidFill>
                <a:latin typeface="Times New Roman" pitchFamily="-110" charset="0"/>
                <a:ea typeface="+mn-ea"/>
                <a:cs typeface="+mn-cs"/>
              </a:rPr>
              <a:t>logical channels to a given user, in which different data rates are provided on</a:t>
            </a:r>
          </a:p>
          <a:p>
            <a:r>
              <a:rPr lang="en-US" sz="1200" kern="1200" baseline="0" dirty="0" smtClean="0">
                <a:solidFill>
                  <a:schemeClr val="tx1"/>
                </a:solidFill>
                <a:latin typeface="Times New Roman" pitchFamily="-110" charset="0"/>
                <a:ea typeface="+mn-ea"/>
                <a:cs typeface="+mn-cs"/>
              </a:rPr>
              <a:t>different logical channels. Further, the traffic on each logical channel can be</a:t>
            </a:r>
          </a:p>
          <a:p>
            <a:r>
              <a:rPr lang="en-US" sz="1200" kern="1200" baseline="0" dirty="0" smtClean="0">
                <a:solidFill>
                  <a:schemeClr val="tx1"/>
                </a:solidFill>
                <a:latin typeface="Times New Roman" pitchFamily="-110" charset="0"/>
                <a:ea typeface="+mn-ea"/>
                <a:cs typeface="+mn-cs"/>
              </a:rPr>
              <a:t>switched independently through the wireless and fixed networks to different</a:t>
            </a:r>
          </a:p>
          <a:p>
            <a:r>
              <a:rPr lang="en-US" sz="1200" kern="1200" baseline="0" dirty="0" smtClean="0">
                <a:solidFill>
                  <a:schemeClr val="tx1"/>
                </a:solidFill>
                <a:latin typeface="Times New Roman" pitchFamily="-110" charset="0"/>
                <a:ea typeface="+mn-ea"/>
                <a:cs typeface="+mn-cs"/>
              </a:rPr>
              <a:t>destinations. The advantage of </a:t>
            </a:r>
            <a:r>
              <a:rPr lang="en-US" sz="1200" kern="1200" baseline="0" dirty="0" err="1" smtClean="0">
                <a:solidFill>
                  <a:schemeClr val="tx1"/>
                </a:solidFill>
                <a:latin typeface="Times New Roman" pitchFamily="-110" charset="0"/>
                <a:ea typeface="+mn-ea"/>
                <a:cs typeface="+mn-cs"/>
              </a:rPr>
              <a:t>multirate</a:t>
            </a:r>
            <a:r>
              <a:rPr lang="en-US" sz="1200" kern="1200" baseline="0" dirty="0" smtClean="0">
                <a:solidFill>
                  <a:schemeClr val="tx1"/>
                </a:solidFill>
                <a:latin typeface="Times New Roman" pitchFamily="-110" charset="0"/>
                <a:ea typeface="+mn-ea"/>
                <a:cs typeface="+mn-cs"/>
              </a:rPr>
              <a:t> is that the system can flexibly support</a:t>
            </a:r>
          </a:p>
          <a:p>
            <a:r>
              <a:rPr lang="en-US" sz="1200" kern="1200" baseline="0" dirty="0" smtClean="0">
                <a:solidFill>
                  <a:schemeClr val="tx1"/>
                </a:solidFill>
                <a:latin typeface="Times New Roman" pitchFamily="-110" charset="0"/>
                <a:ea typeface="+mn-ea"/>
                <a:cs typeface="+mn-cs"/>
              </a:rPr>
              <a:t>multiple simultaneous applications from a given user and can efficiently use</a:t>
            </a:r>
          </a:p>
          <a:p>
            <a:r>
              <a:rPr lang="en-US" sz="1200" kern="1200" baseline="0" dirty="0" smtClean="0">
                <a:solidFill>
                  <a:schemeClr val="tx1"/>
                </a:solidFill>
                <a:latin typeface="Times New Roman" pitchFamily="-110" charset="0"/>
                <a:ea typeface="+mn-ea"/>
                <a:cs typeface="+mn-cs"/>
              </a:rPr>
              <a:t>available capacity by only providing the capacity required for each service.</a:t>
            </a:r>
            <a:endParaRPr lang="en-US" dirty="0">
              <a:latin typeface="Times"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4E0C14C-D490-BC41-902F-C54E6362D06C}" type="slidenum">
              <a:rPr lang="en-US"/>
              <a:pPr/>
              <a:t>3</a:t>
            </a:fld>
            <a:endParaRPr lang="en-US" dirty="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114800"/>
          </a:xfrm>
          <a:solidFill>
            <a:srgbClr val="FFFFFF"/>
          </a:solidFill>
          <a:ln/>
        </p:spPr>
        <p:txBody>
          <a:bodyPr/>
          <a:lstStyle/>
          <a:p>
            <a:pPr eaLnBrk="1" hangingPunct="1"/>
            <a:r>
              <a:rPr lang="en-US" dirty="0">
                <a:latin typeface="Times New Roman" pitchFamily="32" charset="0"/>
              </a:rPr>
              <a:t>This quote is from the start of Stallings </a:t>
            </a:r>
            <a:r>
              <a:rPr lang="en-US" dirty="0" smtClean="0">
                <a:latin typeface="Times New Roman" pitchFamily="32" charset="0"/>
              </a:rPr>
              <a:t>DCC10e 10, and</a:t>
            </a:r>
            <a:r>
              <a:rPr lang="en-US" baseline="0" dirty="0" smtClean="0">
                <a:latin typeface="Times New Roman" pitchFamily="32" charset="0"/>
              </a:rPr>
              <a:t> emphasizes the effectiveness of a hexagonal design.</a:t>
            </a:r>
            <a:endParaRPr lang="en-US" dirty="0">
              <a:latin typeface="Times" pitchFamily="32"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The evolution of smartphones and cellular networks has ushered in a new generation</a:t>
            </a:r>
          </a:p>
          <a:p>
            <a:r>
              <a:rPr lang="en-US" sz="1200" kern="1200" baseline="0" dirty="0" smtClean="0">
                <a:solidFill>
                  <a:schemeClr val="tx1"/>
                </a:solidFill>
                <a:latin typeface="Times New Roman" pitchFamily="-110" charset="0"/>
                <a:ea typeface="+mn-ea"/>
                <a:cs typeface="+mn-cs"/>
              </a:rPr>
              <a:t>of capabilities and standards, which is collectively called 4G. 4G systems</a:t>
            </a:r>
          </a:p>
          <a:p>
            <a:r>
              <a:rPr lang="en-US" sz="1200" kern="1200" baseline="0" dirty="0" smtClean="0">
                <a:solidFill>
                  <a:schemeClr val="tx1"/>
                </a:solidFill>
                <a:latin typeface="Times New Roman" pitchFamily="-110" charset="0"/>
                <a:ea typeface="+mn-ea"/>
                <a:cs typeface="+mn-cs"/>
              </a:rPr>
              <a:t>provide ultra-broadband Internet access for a variety of mobile devices including</a:t>
            </a:r>
          </a:p>
          <a:p>
            <a:r>
              <a:rPr lang="en-US" sz="1200" kern="1200" baseline="0" dirty="0" smtClean="0">
                <a:solidFill>
                  <a:schemeClr val="tx1"/>
                </a:solidFill>
                <a:latin typeface="Times New Roman" pitchFamily="-110" charset="0"/>
                <a:ea typeface="+mn-ea"/>
                <a:cs typeface="+mn-cs"/>
              </a:rPr>
              <a:t>laptops, smartphones, and tablet PCs. 4G networks support Mobile Web access and</a:t>
            </a:r>
          </a:p>
          <a:p>
            <a:r>
              <a:rPr lang="en-US" sz="1200" kern="1200" baseline="0" dirty="0" smtClean="0">
                <a:solidFill>
                  <a:schemeClr val="tx1"/>
                </a:solidFill>
                <a:latin typeface="Times New Roman" pitchFamily="-110" charset="0"/>
                <a:ea typeface="+mn-ea"/>
                <a:cs typeface="+mn-cs"/>
              </a:rPr>
              <a:t>high-bandwidth applications such as high-definition mobile TV, mobile video conferencing,</a:t>
            </a:r>
          </a:p>
          <a:p>
            <a:r>
              <a:rPr lang="en-US" sz="1200" kern="1200" baseline="0" dirty="0" smtClean="0">
                <a:solidFill>
                  <a:schemeClr val="tx1"/>
                </a:solidFill>
                <a:latin typeface="Times New Roman" pitchFamily="-110" charset="0"/>
                <a:ea typeface="+mn-ea"/>
                <a:cs typeface="+mn-cs"/>
              </a:rPr>
              <a:t>and gaming services.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These requirements have led to the development of a fourth generation (4G)</a:t>
            </a:r>
          </a:p>
          <a:p>
            <a:r>
              <a:rPr lang="en-US" sz="1200" kern="1200" baseline="0" dirty="0" smtClean="0">
                <a:solidFill>
                  <a:schemeClr val="tx1"/>
                </a:solidFill>
                <a:latin typeface="Times New Roman" pitchFamily="-110" charset="0"/>
                <a:ea typeface="+mn-ea"/>
                <a:cs typeface="+mn-cs"/>
              </a:rPr>
              <a:t>of mobile wireless technology that is designed to maximize bandwidth and throughput</a:t>
            </a:r>
          </a:p>
          <a:p>
            <a:r>
              <a:rPr lang="en-US" sz="1200" kern="1200" baseline="0" dirty="0" smtClean="0">
                <a:solidFill>
                  <a:schemeClr val="tx1"/>
                </a:solidFill>
                <a:latin typeface="Times New Roman" pitchFamily="-110" charset="0"/>
                <a:ea typeface="+mn-ea"/>
                <a:cs typeface="+mn-cs"/>
              </a:rPr>
              <a:t>while also maximizing spectral efficiency. The ITU has issued directives for 4G</a:t>
            </a:r>
          </a:p>
          <a:p>
            <a:r>
              <a:rPr lang="en-US" sz="1200" kern="1200" baseline="0" dirty="0" smtClean="0">
                <a:solidFill>
                  <a:schemeClr val="tx1"/>
                </a:solidFill>
                <a:latin typeface="Times New Roman" pitchFamily="-110" charset="0"/>
                <a:ea typeface="+mn-ea"/>
                <a:cs typeface="+mn-cs"/>
              </a:rPr>
              <a:t>networks. According to the ITU, an IMT-Advanced (or 4G) cellular system must</a:t>
            </a:r>
          </a:p>
          <a:p>
            <a:r>
              <a:rPr lang="en-US" sz="1200" kern="1200" baseline="0" dirty="0" smtClean="0">
                <a:solidFill>
                  <a:schemeClr val="tx1"/>
                </a:solidFill>
                <a:latin typeface="Times New Roman" pitchFamily="-110" charset="0"/>
                <a:ea typeface="+mn-ea"/>
                <a:cs typeface="+mn-cs"/>
              </a:rPr>
              <a:t>fulfill a number of minimum requirements, including the following: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Be based on an all-IP packet switched network.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Support peak data rates of up to approximately 100 Mbps for high-mobility</a:t>
            </a:r>
          </a:p>
          <a:p>
            <a:r>
              <a:rPr lang="en-US" sz="1200" kern="1200" baseline="0" dirty="0" smtClean="0">
                <a:solidFill>
                  <a:schemeClr val="tx1"/>
                </a:solidFill>
                <a:latin typeface="Times New Roman" pitchFamily="-110" charset="0"/>
                <a:ea typeface="+mn-ea"/>
                <a:cs typeface="+mn-cs"/>
              </a:rPr>
              <a:t>mobile access and up to approximately 1 </a:t>
            </a:r>
            <a:r>
              <a:rPr lang="en-US" sz="1200" kern="1200" baseline="0" dirty="0" err="1" smtClean="0">
                <a:solidFill>
                  <a:schemeClr val="tx1"/>
                </a:solidFill>
                <a:latin typeface="Times New Roman" pitchFamily="-110" charset="0"/>
                <a:ea typeface="+mn-ea"/>
                <a:cs typeface="+mn-cs"/>
              </a:rPr>
              <a:t>Gbps</a:t>
            </a:r>
            <a:r>
              <a:rPr lang="en-US" sz="1200" kern="1200" baseline="0" dirty="0" smtClean="0">
                <a:solidFill>
                  <a:schemeClr val="tx1"/>
                </a:solidFill>
                <a:latin typeface="Times New Roman" pitchFamily="-110" charset="0"/>
                <a:ea typeface="+mn-ea"/>
                <a:cs typeface="+mn-cs"/>
              </a:rPr>
              <a:t> for low-mobility access such as</a:t>
            </a:r>
          </a:p>
          <a:p>
            <a:r>
              <a:rPr lang="en-US" sz="1200" kern="1200" baseline="0" dirty="0" smtClean="0">
                <a:solidFill>
                  <a:schemeClr val="tx1"/>
                </a:solidFill>
                <a:latin typeface="Times New Roman" pitchFamily="-110" charset="0"/>
                <a:ea typeface="+mn-ea"/>
                <a:cs typeface="+mn-cs"/>
              </a:rPr>
              <a:t>local wireless access.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Dynamically share and use the network resources to support more simultaneous</a:t>
            </a:r>
          </a:p>
          <a:p>
            <a:r>
              <a:rPr lang="en-US" sz="1200" kern="1200" baseline="0" dirty="0" smtClean="0">
                <a:solidFill>
                  <a:schemeClr val="tx1"/>
                </a:solidFill>
                <a:latin typeface="Times New Roman" pitchFamily="-110" charset="0"/>
                <a:ea typeface="+mn-ea"/>
                <a:cs typeface="+mn-cs"/>
              </a:rPr>
              <a:t>users per cell.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Support smooth handovers across heterogeneous networks.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Support high quality of service for next-generation multimedia applications.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contrast to earlier generations, 4G systems do not support traditional</a:t>
            </a:r>
          </a:p>
          <a:p>
            <a:r>
              <a:rPr lang="en-US" sz="1200" kern="1200" baseline="0" dirty="0" smtClean="0">
                <a:solidFill>
                  <a:schemeClr val="tx1"/>
                </a:solidFill>
                <a:latin typeface="Times New Roman" pitchFamily="-110" charset="0"/>
                <a:ea typeface="+mn-ea"/>
                <a:cs typeface="+mn-cs"/>
              </a:rPr>
              <a:t>circuit-switched telephony service, providing only IP telephony services. And,</a:t>
            </a:r>
          </a:p>
          <a:p>
            <a:r>
              <a:rPr lang="en-US" sz="1200" kern="1200" baseline="0" dirty="0" smtClean="0">
                <a:solidFill>
                  <a:schemeClr val="tx1"/>
                </a:solidFill>
                <a:latin typeface="Times New Roman" pitchFamily="-110" charset="0"/>
                <a:ea typeface="+mn-ea"/>
                <a:cs typeface="+mn-cs"/>
              </a:rPr>
              <a:t>as may be observed in Table 10.1, the spread spectrum radio technologies that</a:t>
            </a:r>
          </a:p>
          <a:p>
            <a:r>
              <a:rPr lang="en-US" sz="1200" kern="1200" baseline="0" dirty="0" smtClean="0">
                <a:solidFill>
                  <a:schemeClr val="tx1"/>
                </a:solidFill>
                <a:latin typeface="Times New Roman" pitchFamily="-110" charset="0"/>
                <a:ea typeface="+mn-ea"/>
                <a:cs typeface="+mn-cs"/>
              </a:rPr>
              <a:t>characterized 3G systems are replaced in 4G systems by OFDMA (orthogonal frequency-</a:t>
            </a:r>
          </a:p>
          <a:p>
            <a:r>
              <a:rPr lang="en-US" sz="1200" kern="1200" baseline="0" dirty="0" smtClean="0">
                <a:solidFill>
                  <a:schemeClr val="tx1"/>
                </a:solidFill>
                <a:latin typeface="Times New Roman" pitchFamily="-110" charset="0"/>
                <a:ea typeface="+mn-ea"/>
                <a:cs typeface="+mn-cs"/>
              </a:rPr>
              <a:t>division multiple access) multicarrier transmission and frequency-domain</a:t>
            </a:r>
          </a:p>
          <a:p>
            <a:r>
              <a:rPr lang="en-US" sz="1200" kern="1200" baseline="0" dirty="0" smtClean="0">
                <a:solidFill>
                  <a:schemeClr val="tx1"/>
                </a:solidFill>
                <a:latin typeface="Times New Roman" pitchFamily="-110" charset="0"/>
                <a:ea typeface="+mn-ea"/>
                <a:cs typeface="+mn-cs"/>
              </a:rPr>
              <a:t>equalization schemes.</a:t>
            </a:r>
            <a:endParaRPr lang="en-US" sz="1100" dirty="0">
              <a:latin typeface="Times New Roman" pitchFamily="32" charset="0"/>
            </a:endParaRPr>
          </a:p>
        </p:txBody>
      </p:sp>
      <p:sp>
        <p:nvSpPr>
          <p:cNvPr id="109572" name="Slide Number Placeholder 3"/>
          <p:cNvSpPr>
            <a:spLocks noGrp="1"/>
          </p:cNvSpPr>
          <p:nvPr>
            <p:ph type="sldNum" sz="quarter" idx="5"/>
          </p:nvPr>
        </p:nvSpPr>
        <p:spPr>
          <a:noFill/>
        </p:spPr>
        <p:txBody>
          <a:bodyPr/>
          <a:lstStyle/>
          <a:p>
            <a:fld id="{BBE3B642-8C4F-E548-BDCF-71A7F1B91CFB}"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 Figure 10.9 illustrates several major differences between 3G and 4G cellular</a:t>
            </a:r>
          </a:p>
          <a:p>
            <a:r>
              <a:rPr lang="en-US" sz="1200" kern="1200" baseline="0" dirty="0" smtClean="0">
                <a:solidFill>
                  <a:schemeClr val="tx1"/>
                </a:solidFill>
                <a:latin typeface="Times New Roman" pitchFamily="-110" charset="0"/>
                <a:ea typeface="+mn-ea"/>
                <a:cs typeface="+mn-cs"/>
              </a:rPr>
              <a:t>networks. As shown in Figure 10.9a, the connections between base stations and</a:t>
            </a:r>
          </a:p>
          <a:p>
            <a:r>
              <a:rPr lang="en-US" sz="1200" kern="1200" baseline="0" dirty="0" smtClean="0">
                <a:solidFill>
                  <a:schemeClr val="tx1"/>
                </a:solidFill>
                <a:latin typeface="Times New Roman" pitchFamily="-110" charset="0"/>
                <a:ea typeface="+mn-ea"/>
                <a:cs typeface="+mn-cs"/>
              </a:rPr>
              <a:t>switching offices in 3G networks are typically cable-based, either copper or fiber</a:t>
            </a:r>
          </a:p>
          <a:p>
            <a:r>
              <a:rPr lang="en-US" sz="1200" kern="1200" baseline="0" dirty="0" smtClean="0">
                <a:solidFill>
                  <a:schemeClr val="tx1"/>
                </a:solidFill>
                <a:latin typeface="Times New Roman" pitchFamily="-110" charset="0"/>
                <a:ea typeface="+mn-ea"/>
                <a:cs typeface="+mn-cs"/>
              </a:rPr>
              <a:t>wires. Circuit switching is supported to enable voice connections between mobile</a:t>
            </a:r>
          </a:p>
          <a:p>
            <a:r>
              <a:rPr lang="en-US" sz="1200" kern="1200" baseline="0" dirty="0" smtClean="0">
                <a:solidFill>
                  <a:schemeClr val="tx1"/>
                </a:solidFill>
                <a:latin typeface="Times New Roman" pitchFamily="-110" charset="0"/>
                <a:ea typeface="+mn-ea"/>
                <a:cs typeface="+mn-cs"/>
              </a:rPr>
              <a:t>users and phones connected to the PSTN. Internet access in 3G networks may also</a:t>
            </a:r>
          </a:p>
          <a:p>
            <a:r>
              <a:rPr lang="en-US" sz="1200" kern="1200" baseline="0" dirty="0" smtClean="0">
                <a:solidFill>
                  <a:schemeClr val="tx1"/>
                </a:solidFill>
                <a:latin typeface="Times New Roman" pitchFamily="-110" charset="0"/>
                <a:ea typeface="+mn-ea"/>
                <a:cs typeface="+mn-cs"/>
              </a:rPr>
              <a:t>be routed through switching offices. By contrast, in 4G networks, IP telephony</a:t>
            </a:r>
          </a:p>
          <a:p>
            <a:r>
              <a:rPr lang="en-US" sz="1200" kern="1200" baseline="0" dirty="0" smtClean="0">
                <a:solidFill>
                  <a:schemeClr val="tx1"/>
                </a:solidFill>
                <a:latin typeface="Times New Roman" pitchFamily="-110" charset="0"/>
                <a:ea typeface="+mn-ea"/>
                <a:cs typeface="+mn-cs"/>
              </a:rPr>
              <a:t>is the norm as are IP packet-switched connections for Internet access. These are</a:t>
            </a:r>
          </a:p>
          <a:p>
            <a:r>
              <a:rPr lang="en-US" sz="1200" kern="1200" baseline="0" dirty="0" smtClean="0">
                <a:solidFill>
                  <a:schemeClr val="tx1"/>
                </a:solidFill>
                <a:latin typeface="Times New Roman" pitchFamily="-110" charset="0"/>
                <a:ea typeface="+mn-ea"/>
                <a:cs typeface="+mn-cs"/>
              </a:rPr>
              <a:t>enabled by wireless connections, such as fixed broadband wireless access (BWA)</a:t>
            </a:r>
          </a:p>
          <a:p>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between base stations and switching offices (Figure 10.9b). Connections</a:t>
            </a:r>
          </a:p>
          <a:p>
            <a:r>
              <a:rPr lang="en-US" sz="1200" kern="1200" baseline="0" dirty="0" smtClean="0">
                <a:solidFill>
                  <a:schemeClr val="tx1"/>
                </a:solidFill>
                <a:latin typeface="Times New Roman" pitchFamily="-110" charset="0"/>
                <a:ea typeface="+mn-ea"/>
                <a:cs typeface="+mn-cs"/>
              </a:rPr>
              <a:t>among mobile users with 4G-capable smartphones may never be routed over cable-based,</a:t>
            </a:r>
          </a:p>
          <a:p>
            <a:r>
              <a:rPr lang="en-US" sz="1200" kern="1200" baseline="0" dirty="0" smtClean="0">
                <a:solidFill>
                  <a:schemeClr val="tx1"/>
                </a:solidFill>
                <a:latin typeface="Times New Roman" pitchFamily="-110" charset="0"/>
                <a:ea typeface="+mn-ea"/>
                <a:cs typeface="+mn-cs"/>
              </a:rPr>
              <a:t>circuit-switched connections—all communications between them can be</a:t>
            </a:r>
          </a:p>
          <a:p>
            <a:r>
              <a:rPr lang="en-US" sz="1200" kern="1200" baseline="0" dirty="0" smtClean="0">
                <a:solidFill>
                  <a:schemeClr val="tx1"/>
                </a:solidFill>
                <a:latin typeface="Times New Roman" pitchFamily="-110" charset="0"/>
                <a:ea typeface="+mn-ea"/>
                <a:cs typeface="+mn-cs"/>
              </a:rPr>
              <a:t>IP-based and handled by wireless links. This setup facilitates deployment of mobile-to-</a:t>
            </a:r>
          </a:p>
          <a:p>
            <a:r>
              <a:rPr lang="en-US" sz="1200" kern="1200" baseline="0" dirty="0" smtClean="0">
                <a:solidFill>
                  <a:schemeClr val="tx1"/>
                </a:solidFill>
                <a:latin typeface="Times New Roman" pitchFamily="-110" charset="0"/>
                <a:ea typeface="+mn-ea"/>
                <a:cs typeface="+mn-cs"/>
              </a:rPr>
              <a:t>mobile video call/video conferencing services and the simultaneous delivery of</a:t>
            </a:r>
          </a:p>
          <a:p>
            <a:r>
              <a:rPr lang="en-US" sz="1200" kern="1200" baseline="0" dirty="0" smtClean="0">
                <a:solidFill>
                  <a:schemeClr val="tx1"/>
                </a:solidFill>
                <a:latin typeface="Times New Roman" pitchFamily="-110" charset="0"/>
                <a:ea typeface="+mn-ea"/>
                <a:cs typeface="+mn-cs"/>
              </a:rPr>
              <a:t>voice and data services (such as Web browsing while engaged in a phone call). 4G</a:t>
            </a:r>
          </a:p>
          <a:p>
            <a:r>
              <a:rPr lang="en-US" sz="1200" kern="1200" baseline="0" dirty="0" smtClean="0">
                <a:solidFill>
                  <a:schemeClr val="tx1"/>
                </a:solidFill>
                <a:latin typeface="Times New Roman" pitchFamily="-110" charset="0"/>
                <a:ea typeface="+mn-ea"/>
                <a:cs typeface="+mn-cs"/>
              </a:rPr>
              <a:t>mobile users can still connect with 3G network users and PSTN subscribers over</a:t>
            </a:r>
          </a:p>
          <a:p>
            <a:r>
              <a:rPr lang="en-US" sz="1200" kern="1200" baseline="0" dirty="0" smtClean="0">
                <a:solidFill>
                  <a:schemeClr val="tx1"/>
                </a:solidFill>
                <a:latin typeface="Times New Roman" pitchFamily="-110" charset="0"/>
                <a:ea typeface="+mn-ea"/>
                <a:cs typeface="+mn-cs"/>
              </a:rPr>
              <a:t>cable/fiber circuit-switched connections between the switching offices.</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Two candidates emerged for 4G standardization. One is known as Long Term</a:t>
            </a:r>
          </a:p>
          <a:p>
            <a:r>
              <a:rPr lang="en-US" sz="1200" kern="1200" baseline="0" dirty="0" smtClean="0">
                <a:solidFill>
                  <a:schemeClr val="tx1"/>
                </a:solidFill>
                <a:latin typeface="Times New Roman" pitchFamily="-110" charset="0"/>
                <a:ea typeface="+mn-ea"/>
                <a:cs typeface="+mn-cs"/>
              </a:rPr>
              <a:t>Evolution (LTE) , which has been developed by the Third Generation Partnership</a:t>
            </a:r>
          </a:p>
          <a:p>
            <a:r>
              <a:rPr lang="en-US" sz="1200" kern="1200" baseline="0" dirty="0" smtClean="0">
                <a:solidFill>
                  <a:schemeClr val="tx1"/>
                </a:solidFill>
                <a:latin typeface="Times New Roman" pitchFamily="-110" charset="0"/>
                <a:ea typeface="+mn-ea"/>
                <a:cs typeface="+mn-cs"/>
              </a:rPr>
              <a:t>Project (3GPP), a consortium of Asian, European, and North American telecommunications</a:t>
            </a:r>
          </a:p>
          <a:p>
            <a:r>
              <a:rPr lang="en-US" sz="1200" kern="1200" baseline="0" dirty="0" smtClean="0">
                <a:solidFill>
                  <a:schemeClr val="tx1"/>
                </a:solidFill>
                <a:latin typeface="Times New Roman" pitchFamily="-110" charset="0"/>
                <a:ea typeface="+mn-ea"/>
                <a:cs typeface="+mn-cs"/>
              </a:rPr>
              <a:t>standards organizations. The other effort is from the IEEE 802.16 committee,</a:t>
            </a:r>
          </a:p>
          <a:p>
            <a:r>
              <a:rPr lang="en-US" sz="1200" kern="1200" baseline="0" dirty="0" smtClean="0">
                <a:solidFill>
                  <a:schemeClr val="tx1"/>
                </a:solidFill>
                <a:latin typeface="Times New Roman" pitchFamily="-110" charset="0"/>
                <a:ea typeface="+mn-ea"/>
                <a:cs typeface="+mn-cs"/>
              </a:rPr>
              <a:t>which has developed standards for high-speed fixed wireless operations known as</a:t>
            </a:r>
          </a:p>
          <a:p>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(described in Chapter 18). The committee has specified an enhancement</a:t>
            </a:r>
          </a:p>
          <a:p>
            <a:r>
              <a:rPr lang="en-US" sz="1200" kern="1200" baseline="0" dirty="0" smtClean="0">
                <a:solidFill>
                  <a:schemeClr val="tx1"/>
                </a:solidFill>
                <a:latin typeface="Times New Roman" pitchFamily="-110" charset="0"/>
                <a:ea typeface="+mn-ea"/>
                <a:cs typeface="+mn-cs"/>
              </a:rPr>
              <a:t>of </a:t>
            </a:r>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to meet 4G needs. The two efforts are similar in terms of both performance</a:t>
            </a:r>
          </a:p>
          <a:p>
            <a:r>
              <a:rPr lang="en-US" sz="1200" kern="1200" baseline="0" dirty="0" smtClean="0">
                <a:solidFill>
                  <a:schemeClr val="tx1"/>
                </a:solidFill>
                <a:latin typeface="Times New Roman" pitchFamily="-110" charset="0"/>
                <a:ea typeface="+mn-ea"/>
                <a:cs typeface="+mn-cs"/>
              </a:rPr>
              <a:t>and technology. Both are based on the use of orthogonal frequency-division</a:t>
            </a:r>
          </a:p>
          <a:p>
            <a:r>
              <a:rPr lang="en-US" sz="1200" kern="1200" baseline="0" dirty="0" smtClean="0">
                <a:solidFill>
                  <a:schemeClr val="tx1"/>
                </a:solidFill>
                <a:latin typeface="Times New Roman" pitchFamily="-110" charset="0"/>
                <a:ea typeface="+mn-ea"/>
                <a:cs typeface="+mn-cs"/>
              </a:rPr>
              <a:t>multiple access (OFDMA) to support multiple access to network resources. </a:t>
            </a:r>
            <a:r>
              <a:rPr lang="en-US" sz="1200" kern="1200" baseline="0" dirty="0" err="1" smtClean="0">
                <a:solidFill>
                  <a:schemeClr val="tx1"/>
                </a:solidFill>
                <a:latin typeface="Times New Roman" pitchFamily="-110" charset="0"/>
                <a:ea typeface="+mn-ea"/>
                <a:cs typeface="+mn-cs"/>
              </a:rPr>
              <a:t>WiMAX</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uses a pure OFDMA approach of both uplink (UL) and downlink (DL). LTE uses</a:t>
            </a:r>
          </a:p>
          <a:p>
            <a:r>
              <a:rPr lang="en-US" sz="1200" kern="1200" baseline="0" dirty="0" smtClean="0">
                <a:solidFill>
                  <a:schemeClr val="tx1"/>
                </a:solidFill>
                <a:latin typeface="Times New Roman" pitchFamily="-110" charset="0"/>
                <a:ea typeface="+mn-ea"/>
                <a:cs typeface="+mn-cs"/>
              </a:rPr>
              <a:t>pure OFDMA on the downlink but a technique that is based on OFDMA offers</a:t>
            </a:r>
          </a:p>
          <a:p>
            <a:r>
              <a:rPr lang="en-US" sz="1200" kern="1200" baseline="0" dirty="0" smtClean="0">
                <a:solidFill>
                  <a:schemeClr val="tx1"/>
                </a:solidFill>
                <a:latin typeface="Times New Roman" pitchFamily="-110" charset="0"/>
                <a:ea typeface="+mn-ea"/>
                <a:cs typeface="+mn-cs"/>
              </a:rPr>
              <a:t>enhanced power efficiency for the uplink. While </a:t>
            </a:r>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retains a role as the technology</a:t>
            </a:r>
          </a:p>
          <a:p>
            <a:r>
              <a:rPr lang="en-US" sz="1200" kern="1200" baseline="0" dirty="0" smtClean="0">
                <a:solidFill>
                  <a:schemeClr val="tx1"/>
                </a:solidFill>
                <a:latin typeface="Times New Roman" pitchFamily="-110" charset="0"/>
                <a:ea typeface="+mn-ea"/>
                <a:cs typeface="+mn-cs"/>
              </a:rPr>
              <a:t>for fixed broadband wireless access, LTE has become the universal standard</a:t>
            </a:r>
          </a:p>
          <a:p>
            <a:r>
              <a:rPr lang="en-US" sz="1200" kern="1200" baseline="0" dirty="0" smtClean="0">
                <a:solidFill>
                  <a:schemeClr val="tx1"/>
                </a:solidFill>
                <a:latin typeface="Times New Roman" pitchFamily="-110" charset="0"/>
                <a:ea typeface="+mn-ea"/>
                <a:cs typeface="+mn-cs"/>
              </a:rPr>
              <a:t>for 4G wireless. For example, all of the major carriers in the United States, including</a:t>
            </a:r>
          </a:p>
          <a:p>
            <a:r>
              <a:rPr lang="en-US" sz="1200" kern="1200" baseline="0" dirty="0" smtClean="0">
                <a:solidFill>
                  <a:schemeClr val="tx1"/>
                </a:solidFill>
                <a:latin typeface="Times New Roman" pitchFamily="-110" charset="0"/>
                <a:ea typeface="+mn-ea"/>
                <a:cs typeface="+mn-cs"/>
              </a:rPr>
              <a:t>AT&amp;T and Verizon, have adopted a version of LTE based on frequency-division</a:t>
            </a:r>
          </a:p>
          <a:p>
            <a:r>
              <a:rPr lang="en-US" sz="1200" kern="1200" baseline="0" dirty="0" smtClean="0">
                <a:solidFill>
                  <a:schemeClr val="tx1"/>
                </a:solidFill>
                <a:latin typeface="Times New Roman" pitchFamily="-110" charset="0"/>
                <a:ea typeface="+mn-ea"/>
                <a:cs typeface="+mn-cs"/>
              </a:rPr>
              <a:t>duplex (FDD), whereas China Mobile, the world’s largest telecommunication carrier,</a:t>
            </a:r>
          </a:p>
          <a:p>
            <a:r>
              <a:rPr lang="en-US" sz="1200" kern="1200" baseline="0" dirty="0" smtClean="0">
                <a:solidFill>
                  <a:schemeClr val="tx1"/>
                </a:solidFill>
                <a:latin typeface="Times New Roman" pitchFamily="-110" charset="0"/>
                <a:ea typeface="+mn-ea"/>
                <a:cs typeface="+mn-cs"/>
              </a:rPr>
              <a:t>has adopted a version of LTE based on time-division duplex (TDD).</a:t>
            </a:r>
            <a:endParaRPr lang="en-US" dirty="0">
              <a:latin typeface="Times New Roman" pitchFamily="32" charset="0"/>
            </a:endParaRPr>
          </a:p>
        </p:txBody>
      </p:sp>
      <p:sp>
        <p:nvSpPr>
          <p:cNvPr id="110596" name="Slide Number Placeholder 3"/>
          <p:cNvSpPr>
            <a:spLocks noGrp="1"/>
          </p:cNvSpPr>
          <p:nvPr>
            <p:ph type="sldNum" sz="quarter" idx="5"/>
          </p:nvPr>
        </p:nvSpPr>
        <p:spPr>
          <a:noFill/>
        </p:spPr>
        <p:txBody>
          <a:bodyPr/>
          <a:lstStyle/>
          <a:p>
            <a:fld id="{89A854E7-7AEB-004F-9874-C2EDAAE1CA2A}"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LTE development began in the 3G era and its initial releases provided 3G</a:t>
            </a:r>
          </a:p>
          <a:p>
            <a:r>
              <a:rPr lang="en-US" sz="1200" kern="1200" baseline="0" dirty="0" smtClean="0">
                <a:solidFill>
                  <a:schemeClr val="tx1"/>
                </a:solidFill>
                <a:latin typeface="Times New Roman" pitchFamily="-110" charset="0"/>
                <a:ea typeface="+mn-ea"/>
                <a:cs typeface="+mn-cs"/>
              </a:rPr>
              <a:t>or enhanced 3G services. Beginning with release 10, LTE provides a 4G service,</a:t>
            </a:r>
          </a:p>
          <a:p>
            <a:r>
              <a:rPr lang="en-US" sz="1200" kern="1200" baseline="0" dirty="0" smtClean="0">
                <a:solidFill>
                  <a:schemeClr val="tx1"/>
                </a:solidFill>
                <a:latin typeface="Times New Roman" pitchFamily="-110" charset="0"/>
                <a:ea typeface="+mn-ea"/>
                <a:cs typeface="+mn-cs"/>
              </a:rPr>
              <a:t>known as LTE-Advanced . Table 10.2 compares the performance goals of LTE and</a:t>
            </a:r>
          </a:p>
          <a:p>
            <a:r>
              <a:rPr lang="en-US" sz="1200" kern="1200" baseline="0" dirty="0" smtClean="0">
                <a:solidFill>
                  <a:schemeClr val="tx1"/>
                </a:solidFill>
                <a:latin typeface="Times New Roman" pitchFamily="-110" charset="0"/>
                <a:ea typeface="+mn-ea"/>
                <a:cs typeface="+mn-cs"/>
              </a:rPr>
              <a:t>LTE-Advanced.</a:t>
            </a:r>
          </a:p>
          <a:p>
            <a:endParaRPr lang="en-US" sz="1200" kern="1200" baseline="0" dirty="0" smtClean="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0ABFD218-513A-3844-8C78-241C99E868E1}"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pitchFamily="-110" charset="0"/>
                <a:ea typeface="+mn-ea"/>
                <a:cs typeface="+mn-cs"/>
              </a:rPr>
              <a:t>Figure 10.10 illustrates the principal elements in an LTE-Advanced network. The</a:t>
            </a:r>
          </a:p>
          <a:p>
            <a:r>
              <a:rPr lang="en-US" sz="1200" kern="1200" baseline="0" dirty="0" smtClean="0">
                <a:solidFill>
                  <a:schemeClr val="tx1"/>
                </a:solidFill>
                <a:latin typeface="Times New Roman" pitchFamily="-110" charset="0"/>
                <a:ea typeface="+mn-ea"/>
                <a:cs typeface="+mn-cs"/>
              </a:rPr>
              <a:t>heart of the system is the base station, designated evolved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 In</a:t>
            </a:r>
          </a:p>
          <a:p>
            <a:r>
              <a:rPr lang="en-US" sz="1200" kern="1200" baseline="0" dirty="0" smtClean="0">
                <a:solidFill>
                  <a:schemeClr val="tx1"/>
                </a:solidFill>
                <a:latin typeface="Times New Roman" pitchFamily="-110" charset="0"/>
                <a:ea typeface="+mn-ea"/>
                <a:cs typeface="+mn-cs"/>
              </a:rPr>
              <a:t>LTE, the base station is referred to as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 The key differences between the two</a:t>
            </a:r>
          </a:p>
          <a:p>
            <a:r>
              <a:rPr lang="en-US" sz="1200" kern="1200" baseline="0" dirty="0" smtClean="0">
                <a:solidFill>
                  <a:schemeClr val="tx1"/>
                </a:solidFill>
                <a:latin typeface="Times New Roman" pitchFamily="-110" charset="0"/>
                <a:ea typeface="+mn-ea"/>
                <a:cs typeface="+mn-cs"/>
              </a:rPr>
              <a:t>base station technologies are: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 station interface with subscriber stations (referred to as user</a:t>
            </a:r>
          </a:p>
          <a:p>
            <a:r>
              <a:rPr lang="en-US" sz="1200" kern="1200" baseline="0" dirty="0" smtClean="0">
                <a:solidFill>
                  <a:schemeClr val="tx1"/>
                </a:solidFill>
                <a:latin typeface="Times New Roman" pitchFamily="-110" charset="0"/>
                <a:ea typeface="+mn-ea"/>
                <a:cs typeface="+mn-cs"/>
              </a:rPr>
              <a:t>equipment (UE)) is based on CDMA, whereas the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air interface is</a:t>
            </a:r>
          </a:p>
          <a:p>
            <a:r>
              <a:rPr lang="en-US" sz="1200" kern="1200" baseline="0" dirty="0" smtClean="0">
                <a:solidFill>
                  <a:schemeClr val="tx1"/>
                </a:solidFill>
                <a:latin typeface="Times New Roman" pitchFamily="-110" charset="0"/>
                <a:ea typeface="+mn-ea"/>
                <a:cs typeface="+mn-cs"/>
              </a:rPr>
              <a:t>based on OFDMA.</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embeds its own control functionality, rather than using an RNC</a:t>
            </a:r>
          </a:p>
          <a:p>
            <a:r>
              <a:rPr lang="en-US" sz="1200" kern="1200" baseline="0" dirty="0" smtClean="0">
                <a:solidFill>
                  <a:schemeClr val="tx1"/>
                </a:solidFill>
                <a:latin typeface="Times New Roman" pitchFamily="-110" charset="0"/>
                <a:ea typeface="+mn-ea"/>
                <a:cs typeface="+mn-cs"/>
              </a:rPr>
              <a:t>(Radio Network Controller) as does a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operator, or carrier, network that interconnects all</a:t>
            </a:r>
          </a:p>
          <a:p>
            <a:r>
              <a:rPr lang="en-US" sz="1200" kern="1200" baseline="0" dirty="0" smtClean="0">
                <a:solidFill>
                  <a:schemeClr val="tx1"/>
                </a:solidFill>
                <a:latin typeface="Times New Roman" pitchFamily="-110" charset="0"/>
                <a:ea typeface="+mn-ea"/>
                <a:cs typeface="+mn-cs"/>
              </a:rPr>
              <a:t>of the base stations of the carrier is referred to as the evolved packet core (EPC) .</a:t>
            </a:r>
          </a:p>
          <a:p>
            <a:r>
              <a:rPr lang="en-US" sz="1200" kern="1200" baseline="0" dirty="0" smtClean="0">
                <a:solidFill>
                  <a:schemeClr val="tx1"/>
                </a:solidFill>
                <a:latin typeface="Times New Roman" pitchFamily="-110" charset="0"/>
                <a:ea typeface="+mn-ea"/>
                <a:cs typeface="+mn-cs"/>
              </a:rPr>
              <a:t>Traditionally, the core cellular network was circuit switched, but for 4G the core</a:t>
            </a:r>
          </a:p>
          <a:p>
            <a:r>
              <a:rPr lang="en-US" sz="1200" kern="1200" baseline="0" dirty="0" smtClean="0">
                <a:solidFill>
                  <a:schemeClr val="tx1"/>
                </a:solidFill>
                <a:latin typeface="Times New Roman" pitchFamily="-110" charset="0"/>
                <a:ea typeface="+mn-ea"/>
                <a:cs typeface="+mn-cs"/>
              </a:rPr>
              <a:t>is entirely packet switched. It is based on IP and supports voice connections using</a:t>
            </a:r>
          </a:p>
          <a:p>
            <a:r>
              <a:rPr lang="en-US" sz="1200" kern="1200" baseline="0" dirty="0" smtClean="0">
                <a:solidFill>
                  <a:schemeClr val="tx1"/>
                </a:solidFill>
                <a:latin typeface="Times New Roman" pitchFamily="-110" charset="0"/>
                <a:ea typeface="+mn-ea"/>
                <a:cs typeface="+mn-cs"/>
              </a:rPr>
              <a:t>voice over IP (VoIP).</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10.10 illustrates the essential components of the EPC:</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Mobility management entity (MME):  The MME deals with control signaling</a:t>
            </a:r>
          </a:p>
          <a:p>
            <a:r>
              <a:rPr lang="en-US" sz="1200" kern="1200" baseline="0" dirty="0" smtClean="0">
                <a:solidFill>
                  <a:schemeClr val="tx1"/>
                </a:solidFill>
                <a:latin typeface="Times New Roman" pitchFamily="-110" charset="0"/>
                <a:ea typeface="+mn-ea"/>
                <a:cs typeface="+mn-cs"/>
              </a:rPr>
              <a:t>related to mobility and security. The MME is responsible for the tracking and</a:t>
            </a:r>
          </a:p>
          <a:p>
            <a:r>
              <a:rPr lang="en-US" sz="1200" kern="1200" baseline="0" dirty="0" smtClean="0">
                <a:solidFill>
                  <a:schemeClr val="tx1"/>
                </a:solidFill>
                <a:latin typeface="Times New Roman" pitchFamily="-110" charset="0"/>
                <a:ea typeface="+mn-ea"/>
                <a:cs typeface="+mn-cs"/>
              </a:rPr>
              <a:t>the paging of UE in idle-mode.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Serving gateway (SGW):  The SGW deals with user data transmitted and</a:t>
            </a:r>
          </a:p>
          <a:p>
            <a:r>
              <a:rPr lang="en-US" sz="1200" kern="1200" baseline="0" dirty="0" smtClean="0">
                <a:solidFill>
                  <a:schemeClr val="tx1"/>
                </a:solidFill>
                <a:latin typeface="Times New Roman" pitchFamily="-110" charset="0"/>
                <a:ea typeface="+mn-ea"/>
                <a:cs typeface="+mn-cs"/>
              </a:rPr>
              <a:t>received by </a:t>
            </a:r>
            <a:r>
              <a:rPr lang="en-US" sz="1200" kern="1200" baseline="0" dirty="0" err="1" smtClean="0">
                <a:solidFill>
                  <a:schemeClr val="tx1"/>
                </a:solidFill>
                <a:latin typeface="Times New Roman" pitchFamily="-110" charset="0"/>
                <a:ea typeface="+mn-ea"/>
                <a:cs typeface="+mn-cs"/>
              </a:rPr>
              <a:t>UEs</a:t>
            </a:r>
            <a:r>
              <a:rPr lang="en-US" sz="1200" kern="1200" baseline="0" dirty="0" smtClean="0">
                <a:solidFill>
                  <a:schemeClr val="tx1"/>
                </a:solidFill>
                <a:latin typeface="Times New Roman" pitchFamily="-110" charset="0"/>
                <a:ea typeface="+mn-ea"/>
                <a:cs typeface="+mn-cs"/>
              </a:rPr>
              <a:t> in packet form, using IP. The Serving GW is the point of</a:t>
            </a:r>
          </a:p>
          <a:p>
            <a:r>
              <a:rPr lang="en-US" sz="1200" kern="1200" baseline="0" dirty="0" smtClean="0">
                <a:solidFill>
                  <a:schemeClr val="tx1"/>
                </a:solidFill>
                <a:latin typeface="Times New Roman" pitchFamily="-110" charset="0"/>
                <a:ea typeface="+mn-ea"/>
                <a:cs typeface="+mn-cs"/>
              </a:rPr>
              <a:t> interconnect between the radio side and the EPC. As its name indicates, this</a:t>
            </a:r>
          </a:p>
          <a:p>
            <a:r>
              <a:rPr lang="en-US" sz="1200" kern="1200" baseline="0" dirty="0" smtClean="0">
                <a:solidFill>
                  <a:schemeClr val="tx1"/>
                </a:solidFill>
                <a:latin typeface="Times New Roman" pitchFamily="-110" charset="0"/>
                <a:ea typeface="+mn-ea"/>
                <a:cs typeface="+mn-cs"/>
              </a:rPr>
              <a:t>gateway serves the UE by routing the incoming and outgoing IP packets. It is</a:t>
            </a:r>
          </a:p>
          <a:p>
            <a:r>
              <a:rPr lang="en-US" sz="1200" kern="1200" baseline="0" dirty="0" smtClean="0">
                <a:solidFill>
                  <a:schemeClr val="tx1"/>
                </a:solidFill>
                <a:latin typeface="Times New Roman" pitchFamily="-110" charset="0"/>
                <a:ea typeface="+mn-ea"/>
                <a:cs typeface="+mn-cs"/>
              </a:rPr>
              <a:t>the anchor point for the intra-LTE mobility (i.e., in case of handover between</a:t>
            </a:r>
          </a:p>
          <a:p>
            <a:r>
              <a:rPr lang="en-US" sz="1200" kern="1200" baseline="0" dirty="0" err="1" smtClean="0">
                <a:solidFill>
                  <a:schemeClr val="tx1"/>
                </a:solidFill>
                <a:latin typeface="Times New Roman" pitchFamily="-110" charset="0"/>
                <a:ea typeface="+mn-ea"/>
                <a:cs typeface="+mn-cs"/>
              </a:rPr>
              <a:t>eNodeBs</a:t>
            </a:r>
            <a:r>
              <a:rPr lang="en-US" sz="1200" kern="1200" baseline="0" dirty="0" smtClean="0">
                <a:solidFill>
                  <a:schemeClr val="tx1"/>
                </a:solidFill>
                <a:latin typeface="Times New Roman" pitchFamily="-110" charset="0"/>
                <a:ea typeface="+mn-ea"/>
                <a:cs typeface="+mn-cs"/>
              </a:rPr>
              <a:t>). Thus packets can be routed from an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to an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in</a:t>
            </a:r>
          </a:p>
          <a:p>
            <a:r>
              <a:rPr lang="en-US" sz="1200" kern="1200" baseline="0" dirty="0" smtClean="0">
                <a:solidFill>
                  <a:schemeClr val="tx1"/>
                </a:solidFill>
                <a:latin typeface="Times New Roman" pitchFamily="-110" charset="0"/>
                <a:ea typeface="+mn-ea"/>
                <a:cs typeface="+mn-cs"/>
              </a:rPr>
              <a:t>another area via the SGW, and can also be routed to external networks such</a:t>
            </a:r>
          </a:p>
          <a:p>
            <a:r>
              <a:rPr lang="en-US" sz="1200" kern="1200" baseline="0" dirty="0" smtClean="0">
                <a:solidFill>
                  <a:schemeClr val="tx1"/>
                </a:solidFill>
                <a:latin typeface="Times New Roman" pitchFamily="-110" charset="0"/>
                <a:ea typeface="+mn-ea"/>
                <a:cs typeface="+mn-cs"/>
              </a:rPr>
              <a:t>as the Internet (via the PGW).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Packet data network gateway (PGW):  The PGW is the point of interconnect</a:t>
            </a:r>
          </a:p>
          <a:p>
            <a:r>
              <a:rPr lang="en-US" sz="1200" kern="1200" baseline="0" dirty="0" smtClean="0">
                <a:solidFill>
                  <a:schemeClr val="tx1"/>
                </a:solidFill>
                <a:latin typeface="Times New Roman" pitchFamily="-110" charset="0"/>
                <a:ea typeface="+mn-ea"/>
                <a:cs typeface="+mn-cs"/>
              </a:rPr>
              <a:t>between the EPC and the external IP networks such as the Internet.</a:t>
            </a:r>
          </a:p>
          <a:p>
            <a:r>
              <a:rPr lang="en-US" sz="1200" kern="1200" baseline="0" dirty="0" smtClean="0">
                <a:solidFill>
                  <a:schemeClr val="tx1"/>
                </a:solidFill>
                <a:latin typeface="Times New Roman" pitchFamily="-110" charset="0"/>
                <a:ea typeface="+mn-ea"/>
                <a:cs typeface="+mn-cs"/>
              </a:rPr>
              <a:t>The PGW routes packets to and from the external networks. It also performs</a:t>
            </a:r>
          </a:p>
          <a:p>
            <a:r>
              <a:rPr lang="en-US" sz="1200" kern="1200" baseline="0" dirty="0" smtClean="0">
                <a:solidFill>
                  <a:schemeClr val="tx1"/>
                </a:solidFill>
                <a:latin typeface="Times New Roman" pitchFamily="-110" charset="0"/>
                <a:ea typeface="+mn-ea"/>
                <a:cs typeface="+mn-cs"/>
              </a:rPr>
              <a:t>various functions such as IP address/IP prefix allocation and policy control</a:t>
            </a:r>
          </a:p>
          <a:p>
            <a:r>
              <a:rPr lang="en-US" sz="1200" kern="1200" baseline="0" dirty="0" smtClean="0">
                <a:solidFill>
                  <a:schemeClr val="tx1"/>
                </a:solidFill>
                <a:latin typeface="Times New Roman" pitchFamily="-110" charset="0"/>
                <a:ea typeface="+mn-ea"/>
                <a:cs typeface="+mn-cs"/>
              </a:rPr>
              <a:t>and charging.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Home subscriber server (HSS):  The HSS maintains a database that contains</a:t>
            </a:r>
          </a:p>
          <a:p>
            <a:r>
              <a:rPr lang="en-US" sz="1200" kern="1200" baseline="0" dirty="0" smtClean="0">
                <a:solidFill>
                  <a:schemeClr val="tx1"/>
                </a:solidFill>
                <a:latin typeface="Times New Roman" pitchFamily="-110" charset="0"/>
                <a:ea typeface="+mn-ea"/>
                <a:cs typeface="+mn-cs"/>
              </a:rPr>
              <a:t>user-related and subscriber-related information. It also provides support functions</a:t>
            </a:r>
          </a:p>
          <a:p>
            <a:r>
              <a:rPr lang="en-US" sz="1200" kern="1200" baseline="0" dirty="0" smtClean="0">
                <a:solidFill>
                  <a:schemeClr val="tx1"/>
                </a:solidFill>
                <a:latin typeface="Times New Roman" pitchFamily="-110" charset="0"/>
                <a:ea typeface="+mn-ea"/>
                <a:cs typeface="+mn-cs"/>
              </a:rPr>
              <a:t>in mobility management, call and session setup, user authentication, and</a:t>
            </a:r>
          </a:p>
          <a:p>
            <a:r>
              <a:rPr lang="en-US" sz="1200" kern="1200" baseline="0" dirty="0" smtClean="0">
                <a:solidFill>
                  <a:schemeClr val="tx1"/>
                </a:solidFill>
                <a:latin typeface="Times New Roman" pitchFamily="-110" charset="0"/>
                <a:ea typeface="+mn-ea"/>
                <a:cs typeface="+mn-cs"/>
              </a:rPr>
              <a:t>access authorization.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10.10 shows only a single instance of each configuration element. There</a:t>
            </a:r>
          </a:p>
          <a:p>
            <a:r>
              <a:rPr lang="en-US" sz="1200" kern="1200" baseline="0" dirty="0" smtClean="0">
                <a:solidFill>
                  <a:schemeClr val="tx1"/>
                </a:solidFill>
                <a:latin typeface="Times New Roman" pitchFamily="-110" charset="0"/>
                <a:ea typeface="+mn-ea"/>
                <a:cs typeface="+mn-cs"/>
              </a:rPr>
              <a:t>are, of course, multiple </a:t>
            </a:r>
            <a:r>
              <a:rPr lang="en-US" sz="1200" kern="1200" baseline="0" dirty="0" err="1" smtClean="0">
                <a:solidFill>
                  <a:schemeClr val="tx1"/>
                </a:solidFill>
                <a:latin typeface="Times New Roman" pitchFamily="-110" charset="0"/>
                <a:ea typeface="+mn-ea"/>
                <a:cs typeface="+mn-cs"/>
              </a:rPr>
              <a:t>eNodeBs</a:t>
            </a:r>
            <a:r>
              <a:rPr lang="en-US" sz="1200" kern="1200" baseline="0" dirty="0" smtClean="0">
                <a:solidFill>
                  <a:schemeClr val="tx1"/>
                </a:solidFill>
                <a:latin typeface="Times New Roman" pitchFamily="-110" charset="0"/>
                <a:ea typeface="+mn-ea"/>
                <a:cs typeface="+mn-cs"/>
              </a:rPr>
              <a:t>, and multiple instances of each of the EPC elements.</a:t>
            </a:r>
          </a:p>
          <a:p>
            <a:r>
              <a:rPr lang="en-US" sz="1200" kern="1200" baseline="0" dirty="0" smtClean="0">
                <a:solidFill>
                  <a:schemeClr val="tx1"/>
                </a:solidFill>
                <a:latin typeface="Times New Roman" pitchFamily="-110" charset="0"/>
                <a:ea typeface="+mn-ea"/>
                <a:cs typeface="+mn-cs"/>
              </a:rPr>
              <a:t>And there are many-to-many links between </a:t>
            </a:r>
            <a:r>
              <a:rPr lang="en-US" sz="1200" kern="1200" baseline="0" dirty="0" err="1" smtClean="0">
                <a:solidFill>
                  <a:schemeClr val="tx1"/>
                </a:solidFill>
                <a:latin typeface="Times New Roman" pitchFamily="-110" charset="0"/>
                <a:ea typeface="+mn-ea"/>
                <a:cs typeface="+mn-cs"/>
              </a:rPr>
              <a:t>eNodeBs</a:t>
            </a:r>
            <a:r>
              <a:rPr lang="en-US" sz="1200" kern="1200" baseline="0" dirty="0" smtClean="0">
                <a:solidFill>
                  <a:schemeClr val="tx1"/>
                </a:solidFill>
                <a:latin typeface="Times New Roman" pitchFamily="-110" charset="0"/>
                <a:ea typeface="+mn-ea"/>
                <a:cs typeface="+mn-cs"/>
              </a:rPr>
              <a:t> and </a:t>
            </a:r>
            <a:r>
              <a:rPr lang="en-US" sz="1200" kern="1200" baseline="0" dirty="0" err="1" smtClean="0">
                <a:solidFill>
                  <a:schemeClr val="tx1"/>
                </a:solidFill>
                <a:latin typeface="Times New Roman" pitchFamily="-110" charset="0"/>
                <a:ea typeface="+mn-ea"/>
                <a:cs typeface="+mn-cs"/>
              </a:rPr>
              <a:t>MMEs</a:t>
            </a:r>
            <a:r>
              <a:rPr lang="en-US" sz="1200" kern="1200" baseline="0" dirty="0" smtClean="0">
                <a:solidFill>
                  <a:schemeClr val="tx1"/>
                </a:solidFill>
                <a:latin typeface="Times New Roman" pitchFamily="-110" charset="0"/>
                <a:ea typeface="+mn-ea"/>
                <a:cs typeface="+mn-cs"/>
              </a:rPr>
              <a:t>, between</a:t>
            </a:r>
          </a:p>
          <a:p>
            <a:r>
              <a:rPr lang="en-US" sz="1200" kern="1200" baseline="0" dirty="0" err="1" smtClean="0">
                <a:solidFill>
                  <a:schemeClr val="tx1"/>
                </a:solidFill>
                <a:latin typeface="Times New Roman" pitchFamily="-110" charset="0"/>
                <a:ea typeface="+mn-ea"/>
                <a:cs typeface="+mn-cs"/>
              </a:rPr>
              <a:t>MMEs</a:t>
            </a:r>
            <a:r>
              <a:rPr lang="en-US" sz="1200" kern="1200" baseline="0" dirty="0" smtClean="0">
                <a:solidFill>
                  <a:schemeClr val="tx1"/>
                </a:solidFill>
                <a:latin typeface="Times New Roman" pitchFamily="-110" charset="0"/>
                <a:ea typeface="+mn-ea"/>
                <a:cs typeface="+mn-cs"/>
              </a:rPr>
              <a:t> and </a:t>
            </a:r>
            <a:r>
              <a:rPr lang="en-US" sz="1200" kern="1200" baseline="0" dirty="0" err="1" smtClean="0">
                <a:solidFill>
                  <a:schemeClr val="tx1"/>
                </a:solidFill>
                <a:latin typeface="Times New Roman" pitchFamily="-110" charset="0"/>
                <a:ea typeface="+mn-ea"/>
                <a:cs typeface="+mn-cs"/>
              </a:rPr>
              <a:t>SGWs</a:t>
            </a:r>
            <a:r>
              <a:rPr lang="en-US" sz="1200" kern="1200" baseline="0" dirty="0" smtClean="0">
                <a:solidFill>
                  <a:schemeClr val="tx1"/>
                </a:solidFill>
                <a:latin typeface="Times New Roman" pitchFamily="-110" charset="0"/>
                <a:ea typeface="+mn-ea"/>
                <a:cs typeface="+mn-cs"/>
              </a:rPr>
              <a:t>, and between </a:t>
            </a:r>
            <a:r>
              <a:rPr lang="en-US" sz="1200" kern="1200" baseline="0" dirty="0" err="1" smtClean="0">
                <a:solidFill>
                  <a:schemeClr val="tx1"/>
                </a:solidFill>
                <a:latin typeface="Times New Roman" pitchFamily="-110" charset="0"/>
                <a:ea typeface="+mn-ea"/>
                <a:cs typeface="+mn-cs"/>
              </a:rPr>
              <a:t>SGWs</a:t>
            </a:r>
            <a:r>
              <a:rPr lang="en-US" sz="1200" kern="1200" baseline="0" dirty="0" smtClean="0">
                <a:solidFill>
                  <a:schemeClr val="tx1"/>
                </a:solidFill>
                <a:latin typeface="Times New Roman" pitchFamily="-110" charset="0"/>
                <a:ea typeface="+mn-ea"/>
                <a:cs typeface="+mn-cs"/>
              </a:rPr>
              <a:t> and </a:t>
            </a:r>
            <a:r>
              <a:rPr lang="en-US" sz="1200" kern="1200" baseline="0" dirty="0" err="1" smtClean="0">
                <a:solidFill>
                  <a:schemeClr val="tx1"/>
                </a:solidFill>
                <a:latin typeface="Times New Roman" pitchFamily="-110" charset="0"/>
                <a:ea typeface="+mn-ea"/>
                <a:cs typeface="+mn-cs"/>
              </a:rPr>
              <a:t>PGWs</a:t>
            </a:r>
            <a:r>
              <a:rPr lang="en-US" sz="1200" kern="1200" baseline="0" dirty="0" smtClean="0">
                <a:solidFill>
                  <a:schemeClr val="tx1"/>
                </a:solidFill>
                <a:latin typeface="Times New Roman" pitchFamily="-110"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Industry has responded to the increasing data transmission demands</a:t>
            </a:r>
          </a:p>
          <a:p>
            <a:r>
              <a:rPr lang="en-US" sz="1200" kern="1200" baseline="0" dirty="0" smtClean="0">
                <a:solidFill>
                  <a:schemeClr val="tx1"/>
                </a:solidFill>
                <a:latin typeface="Times New Roman" pitchFamily="-110" charset="0"/>
                <a:ea typeface="+mn-ea"/>
                <a:cs typeface="+mn-cs"/>
              </a:rPr>
              <a:t>from smartphones, tablets, and similar devices by the introduction of 3G and now</a:t>
            </a:r>
          </a:p>
          <a:p>
            <a:r>
              <a:rPr lang="en-US" sz="1200" kern="1200" baseline="0" dirty="0" smtClean="0">
                <a:solidFill>
                  <a:schemeClr val="tx1"/>
                </a:solidFill>
                <a:latin typeface="Times New Roman" pitchFamily="-110" charset="0"/>
                <a:ea typeface="+mn-ea"/>
                <a:cs typeface="+mn-cs"/>
              </a:rPr>
              <a:t>4G cellular networks. As demand continues to increase, it becomes increasingly difficult</a:t>
            </a:r>
          </a:p>
          <a:p>
            <a:r>
              <a:rPr lang="en-US" sz="1200" kern="1200" baseline="0" dirty="0" smtClean="0">
                <a:solidFill>
                  <a:schemeClr val="tx1"/>
                </a:solidFill>
                <a:latin typeface="Times New Roman" pitchFamily="-110" charset="0"/>
                <a:ea typeface="+mn-ea"/>
                <a:cs typeface="+mn-cs"/>
              </a:rPr>
              <a:t>to satisfy this requirement, particularly in densely populated areas and remote</a:t>
            </a:r>
          </a:p>
          <a:p>
            <a:r>
              <a:rPr lang="en-US" sz="1200" kern="1200" baseline="0" dirty="0" smtClean="0">
                <a:solidFill>
                  <a:schemeClr val="tx1"/>
                </a:solidFill>
                <a:latin typeface="Times New Roman" pitchFamily="-110" charset="0"/>
                <a:ea typeface="+mn-ea"/>
                <a:cs typeface="+mn-cs"/>
              </a:rPr>
              <a:t>rural areas. An essential component of the 4G strategy for satisfying demand is the</a:t>
            </a:r>
          </a:p>
          <a:p>
            <a:r>
              <a:rPr lang="en-US" sz="1200" kern="1200" baseline="0" dirty="0" smtClean="0">
                <a:solidFill>
                  <a:schemeClr val="tx1"/>
                </a:solidFill>
                <a:latin typeface="Times New Roman" pitchFamily="-110" charset="0"/>
                <a:ea typeface="+mn-ea"/>
                <a:cs typeface="+mn-cs"/>
              </a:rPr>
              <a:t>use of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is a low-power, short range, self-contained base station. Initially</a:t>
            </a:r>
          </a:p>
          <a:p>
            <a:r>
              <a:rPr lang="en-US" sz="1200" kern="1200" baseline="0" dirty="0" smtClean="0">
                <a:solidFill>
                  <a:schemeClr val="tx1"/>
                </a:solidFill>
                <a:latin typeface="Times New Roman" pitchFamily="-110" charset="0"/>
                <a:ea typeface="+mn-ea"/>
                <a:cs typeface="+mn-cs"/>
              </a:rPr>
              <a:t>used to describe consumer units intended for residential homes, the term has</a:t>
            </a:r>
          </a:p>
          <a:p>
            <a:r>
              <a:rPr lang="en-US" sz="1200" kern="1200" baseline="0" dirty="0" smtClean="0">
                <a:solidFill>
                  <a:schemeClr val="tx1"/>
                </a:solidFill>
                <a:latin typeface="Times New Roman" pitchFamily="-110" charset="0"/>
                <a:ea typeface="+mn-ea"/>
                <a:cs typeface="+mn-cs"/>
              </a:rPr>
              <a:t>expanded to encompass higher capacity units for enterprise, rural and metropolitan</a:t>
            </a:r>
          </a:p>
          <a:p>
            <a:r>
              <a:rPr lang="en-US" sz="1200" kern="1200" baseline="0" dirty="0" smtClean="0">
                <a:solidFill>
                  <a:schemeClr val="tx1"/>
                </a:solidFill>
                <a:latin typeface="Times New Roman" pitchFamily="-110" charset="0"/>
                <a:ea typeface="+mn-ea"/>
                <a:cs typeface="+mn-cs"/>
              </a:rPr>
              <a:t>areas. Key attributes include IP backhaul, self-optimization, low power</a:t>
            </a:r>
          </a:p>
          <a:p>
            <a:r>
              <a:rPr lang="en-US" sz="1200" kern="1200" baseline="0" dirty="0" smtClean="0">
                <a:solidFill>
                  <a:schemeClr val="tx1"/>
                </a:solidFill>
                <a:latin typeface="Times New Roman" pitchFamily="-110" charset="0"/>
                <a:ea typeface="+mn-ea"/>
                <a:cs typeface="+mn-cs"/>
              </a:rPr>
              <a:t>consumption, and ease of deployment.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 are by far the most numerous</a:t>
            </a:r>
          </a:p>
          <a:p>
            <a:r>
              <a:rPr lang="en-US" sz="1200" kern="1200" baseline="0" dirty="0" smtClean="0">
                <a:solidFill>
                  <a:schemeClr val="tx1"/>
                </a:solidFill>
                <a:latin typeface="Times New Roman" pitchFamily="-110" charset="0"/>
                <a:ea typeface="+mn-ea"/>
                <a:cs typeface="+mn-cs"/>
              </a:rPr>
              <a:t>type of small cells. The term small cell  is an umbrella term for low-powered radio</a:t>
            </a:r>
          </a:p>
          <a:p>
            <a:r>
              <a:rPr lang="en-US" sz="1200" kern="1200" baseline="0" dirty="0" smtClean="0">
                <a:solidFill>
                  <a:schemeClr val="tx1"/>
                </a:solidFill>
                <a:latin typeface="Times New Roman" pitchFamily="-110" charset="0"/>
                <a:ea typeface="+mn-ea"/>
                <a:cs typeface="+mn-cs"/>
              </a:rPr>
              <a:t>access nodes that operate in licensed and unlicensed spectrum that have a range</a:t>
            </a:r>
          </a:p>
          <a:p>
            <a:r>
              <a:rPr lang="en-US" sz="1200" kern="1200" baseline="0" dirty="0" smtClean="0">
                <a:solidFill>
                  <a:schemeClr val="tx1"/>
                </a:solidFill>
                <a:latin typeface="Times New Roman" pitchFamily="-110" charset="0"/>
                <a:ea typeface="+mn-ea"/>
                <a:cs typeface="+mn-cs"/>
              </a:rPr>
              <a:t>of 10 </a:t>
            </a:r>
            <a:r>
              <a:rPr lang="en-US" sz="1200" kern="1200" baseline="0" dirty="0" err="1" smtClean="0">
                <a:solidFill>
                  <a:schemeClr val="tx1"/>
                </a:solidFill>
                <a:latin typeface="Times New Roman" pitchFamily="-110" charset="0"/>
                <a:ea typeface="+mn-ea"/>
                <a:cs typeface="+mn-cs"/>
              </a:rPr>
              <a:t>m</a:t>
            </a:r>
            <a:r>
              <a:rPr lang="en-US" sz="1200" kern="1200" baseline="0" dirty="0" smtClean="0">
                <a:solidFill>
                  <a:schemeClr val="tx1"/>
                </a:solidFill>
                <a:latin typeface="Times New Roman" pitchFamily="-110" charset="0"/>
                <a:ea typeface="+mn-ea"/>
                <a:cs typeface="+mn-cs"/>
              </a:rPr>
              <a:t> to several hundred meters. These contrast with a typical mobile </a:t>
            </a:r>
            <a:r>
              <a:rPr lang="en-US" sz="1200" kern="1200" baseline="0" dirty="0" err="1" smtClean="0">
                <a:solidFill>
                  <a:schemeClr val="tx1"/>
                </a:solidFill>
                <a:latin typeface="Times New Roman" pitchFamily="-110" charset="0"/>
                <a:ea typeface="+mn-ea"/>
                <a:cs typeface="+mn-cs"/>
              </a:rPr>
              <a:t>macrocell</a:t>
            </a:r>
            <a:r>
              <a:rPr lang="en-US" sz="1200"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which might have a range of up to several tens of kilometers. </a:t>
            </a:r>
            <a:r>
              <a:rPr lang="en-US" sz="1200" kern="1200" baseline="0" dirty="0" err="1" smtClean="0">
                <a:solidFill>
                  <a:schemeClr val="tx1"/>
                </a:solidFill>
                <a:latin typeface="Times New Roman" pitchFamily="-110" charset="0"/>
                <a:ea typeface="+mn-ea"/>
                <a:cs typeface="+mn-cs"/>
              </a:rPr>
              <a:t>Femtocells</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now outnumber </a:t>
            </a:r>
            <a:r>
              <a:rPr lang="en-US" sz="1200" kern="1200" baseline="0" dirty="0" err="1" smtClean="0">
                <a:solidFill>
                  <a:schemeClr val="tx1"/>
                </a:solidFill>
                <a:latin typeface="Times New Roman" pitchFamily="-110" charset="0"/>
                <a:ea typeface="+mn-ea"/>
                <a:cs typeface="+mn-cs"/>
              </a:rPr>
              <a:t>macrocells</a:t>
            </a:r>
            <a:r>
              <a:rPr lang="en-US" sz="1200" kern="1200" baseline="0" dirty="0" smtClean="0">
                <a:solidFill>
                  <a:schemeClr val="tx1"/>
                </a:solidFill>
                <a:latin typeface="Times New Roman" pitchFamily="-110" charset="0"/>
                <a:ea typeface="+mn-ea"/>
                <a:cs typeface="+mn-cs"/>
              </a:rPr>
              <a:t>, and the proportion of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 in 4G networks is</a:t>
            </a:r>
          </a:p>
          <a:p>
            <a:r>
              <a:rPr lang="en-US" sz="1200" kern="1200" baseline="0" dirty="0" smtClean="0">
                <a:solidFill>
                  <a:schemeClr val="tx1"/>
                </a:solidFill>
                <a:latin typeface="Times New Roman" pitchFamily="-110" charset="0"/>
                <a:ea typeface="+mn-ea"/>
                <a:cs typeface="+mn-cs"/>
              </a:rPr>
              <a:t>expected to rise.</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Figure 10.11 shows the typical elements in a network that uses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The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access point is a small base station, much like a Wi-Fi hot spot base</a:t>
            </a:r>
          </a:p>
          <a:p>
            <a:r>
              <a:rPr lang="en-US" sz="1200" kern="1200" baseline="0" dirty="0" smtClean="0">
                <a:solidFill>
                  <a:schemeClr val="tx1"/>
                </a:solidFill>
                <a:latin typeface="Times New Roman" pitchFamily="-110" charset="0"/>
                <a:ea typeface="+mn-ea"/>
                <a:cs typeface="+mn-cs"/>
              </a:rPr>
              <a:t>station, placed in a residential, business, or public setting. It operates in the same</a:t>
            </a:r>
          </a:p>
          <a:p>
            <a:r>
              <a:rPr lang="en-US" sz="1200" kern="1200" baseline="0" dirty="0" smtClean="0">
                <a:solidFill>
                  <a:schemeClr val="tx1"/>
                </a:solidFill>
                <a:latin typeface="Times New Roman" pitchFamily="-110" charset="0"/>
                <a:ea typeface="+mn-ea"/>
                <a:cs typeface="+mn-cs"/>
              </a:rPr>
              <a:t>frequency band and with the same protocols as an ordinary cellular network base</a:t>
            </a:r>
          </a:p>
          <a:p>
            <a:r>
              <a:rPr lang="en-US" sz="1200" kern="1200" baseline="0" dirty="0" smtClean="0">
                <a:solidFill>
                  <a:schemeClr val="tx1"/>
                </a:solidFill>
                <a:latin typeface="Times New Roman" pitchFamily="-110" charset="0"/>
                <a:ea typeface="+mn-ea"/>
                <a:cs typeface="+mn-cs"/>
              </a:rPr>
              <a:t>station. Thus, a 4G </a:t>
            </a:r>
            <a:r>
              <a:rPr lang="en-US" sz="1200" kern="1200" baseline="0" dirty="0" err="1" smtClean="0">
                <a:solidFill>
                  <a:schemeClr val="tx1"/>
                </a:solidFill>
                <a:latin typeface="Times New Roman" pitchFamily="-110" charset="0"/>
                <a:ea typeface="+mn-ea"/>
                <a:cs typeface="+mn-cs"/>
              </a:rPr>
              <a:t>smartphone</a:t>
            </a:r>
            <a:r>
              <a:rPr lang="en-US" sz="1200" kern="1200" baseline="0" dirty="0" smtClean="0">
                <a:solidFill>
                  <a:schemeClr val="tx1"/>
                </a:solidFill>
                <a:latin typeface="Times New Roman" pitchFamily="-110" charset="0"/>
                <a:ea typeface="+mn-ea"/>
                <a:cs typeface="+mn-cs"/>
              </a:rPr>
              <a:t> or tablet can connect wirelessly with a 4G </a:t>
            </a:r>
            <a:r>
              <a:rPr lang="en-US" sz="1200" kern="1200" baseline="0" dirty="0" err="1" smtClean="0">
                <a:solidFill>
                  <a:schemeClr val="tx1"/>
                </a:solidFill>
                <a:latin typeface="Times New Roman" pitchFamily="-110" charset="0"/>
                <a:ea typeface="+mn-ea"/>
                <a:cs typeface="+mn-cs"/>
              </a:rPr>
              <a:t>femtocell</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with no change. The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connects to the Internet, typically over a DSL,</a:t>
            </a:r>
          </a:p>
          <a:p>
            <a:r>
              <a:rPr lang="en-US" sz="1200" kern="1200" baseline="0" dirty="0" smtClean="0">
                <a:solidFill>
                  <a:schemeClr val="tx1"/>
                </a:solidFill>
                <a:latin typeface="Times New Roman" pitchFamily="-110" charset="0"/>
                <a:ea typeface="+mn-ea"/>
                <a:cs typeface="+mn-cs"/>
              </a:rPr>
              <a:t>fiber, or cable landline. Packetized traffic to and from the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connects to the</a:t>
            </a:r>
          </a:p>
          <a:p>
            <a:r>
              <a:rPr lang="en-US" sz="1200" kern="1200" baseline="0" dirty="0" smtClean="0">
                <a:solidFill>
                  <a:schemeClr val="tx1"/>
                </a:solidFill>
                <a:latin typeface="Times New Roman" pitchFamily="-110" charset="0"/>
                <a:ea typeface="+mn-ea"/>
                <a:cs typeface="+mn-cs"/>
              </a:rPr>
              <a:t>cellular operator’s core packet network via a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gateway.</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LTE-Advanced relies on two key technologies to achieve high data rates and</a:t>
            </a:r>
          </a:p>
          <a:p>
            <a:r>
              <a:rPr lang="en-US" sz="1200" kern="1200" baseline="0" dirty="0" smtClean="0">
                <a:solidFill>
                  <a:schemeClr val="tx1"/>
                </a:solidFill>
                <a:latin typeface="Times New Roman" pitchFamily="-110" charset="0"/>
                <a:ea typeface="+mn-ea"/>
                <a:cs typeface="+mn-cs"/>
              </a:rPr>
              <a:t>spectral efficiency: orthogonal frequency-division multiplexing (OFDM) and</a:t>
            </a:r>
          </a:p>
          <a:p>
            <a:r>
              <a:rPr lang="en-US" sz="1200" kern="1200" baseline="0" dirty="0" smtClean="0">
                <a:solidFill>
                  <a:schemeClr val="tx1"/>
                </a:solidFill>
                <a:latin typeface="Times New Roman" pitchFamily="-110" charset="0"/>
                <a:ea typeface="+mn-ea"/>
                <a:cs typeface="+mn-cs"/>
              </a:rPr>
              <a:t>multiple-input multiple-output (MIMO) antennas. Both of these technologies are</a:t>
            </a:r>
          </a:p>
          <a:p>
            <a:r>
              <a:rPr lang="en-US" sz="1200" kern="1200" baseline="0" dirty="0" smtClean="0">
                <a:solidFill>
                  <a:schemeClr val="tx1"/>
                </a:solidFill>
                <a:latin typeface="Times New Roman" pitchFamily="-110" charset="0"/>
                <a:ea typeface="+mn-ea"/>
                <a:cs typeface="+mn-cs"/>
              </a:rPr>
              <a:t>explored in Chapter 17.</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the downlink, LTE-Advanced uses OFDMA and for the uplink SC-OFDM</a:t>
            </a:r>
          </a:p>
          <a:p>
            <a:r>
              <a:rPr lang="en-US" sz="1200" kern="1200" baseline="0" dirty="0" smtClean="0">
                <a:solidFill>
                  <a:schemeClr val="tx1"/>
                </a:solidFill>
                <a:latin typeface="Times New Roman" pitchFamily="-110" charset="0"/>
                <a:ea typeface="+mn-ea"/>
                <a:cs typeface="+mn-cs"/>
              </a:rPr>
              <a:t>(single-carrier OFDM).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OFDM signals have a high peak-to-average power ratio (PAPR), requiring</a:t>
            </a:r>
          </a:p>
          <a:p>
            <a:r>
              <a:rPr lang="en-US" sz="1200" kern="1200" baseline="0" dirty="0" smtClean="0">
                <a:solidFill>
                  <a:schemeClr val="tx1"/>
                </a:solidFill>
                <a:latin typeface="Times New Roman" pitchFamily="-110" charset="0"/>
                <a:ea typeface="+mn-ea"/>
                <a:cs typeface="+mn-cs"/>
              </a:rPr>
              <a:t>a linear power amplifier with overall low efficiency. This is a poor quality for battery-</a:t>
            </a:r>
          </a:p>
          <a:p>
            <a:r>
              <a:rPr lang="en-US" sz="1200" kern="1200" baseline="0" dirty="0" smtClean="0">
                <a:solidFill>
                  <a:schemeClr val="tx1"/>
                </a:solidFill>
                <a:latin typeface="Times New Roman" pitchFamily="-110" charset="0"/>
                <a:ea typeface="+mn-ea"/>
                <a:cs typeface="+mn-cs"/>
              </a:rPr>
              <a:t>operated handsets. While complex, SC-FDMA has a lower PAPR and is better</a:t>
            </a:r>
          </a:p>
          <a:p>
            <a:r>
              <a:rPr lang="en-US" sz="1200" kern="1200" baseline="0" dirty="0" smtClean="0">
                <a:solidFill>
                  <a:schemeClr val="tx1"/>
                </a:solidFill>
                <a:latin typeface="Times New Roman" pitchFamily="-110" charset="0"/>
                <a:ea typeface="+mn-ea"/>
                <a:cs typeface="+mn-cs"/>
              </a:rPr>
              <a:t>suited to portable implementation.</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LTE-Advanced has been defined to accommodate both paired</a:t>
            </a:r>
          </a:p>
          <a:p>
            <a:r>
              <a:rPr lang="en-US" sz="1200" kern="1200" baseline="0" dirty="0" smtClean="0">
                <a:solidFill>
                  <a:schemeClr val="tx1"/>
                </a:solidFill>
                <a:latin typeface="Times New Roman" pitchFamily="-110" charset="0"/>
                <a:ea typeface="+mn-ea"/>
                <a:cs typeface="+mn-cs"/>
              </a:rPr>
              <a:t>spectrum for frequency-division duplex and unpaired spectrum for time-division</a:t>
            </a:r>
          </a:p>
          <a:p>
            <a:r>
              <a:rPr lang="en-US" sz="1200" kern="1200" baseline="0" dirty="0" smtClean="0">
                <a:solidFill>
                  <a:schemeClr val="tx1"/>
                </a:solidFill>
                <a:latin typeface="Times New Roman" pitchFamily="-110" charset="0"/>
                <a:ea typeface="+mn-ea"/>
                <a:cs typeface="+mn-cs"/>
              </a:rPr>
              <a:t>duplex operation. Both LTE TDD and LTE FDD are being widely deployed as each</a:t>
            </a:r>
          </a:p>
          <a:p>
            <a:r>
              <a:rPr lang="en-US" sz="1200" kern="1200" baseline="0" dirty="0" smtClean="0">
                <a:solidFill>
                  <a:schemeClr val="tx1"/>
                </a:solidFill>
                <a:latin typeface="Times New Roman" pitchFamily="-110" charset="0"/>
                <a:ea typeface="+mn-ea"/>
                <a:cs typeface="+mn-cs"/>
              </a:rPr>
              <a:t>form of the LTE standard has its own advantages and disadvantages. Table 10.3</a:t>
            </a:r>
          </a:p>
          <a:p>
            <a:r>
              <a:rPr lang="en-US" sz="1200" kern="1200" baseline="0" dirty="0" smtClean="0">
                <a:solidFill>
                  <a:schemeClr val="tx1"/>
                </a:solidFill>
                <a:latin typeface="Times New Roman" pitchFamily="-110" charset="0"/>
                <a:ea typeface="+mn-ea"/>
                <a:cs typeface="+mn-cs"/>
              </a:rPr>
              <a:t>compares key characteristics of the two approaches.</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mn-ea"/>
                <a:cs typeface="+mn-cs"/>
              </a:rPr>
              <a:t> FDD systems allocate different frequency bands for uplink and downlink transmissions.</a:t>
            </a:r>
          </a:p>
          <a:p>
            <a:r>
              <a:rPr lang="en-US" sz="1200" kern="1200" baseline="0" dirty="0" smtClean="0">
                <a:solidFill>
                  <a:schemeClr val="tx1"/>
                </a:solidFill>
                <a:latin typeface="Times New Roman" pitchFamily="-110" charset="0"/>
                <a:ea typeface="+mn-ea"/>
                <a:cs typeface="+mn-cs"/>
              </a:rPr>
              <a:t>The UL and DL channels are usually grouped into two blocks of contiguous</a:t>
            </a:r>
          </a:p>
          <a:p>
            <a:r>
              <a:rPr lang="en-US" sz="1200" kern="1200" baseline="0" dirty="0" smtClean="0">
                <a:solidFill>
                  <a:schemeClr val="tx1"/>
                </a:solidFill>
                <a:latin typeface="Times New Roman" pitchFamily="-110" charset="0"/>
                <a:ea typeface="+mn-ea"/>
                <a:cs typeface="+mn-cs"/>
              </a:rPr>
              <a:t> channels (paired spectrum) that are separated by a guard band of a number of vacant</a:t>
            </a:r>
          </a:p>
          <a:p>
            <a:r>
              <a:rPr lang="en-US" sz="1200" kern="1200" baseline="0" dirty="0" smtClean="0">
                <a:solidFill>
                  <a:schemeClr val="tx1"/>
                </a:solidFill>
                <a:latin typeface="Times New Roman" pitchFamily="-110" charset="0"/>
                <a:ea typeface="+mn-ea"/>
                <a:cs typeface="+mn-cs"/>
              </a:rPr>
              <a:t>radio frequency (RF) channels for interference avoidance. Figure 10.12a illustrates</a:t>
            </a:r>
          </a:p>
          <a:p>
            <a:r>
              <a:rPr lang="en-US" sz="1200" kern="1200" baseline="0" dirty="0" smtClean="0">
                <a:solidFill>
                  <a:schemeClr val="tx1"/>
                </a:solidFill>
                <a:latin typeface="Times New Roman" pitchFamily="-110" charset="0"/>
                <a:ea typeface="+mn-ea"/>
                <a:cs typeface="+mn-cs"/>
              </a:rPr>
              <a:t>a typical spectrum allocation in which user </a:t>
            </a:r>
            <a:r>
              <a:rPr lang="en-US" sz="1200" kern="1200" baseline="0" dirty="0" err="1" smtClean="0">
                <a:solidFill>
                  <a:schemeClr val="tx1"/>
                </a:solidFill>
                <a:latin typeface="Times New Roman" pitchFamily="-110" charset="0"/>
                <a:ea typeface="+mn-ea"/>
                <a:cs typeface="+mn-cs"/>
              </a:rPr>
              <a:t>i</a:t>
            </a:r>
            <a:r>
              <a:rPr lang="en-US" sz="1200" kern="1200" baseline="0" dirty="0" smtClean="0">
                <a:solidFill>
                  <a:schemeClr val="tx1"/>
                </a:solidFill>
                <a:latin typeface="Times New Roman" pitchFamily="-110" charset="0"/>
                <a:ea typeface="+mn-ea"/>
                <a:cs typeface="+mn-cs"/>
              </a:rPr>
              <a:t>  is allocated a pair of channels </a:t>
            </a:r>
            <a:r>
              <a:rPr lang="en-US" sz="1200" kern="1200" baseline="0" dirty="0" err="1" smtClean="0">
                <a:solidFill>
                  <a:schemeClr val="tx1"/>
                </a:solidFill>
                <a:latin typeface="Times New Roman" pitchFamily="-110" charset="0"/>
                <a:ea typeface="+mn-ea"/>
                <a:cs typeface="+mn-cs"/>
              </a:rPr>
              <a:t>Ui</a:t>
            </a:r>
            <a:r>
              <a:rPr lang="en-US" sz="1200" kern="1200" baseline="0" dirty="0" smtClean="0">
                <a:solidFill>
                  <a:schemeClr val="tx1"/>
                </a:solidFill>
                <a:latin typeface="Times New Roman" pitchFamily="-110" charset="0"/>
                <a:ea typeface="+mn-ea"/>
                <a:cs typeface="+mn-cs"/>
              </a:rPr>
              <a:t>  and Di</a:t>
            </a:r>
          </a:p>
          <a:p>
            <a:r>
              <a:rPr lang="en-US" sz="1200" kern="1200" baseline="0" dirty="0" smtClean="0">
                <a:solidFill>
                  <a:schemeClr val="tx1"/>
                </a:solidFill>
                <a:latin typeface="Times New Roman" pitchFamily="-110" charset="0"/>
                <a:ea typeface="+mn-ea"/>
                <a:cs typeface="+mn-cs"/>
              </a:rPr>
              <a:t> with bandwidths WU  and WD . The frequency offset, WO, used to separate the pair</a:t>
            </a:r>
          </a:p>
          <a:p>
            <a:r>
              <a:rPr lang="en-US" sz="1200" kern="1200" baseline="0" dirty="0" smtClean="0">
                <a:solidFill>
                  <a:schemeClr val="tx1"/>
                </a:solidFill>
                <a:latin typeface="Times New Roman" pitchFamily="-110" charset="0"/>
                <a:ea typeface="+mn-ea"/>
                <a:cs typeface="+mn-cs"/>
              </a:rPr>
              <a:t>of channels should be large enough for the user terminal to avoid self-interference</a:t>
            </a:r>
          </a:p>
          <a:p>
            <a:r>
              <a:rPr lang="en-US" sz="1200" kern="1200" baseline="0" dirty="0" smtClean="0">
                <a:solidFill>
                  <a:schemeClr val="tx1"/>
                </a:solidFill>
                <a:latin typeface="Times New Roman" pitchFamily="-110" charset="0"/>
                <a:ea typeface="+mn-ea"/>
                <a:cs typeface="+mn-cs"/>
              </a:rPr>
              <a:t>among the links because both links are simultaneously active.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For TDD, the UL and DL transmissions operate in the same band but alternate</a:t>
            </a:r>
          </a:p>
          <a:p>
            <a:r>
              <a:rPr lang="en-US" sz="1200" kern="1200" baseline="0" dirty="0" smtClean="0">
                <a:solidFill>
                  <a:schemeClr val="tx1"/>
                </a:solidFill>
                <a:latin typeface="Times New Roman" pitchFamily="-110" charset="0"/>
                <a:ea typeface="+mn-ea"/>
                <a:cs typeface="+mn-cs"/>
              </a:rPr>
              <a:t>in the time domain. Capacity can be allocated more flexibly than with FDD. It</a:t>
            </a:r>
          </a:p>
          <a:p>
            <a:r>
              <a:rPr lang="en-US" sz="1200" kern="1200" baseline="0" dirty="0" smtClean="0">
                <a:solidFill>
                  <a:schemeClr val="tx1"/>
                </a:solidFill>
                <a:latin typeface="Times New Roman" pitchFamily="-110" charset="0"/>
                <a:ea typeface="+mn-ea"/>
                <a:cs typeface="+mn-cs"/>
              </a:rPr>
              <a:t> is a simple matter of changing the proportion of time devoted to UL and DL within</a:t>
            </a:r>
          </a:p>
          <a:p>
            <a:r>
              <a:rPr lang="en-US" sz="1200" kern="1200" baseline="0" dirty="0" smtClean="0">
                <a:solidFill>
                  <a:schemeClr val="tx1"/>
                </a:solidFill>
                <a:latin typeface="Times New Roman" pitchFamily="-110" charset="0"/>
                <a:ea typeface="+mn-ea"/>
                <a:cs typeface="+mn-cs"/>
              </a:rPr>
              <a:t>a given channel.</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dirty="0">
                <a:latin typeface="Times New Roman" pitchFamily="32" charset="0"/>
              </a:rPr>
              <a:t>Cellular radio is a technique that was developed to increase the capacity available for mobile radio telephone service. Prior to the introduction of cellular radio, mobile radio telephone service was only provided by a high-power transmitter/receiver. A typical system would support about 25 channels with an effective radius of about 80 km. The way to increase the capacity of the system is to use lower-power systems with shorter radius and to use numerous transmitters/</a:t>
            </a:r>
            <a:r>
              <a:rPr lang="en-US" dirty="0" smtClean="0">
                <a:latin typeface="Times New Roman" pitchFamily="32" charset="0"/>
              </a:rPr>
              <a:t>receivers.</a:t>
            </a:r>
          </a:p>
          <a:p>
            <a:pPr eaLnBrk="1" hangingPunct="1"/>
            <a:endParaRPr lang="en-US" dirty="0">
              <a:latin typeface="Times New Roman" pitchFamily="32" charset="0"/>
            </a:endParaRPr>
          </a:p>
        </p:txBody>
      </p:sp>
      <p:sp>
        <p:nvSpPr>
          <p:cNvPr id="63492" name="Slide Number Placeholder 3"/>
          <p:cNvSpPr>
            <a:spLocks noGrp="1"/>
          </p:cNvSpPr>
          <p:nvPr>
            <p:ph type="sldNum" sz="quarter" idx="5"/>
          </p:nvPr>
        </p:nvSpPr>
        <p:spPr>
          <a:noFill/>
        </p:spPr>
        <p:txBody>
          <a:bodyPr/>
          <a:lstStyle/>
          <a:p>
            <a:fld id="{D4FE00B3-7599-B74E-A4F3-41DCDF91FF09}"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Times New Roman" pitchFamily="-110" charset="0"/>
                <a:ea typeface="+mn-ea"/>
                <a:cs typeface="+mn-cs"/>
              </a:rPr>
              <a:t> Carrier aggregation is used in LTE-Advanced in order</a:t>
            </a:r>
          </a:p>
          <a:p>
            <a:r>
              <a:rPr lang="en-US" sz="1200" kern="1200" baseline="0" dirty="0" smtClean="0">
                <a:solidFill>
                  <a:schemeClr val="tx1"/>
                </a:solidFill>
                <a:latin typeface="Times New Roman" pitchFamily="-110" charset="0"/>
                <a:ea typeface="+mn-ea"/>
                <a:cs typeface="+mn-cs"/>
              </a:rPr>
              <a:t>to increase the bandwidth, and thereby increase the bit rates. Since it is important</a:t>
            </a:r>
          </a:p>
          <a:p>
            <a:r>
              <a:rPr lang="en-US" sz="1200" kern="1200" baseline="0" dirty="0" smtClean="0">
                <a:solidFill>
                  <a:schemeClr val="tx1"/>
                </a:solidFill>
                <a:latin typeface="Times New Roman" pitchFamily="-110" charset="0"/>
                <a:ea typeface="+mn-ea"/>
                <a:cs typeface="+mn-cs"/>
              </a:rPr>
              <a:t>to keep backward compatibility with LTE the aggregation is of LTE carriers.</a:t>
            </a:r>
          </a:p>
          <a:p>
            <a:r>
              <a:rPr lang="en-US" sz="1200" kern="1200" baseline="0" dirty="0" smtClean="0">
                <a:solidFill>
                  <a:schemeClr val="tx1"/>
                </a:solidFill>
                <a:latin typeface="Times New Roman" pitchFamily="-110" charset="0"/>
                <a:ea typeface="+mn-ea"/>
                <a:cs typeface="+mn-cs"/>
              </a:rPr>
              <a:t>Carrier aggregation can be used for both FDD and TDD. Each aggregated carrier</a:t>
            </a:r>
          </a:p>
          <a:p>
            <a:r>
              <a:rPr lang="en-US" sz="1200" kern="1200" baseline="0" dirty="0" smtClean="0">
                <a:solidFill>
                  <a:schemeClr val="tx1"/>
                </a:solidFill>
                <a:latin typeface="Times New Roman" pitchFamily="-110" charset="0"/>
                <a:ea typeface="+mn-ea"/>
                <a:cs typeface="+mn-cs"/>
              </a:rPr>
              <a:t>is referred to as a component carrier, CC. The component carrier can have a bandwidth</a:t>
            </a:r>
          </a:p>
          <a:p>
            <a:r>
              <a:rPr lang="en-US" sz="1200" kern="1200" baseline="0" dirty="0" smtClean="0">
                <a:solidFill>
                  <a:schemeClr val="tx1"/>
                </a:solidFill>
                <a:latin typeface="Times New Roman" pitchFamily="-110" charset="0"/>
                <a:ea typeface="+mn-ea"/>
                <a:cs typeface="+mn-cs"/>
              </a:rPr>
              <a:t>of 1.4, 3, 5, 10, 15, or 20 MHz and a maximum of five component carriers can</a:t>
            </a:r>
          </a:p>
          <a:p>
            <a:r>
              <a:rPr lang="en-US" sz="1200" kern="1200" baseline="0" dirty="0" smtClean="0">
                <a:solidFill>
                  <a:schemeClr val="tx1"/>
                </a:solidFill>
                <a:latin typeface="Times New Roman" pitchFamily="-110" charset="0"/>
                <a:ea typeface="+mn-ea"/>
                <a:cs typeface="+mn-cs"/>
              </a:rPr>
              <a:t>be aggregated, hence the maximum aggregated bandwidth is 100 MHz. In FDD,</a:t>
            </a:r>
          </a:p>
          <a:p>
            <a:r>
              <a:rPr lang="en-US" sz="1200" kern="1200" baseline="0" dirty="0" smtClean="0">
                <a:solidFill>
                  <a:schemeClr val="tx1"/>
                </a:solidFill>
                <a:latin typeface="Times New Roman" pitchFamily="-110" charset="0"/>
                <a:ea typeface="+mn-ea"/>
                <a:cs typeface="+mn-cs"/>
              </a:rPr>
              <a:t>the number of aggregated carriers can be different in DL and UL. However, the</a:t>
            </a:r>
          </a:p>
          <a:p>
            <a:r>
              <a:rPr lang="en-US" sz="1200" kern="1200" baseline="0" dirty="0" smtClean="0">
                <a:solidFill>
                  <a:schemeClr val="tx1"/>
                </a:solidFill>
                <a:latin typeface="Times New Roman" pitchFamily="-110" charset="0"/>
                <a:ea typeface="+mn-ea"/>
                <a:cs typeface="+mn-cs"/>
              </a:rPr>
              <a:t>number of UL component carriers is always equal to or lower than the number of</a:t>
            </a:r>
          </a:p>
          <a:p>
            <a:r>
              <a:rPr lang="en-US" sz="1200" kern="1200" baseline="0" dirty="0" smtClean="0">
                <a:solidFill>
                  <a:schemeClr val="tx1"/>
                </a:solidFill>
                <a:latin typeface="Times New Roman" pitchFamily="-110" charset="0"/>
                <a:ea typeface="+mn-ea"/>
                <a:cs typeface="+mn-cs"/>
              </a:rPr>
              <a:t>DL component carriers. The individual component carriers can also be of different</a:t>
            </a:r>
          </a:p>
          <a:p>
            <a:r>
              <a:rPr lang="en-US" sz="1200" kern="1200" baseline="0" dirty="0" smtClean="0">
                <a:solidFill>
                  <a:schemeClr val="tx1"/>
                </a:solidFill>
                <a:latin typeface="Times New Roman" pitchFamily="-110" charset="0"/>
                <a:ea typeface="+mn-ea"/>
                <a:cs typeface="+mn-cs"/>
              </a:rPr>
              <a:t>bandwidths. When TDD is used the number of CCs and the bandwidth of each CC</a:t>
            </a:r>
          </a:p>
          <a:p>
            <a:r>
              <a:rPr lang="en-US" sz="1200" kern="1200" baseline="0" dirty="0" smtClean="0">
                <a:solidFill>
                  <a:schemeClr val="tx1"/>
                </a:solidFill>
                <a:latin typeface="Times New Roman" pitchFamily="-110" charset="0"/>
                <a:ea typeface="+mn-ea"/>
                <a:cs typeface="+mn-cs"/>
              </a:rPr>
              <a:t>are the same for DL and UL.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10.13a illustrates how three carriers, each of which is suitable for a</a:t>
            </a:r>
          </a:p>
          <a:p>
            <a:r>
              <a:rPr lang="en-US" sz="1200" kern="1200" baseline="0" dirty="0" smtClean="0">
                <a:solidFill>
                  <a:schemeClr val="tx1"/>
                </a:solidFill>
                <a:latin typeface="Times New Roman" pitchFamily="-110" charset="0"/>
                <a:ea typeface="+mn-ea"/>
                <a:cs typeface="+mn-cs"/>
              </a:rPr>
              <a:t>3G station, are aggregated to form a wider bandwidth suitable for a 4G station.</a:t>
            </a:r>
          </a:p>
          <a:p>
            <a:r>
              <a:rPr lang="en-US" sz="1200" kern="1200" baseline="0" dirty="0" smtClean="0">
                <a:solidFill>
                  <a:schemeClr val="tx1"/>
                </a:solidFill>
                <a:latin typeface="Times New Roman" pitchFamily="-110" charset="0"/>
                <a:ea typeface="+mn-ea"/>
                <a:cs typeface="+mn-cs"/>
              </a:rPr>
              <a:t>As Figure 10.13b suggests, there are three approaches used in LTE-Advanced for</a:t>
            </a:r>
          </a:p>
          <a:p>
            <a:r>
              <a:rPr lang="en-US" sz="1200" kern="1200" baseline="0" dirty="0" smtClean="0">
                <a:solidFill>
                  <a:schemeClr val="tx1"/>
                </a:solidFill>
                <a:latin typeface="Times New Roman" pitchFamily="-110" charset="0"/>
                <a:ea typeface="+mn-ea"/>
                <a:cs typeface="+mn-cs"/>
              </a:rPr>
              <a:t>aggregation: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Intra-band contiguous:  This is the easiest form of LTE carrier aggregation</a:t>
            </a:r>
          </a:p>
          <a:p>
            <a:r>
              <a:rPr lang="en-US" sz="1200" kern="1200" baseline="0" dirty="0" smtClean="0">
                <a:solidFill>
                  <a:schemeClr val="tx1"/>
                </a:solidFill>
                <a:latin typeface="Times New Roman" pitchFamily="-110" charset="0"/>
                <a:ea typeface="+mn-ea"/>
                <a:cs typeface="+mn-cs"/>
              </a:rPr>
              <a:t>to implement. Here, the carriers are adjacent to each other. The aggregated</a:t>
            </a:r>
          </a:p>
          <a:p>
            <a:r>
              <a:rPr lang="en-US" sz="1200" kern="1200" baseline="0" dirty="0" smtClean="0">
                <a:solidFill>
                  <a:schemeClr val="tx1"/>
                </a:solidFill>
                <a:latin typeface="Times New Roman" pitchFamily="-110" charset="0"/>
                <a:ea typeface="+mn-ea"/>
                <a:cs typeface="+mn-cs"/>
              </a:rPr>
              <a:t>channel can be considered by the terminal as a single enlarged channel from</a:t>
            </a:r>
          </a:p>
          <a:p>
            <a:r>
              <a:rPr lang="en-US" sz="1200" kern="1200" baseline="0" dirty="0" smtClean="0">
                <a:solidFill>
                  <a:schemeClr val="tx1"/>
                </a:solidFill>
                <a:latin typeface="Times New Roman" pitchFamily="-110" charset="0"/>
                <a:ea typeface="+mn-ea"/>
                <a:cs typeface="+mn-cs"/>
              </a:rPr>
              <a:t>the RF viewpoint. In this instance, only one transceiver is required within the</a:t>
            </a:r>
          </a:p>
          <a:p>
            <a:r>
              <a:rPr lang="en-US" sz="1200" kern="1200" baseline="0" dirty="0" smtClean="0">
                <a:solidFill>
                  <a:schemeClr val="tx1"/>
                </a:solidFill>
                <a:latin typeface="Times New Roman" pitchFamily="-110" charset="0"/>
                <a:ea typeface="+mn-ea"/>
                <a:cs typeface="+mn-cs"/>
              </a:rPr>
              <a:t>subscriber station. The drawback of this method is the need to have a contiguous</a:t>
            </a:r>
          </a:p>
          <a:p>
            <a:r>
              <a:rPr lang="en-US" sz="1200" kern="1200" baseline="0" dirty="0" smtClean="0">
                <a:solidFill>
                  <a:schemeClr val="tx1"/>
                </a:solidFill>
                <a:latin typeface="Times New Roman" pitchFamily="-110" charset="0"/>
                <a:ea typeface="+mn-ea"/>
                <a:cs typeface="+mn-cs"/>
              </a:rPr>
              <a:t>spectrum band allocation.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Intra-band noncontiguous: Multiple CCs belonging to the same band are used</a:t>
            </a:r>
          </a:p>
          <a:p>
            <a:r>
              <a:rPr lang="en-US" sz="1200" kern="1200" baseline="0" dirty="0" smtClean="0">
                <a:solidFill>
                  <a:schemeClr val="tx1"/>
                </a:solidFill>
                <a:latin typeface="Times New Roman" pitchFamily="-110" charset="0"/>
                <a:ea typeface="+mn-ea"/>
                <a:cs typeface="+mn-cs"/>
              </a:rPr>
              <a:t>in a noncontiguous manner. In this approach, the multicarrier signal cannot be</a:t>
            </a:r>
          </a:p>
          <a:p>
            <a:r>
              <a:rPr lang="en-US" sz="1200" kern="1200" baseline="0" dirty="0" smtClean="0">
                <a:solidFill>
                  <a:schemeClr val="tx1"/>
                </a:solidFill>
                <a:latin typeface="Times New Roman" pitchFamily="-110" charset="0"/>
                <a:ea typeface="+mn-ea"/>
                <a:cs typeface="+mn-cs"/>
              </a:rPr>
              <a:t>treated as a single signal and therefore multiple transceivers are required. This</a:t>
            </a:r>
          </a:p>
          <a:p>
            <a:r>
              <a:rPr lang="en-US" sz="1200" kern="1200" baseline="0" dirty="0" smtClean="0">
                <a:solidFill>
                  <a:schemeClr val="tx1"/>
                </a:solidFill>
                <a:latin typeface="Times New Roman" pitchFamily="-110" charset="0"/>
                <a:ea typeface="+mn-ea"/>
                <a:cs typeface="+mn-cs"/>
              </a:rPr>
              <a:t>adds significant complexity, particularly to the UE where space, power, and</a:t>
            </a:r>
          </a:p>
          <a:p>
            <a:r>
              <a:rPr lang="en-US" sz="1200" kern="1200" baseline="0" dirty="0" smtClean="0">
                <a:solidFill>
                  <a:schemeClr val="tx1"/>
                </a:solidFill>
                <a:latin typeface="Times New Roman" pitchFamily="-110" charset="0"/>
                <a:ea typeface="+mn-ea"/>
                <a:cs typeface="+mn-cs"/>
              </a:rPr>
              <a:t>cost are prime considerations. This approach is likely to be used in countries</a:t>
            </a:r>
          </a:p>
          <a:p>
            <a:r>
              <a:rPr lang="en-US" sz="1200" kern="1200" baseline="0" dirty="0" smtClean="0">
                <a:solidFill>
                  <a:schemeClr val="tx1"/>
                </a:solidFill>
                <a:latin typeface="Times New Roman" pitchFamily="-110" charset="0"/>
                <a:ea typeface="+mn-ea"/>
                <a:cs typeface="+mn-cs"/>
              </a:rPr>
              <a:t>where spectrum allocation is noncontiguous within a single band or when the</a:t>
            </a:r>
          </a:p>
          <a:p>
            <a:r>
              <a:rPr lang="en-US" sz="1200" kern="1200" baseline="0" dirty="0" smtClean="0">
                <a:solidFill>
                  <a:schemeClr val="tx1"/>
                </a:solidFill>
                <a:latin typeface="Times New Roman" pitchFamily="-110" charset="0"/>
                <a:ea typeface="+mn-ea"/>
                <a:cs typeface="+mn-cs"/>
              </a:rPr>
              <a:t>middle carriers are in use by other subscribers.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Inter-band noncontiguous: This form of carrier aggregation uses different</a:t>
            </a:r>
          </a:p>
          <a:p>
            <a:r>
              <a:rPr lang="en-US" sz="1200" kern="1200" baseline="0" dirty="0" smtClean="0">
                <a:solidFill>
                  <a:schemeClr val="tx1"/>
                </a:solidFill>
                <a:latin typeface="Times New Roman" pitchFamily="-110" charset="0"/>
                <a:ea typeface="+mn-ea"/>
                <a:cs typeface="+mn-cs"/>
              </a:rPr>
              <a:t>bands. It will be of particular use because of the fragmentation of bands—</a:t>
            </a:r>
          </a:p>
          <a:p>
            <a:r>
              <a:rPr lang="en-US" sz="1200" kern="1200" baseline="0" dirty="0" smtClean="0">
                <a:solidFill>
                  <a:schemeClr val="tx1"/>
                </a:solidFill>
                <a:latin typeface="Times New Roman" pitchFamily="-110" charset="0"/>
                <a:ea typeface="+mn-ea"/>
                <a:cs typeface="+mn-cs"/>
              </a:rPr>
              <a:t>some of which are only 10 MHz wide. For the UE it requires the use of</a:t>
            </a:r>
          </a:p>
          <a:p>
            <a:r>
              <a:rPr lang="en-US" sz="1200" kern="1200" baseline="0" dirty="0" smtClean="0">
                <a:solidFill>
                  <a:schemeClr val="tx1"/>
                </a:solidFill>
                <a:latin typeface="Times New Roman" pitchFamily="-110" charset="0"/>
                <a:ea typeface="+mn-ea"/>
                <a:cs typeface="+mn-cs"/>
              </a:rPr>
              <a:t>multiple transceivers within the single item, with the usual impact on cost,</a:t>
            </a:r>
          </a:p>
          <a:p>
            <a:r>
              <a:rPr lang="en-US" sz="1200" kern="1200" baseline="0" dirty="0" smtClean="0">
                <a:solidFill>
                  <a:schemeClr val="tx1"/>
                </a:solidFill>
                <a:latin typeface="Times New Roman" pitchFamily="-110" charset="0"/>
                <a:ea typeface="+mn-ea"/>
                <a:cs typeface="+mn-cs"/>
              </a:rPr>
              <a:t>performance, and power.</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41</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smtClean="0"/>
              <a:t>Chapter 10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E493F91-DE47-FD43-A607-F3D6DFF62FCA}" type="slidenum">
              <a:rPr lang="en-US"/>
              <a:pPr/>
              <a:t>5</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a:latin typeface="Times New Roman" pitchFamily="32" charset="0"/>
              </a:rPr>
              <a:t>The essence of a cellular network is the use of multiple low-power transmitters, on the order of 100 W or less. Because the range of such a transmitter is small, an area can be divided into cells, each one served by its own antenna. Each cell is allocated a band of frequencies and is served by a </a:t>
            </a:r>
            <a:r>
              <a:rPr lang="en-US" b="1" dirty="0">
                <a:latin typeface="Times New Roman" pitchFamily="32" charset="0"/>
              </a:rPr>
              <a:t>base station</a:t>
            </a:r>
            <a:r>
              <a:rPr lang="en-US" dirty="0">
                <a:latin typeface="Times New Roman" pitchFamily="32" charset="0"/>
              </a:rPr>
              <a:t>, consisting of transmitter, receiver, and control unit. Adjacent cells are assigned different frequencies to avoid interference or crosstalk. However, cells sufficiently distant from each other can use the same frequency band.</a:t>
            </a:r>
          </a:p>
          <a:p>
            <a:pPr eaLnBrk="1" hangingPunct="1"/>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BEB2F8D-6348-6540-AA21-EA1AEC287533}" type="slidenum">
              <a:rPr lang="en-US"/>
              <a:pPr/>
              <a:t>6</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a:latin typeface="Times New Roman" pitchFamily="32" charset="0"/>
              </a:rPr>
              <a:t>The first design decision to make is the shape of cells to cover an area. A matrix of square cells would be the simplest layout to define </a:t>
            </a:r>
            <a:r>
              <a:rPr lang="en-US" dirty="0" smtClean="0">
                <a:latin typeface="Times New Roman" pitchFamily="32" charset="0"/>
              </a:rPr>
              <a:t>(Figure 10.1a</a:t>
            </a:r>
            <a:r>
              <a:rPr lang="en-US" dirty="0">
                <a:latin typeface="Times New Roman" pitchFamily="32" charset="0"/>
              </a:rPr>
              <a:t>). However, this geometry is not ideal. If the width of a square cell is </a:t>
            </a:r>
            <a:r>
              <a:rPr lang="en-US" i="1" dirty="0">
                <a:latin typeface="Times New Roman" pitchFamily="32" charset="0"/>
              </a:rPr>
              <a:t>d</a:t>
            </a:r>
            <a:r>
              <a:rPr lang="en-US" dirty="0">
                <a:latin typeface="Times New Roman" pitchFamily="32" charset="0"/>
              </a:rPr>
              <a:t>, then a cell has four neighbors at a distance </a:t>
            </a:r>
            <a:r>
              <a:rPr lang="en-US" i="1" dirty="0">
                <a:latin typeface="Times New Roman" pitchFamily="32" charset="0"/>
              </a:rPr>
              <a:t>d</a:t>
            </a:r>
            <a:r>
              <a:rPr lang="en-US" dirty="0">
                <a:latin typeface="Times New Roman" pitchFamily="32" charset="0"/>
              </a:rPr>
              <a:t> and four neighbors at a </a:t>
            </a:r>
            <a:r>
              <a:rPr lang="en-US" dirty="0" smtClean="0">
                <a:latin typeface="Times New Roman" pitchFamily="32" charset="0"/>
              </a:rPr>
              <a:t>distance √2</a:t>
            </a:r>
            <a:r>
              <a:rPr lang="en-US" i="1" dirty="0" smtClean="0">
                <a:latin typeface="Times New Roman" pitchFamily="32" charset="0"/>
              </a:rPr>
              <a:t>d</a:t>
            </a:r>
            <a:r>
              <a:rPr lang="en-US" dirty="0">
                <a:latin typeface="Times New Roman" pitchFamily="32" charset="0"/>
              </a:rPr>
              <a:t>. As a mobile user within a cell moves toward the cell's boundaries, it is best if all of the adjacent antennas are equidistant. This simplifies the task of determining when to switch the user to an adjacent antenna and which antenna to choose. A hexagonal pattern provides for equidistant antennas </a:t>
            </a:r>
            <a:r>
              <a:rPr lang="en-US" dirty="0" smtClean="0">
                <a:latin typeface="Times New Roman" pitchFamily="32" charset="0"/>
              </a:rPr>
              <a:t>(Figure 10.1b</a:t>
            </a:r>
            <a:r>
              <a:rPr lang="en-US" dirty="0">
                <a:latin typeface="Times New Roman" pitchFamily="32" charset="0"/>
              </a:rPr>
              <a:t>). The radius of a hexagon is defined to be the radius of the circle that circumscribes it (equivalently, the distance from the center to each vertex; also equal to the length of a side of a hexagon). For a cell radius </a:t>
            </a:r>
            <a:r>
              <a:rPr lang="en-US" i="1" dirty="0">
                <a:latin typeface="Times New Roman" pitchFamily="32" charset="0"/>
              </a:rPr>
              <a:t>R</a:t>
            </a:r>
            <a:r>
              <a:rPr lang="en-US" dirty="0">
                <a:latin typeface="Times New Roman" pitchFamily="32" charset="0"/>
              </a:rPr>
              <a:t>, the distance between the cell center and each adjacent cell center is </a:t>
            </a:r>
            <a:r>
              <a:rPr lang="en-US" i="1" dirty="0">
                <a:latin typeface="Times New Roman" pitchFamily="32" charset="0"/>
              </a:rPr>
              <a:t>d</a:t>
            </a:r>
            <a:r>
              <a:rPr lang="en-US" dirty="0">
                <a:latin typeface="Times New Roman" pitchFamily="32" charset="0"/>
              </a:rPr>
              <a:t> =</a:t>
            </a:r>
            <a:r>
              <a:rPr lang="en-US" dirty="0" smtClean="0">
                <a:latin typeface="Times New Roman" pitchFamily="32" charset="0"/>
              </a:rPr>
              <a:t> √3</a:t>
            </a:r>
            <a:r>
              <a:rPr lang="en-US" i="1" dirty="0" smtClean="0">
                <a:latin typeface="Times New Roman" pitchFamily="32" charset="0"/>
              </a:rPr>
              <a:t>R</a:t>
            </a:r>
            <a:r>
              <a:rPr lang="en-US" dirty="0">
                <a:latin typeface="Times New Roman" pitchFamily="32" charset="0"/>
              </a:rPr>
              <a:t>.</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In </a:t>
            </a:r>
            <a:r>
              <a:rPr lang="en-US" dirty="0">
                <a:latin typeface="Times New Roman" pitchFamily="32" charset="0"/>
              </a:rPr>
              <a:t>practice, a precise hexagonal pattern is not used. Variations from the ideal are due to topographical limitations, local signal propagation conditions, and practical limitation on sitting antennas.</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A </a:t>
            </a:r>
            <a:r>
              <a:rPr lang="en-US" dirty="0">
                <a:latin typeface="Times New Roman" pitchFamily="32" charset="0"/>
              </a:rPr>
              <a:t>wireless cellular system limits the opportunity to use the same frequency for different communications because the signals, not being constrained, can interfere with one another even if geographically separated. Systems supporting a large number of communications simultaneously need mechanisms to conserve spectrum.</a:t>
            </a:r>
          </a:p>
          <a:p>
            <a:pPr eaLnBrk="1" hangingPunct="1"/>
            <a:endParaRPr lang="en-US" dirty="0">
              <a:latin typeface="Times" pitchFamily="32" charset="0"/>
            </a:endParaRPr>
          </a:p>
          <a:p>
            <a:pPr eaLnBrk="1" hangingPunct="1"/>
            <a:endParaRPr lang="en-US" dirty="0">
              <a:latin typeface="Times New Roman" pitchFamily="32" charset="0"/>
            </a:endParaRPr>
          </a:p>
          <a:p>
            <a:pPr eaLnBrk="1" hangingPunct="1"/>
            <a:endParaRPr lang="en-US" dirty="0">
              <a:latin typeface="Times New Roman"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E0D2C0E-B10F-D842-B997-C01E89DFD242}" type="slidenum">
              <a:rPr lang="en-US"/>
              <a:pPr/>
              <a:t>7</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a:latin typeface="Times New Roman" pitchFamily="32" charset="0"/>
              </a:rPr>
              <a:t>In a cellular system, each cell has a base transceiver. The transmission power is carefully controlled (to the extent that it is possible in the highly variable mobile communication environment) to allow communication within the cell using a given frequency while limiting the power at that frequency that escapes the cell into adjacent ones. The objective is to use the same frequency in other nearby (but not adjacent) cells, thus allowing the frequency to be used for multiple simultaneous conversations. Generally, 10 to 50 frequencies are assigned to each cell, depending on the traffic expected.</a:t>
            </a:r>
          </a:p>
          <a:p>
            <a:pPr eaLnBrk="1" hangingPunct="1"/>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07BCDED-3C20-8F48-94B8-C2770B19B2C1}" type="slidenum">
              <a:rPr lang="en-US"/>
              <a:pPr/>
              <a:t>8</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1000" dirty="0">
                <a:latin typeface="Times New Roman" pitchFamily="32" charset="0"/>
              </a:rPr>
              <a:t>The essential issue is to determine how many cells must intervene between two cells using the same frequency so that the two cells do not interfere with each other. Various patterns of frequency reuse are possible.</a:t>
            </a:r>
            <a:r>
              <a:rPr lang="en-US" sz="1000" dirty="0" smtClean="0">
                <a:latin typeface="Times New Roman" pitchFamily="32" charset="0"/>
              </a:rPr>
              <a:t> Figure 10.2 </a:t>
            </a:r>
            <a:r>
              <a:rPr lang="en-US" sz="1000" dirty="0">
                <a:latin typeface="Times New Roman" pitchFamily="32" charset="0"/>
              </a:rPr>
              <a:t>shows some examples. If the pattern consists of </a:t>
            </a:r>
            <a:r>
              <a:rPr lang="en-US" sz="1000" i="1" dirty="0">
                <a:latin typeface="Times New Roman" pitchFamily="32" charset="0"/>
              </a:rPr>
              <a:t>N</a:t>
            </a:r>
            <a:r>
              <a:rPr lang="en-US" sz="1000" dirty="0">
                <a:latin typeface="Times New Roman" pitchFamily="32" charset="0"/>
              </a:rPr>
              <a:t> cells and each cell is assigned the same number of frequencies, each cell can have </a:t>
            </a:r>
            <a:r>
              <a:rPr lang="en-US" sz="1000" i="1" dirty="0">
                <a:latin typeface="Times New Roman" pitchFamily="32" charset="0"/>
              </a:rPr>
              <a:t>K</a:t>
            </a:r>
            <a:r>
              <a:rPr lang="en-US" sz="1000" dirty="0">
                <a:latin typeface="Times New Roman" pitchFamily="32" charset="0"/>
              </a:rPr>
              <a:t>/</a:t>
            </a:r>
            <a:r>
              <a:rPr lang="en-US" sz="1000" i="1" dirty="0">
                <a:latin typeface="Times New Roman" pitchFamily="32" charset="0"/>
              </a:rPr>
              <a:t>N</a:t>
            </a:r>
            <a:r>
              <a:rPr lang="en-US" sz="1000" dirty="0">
                <a:latin typeface="Times New Roman" pitchFamily="32" charset="0"/>
              </a:rPr>
              <a:t> frequencies, where </a:t>
            </a:r>
            <a:r>
              <a:rPr lang="en-US" sz="1000" i="1" dirty="0">
                <a:latin typeface="Times New Roman" pitchFamily="32" charset="0"/>
              </a:rPr>
              <a:t>K</a:t>
            </a:r>
            <a:r>
              <a:rPr lang="en-US" sz="1000" dirty="0">
                <a:latin typeface="Times New Roman" pitchFamily="32" charset="0"/>
              </a:rPr>
              <a:t> is the total number of frequencies allotted to the system.</a:t>
            </a:r>
          </a:p>
          <a:p>
            <a:pPr eaLnBrk="1" hangingPunct="1"/>
            <a:endParaRPr lang="en-US" sz="1000" dirty="0">
              <a:latin typeface="Times New Roman" pitchFamily="32" charset="0"/>
            </a:endParaRPr>
          </a:p>
          <a:p>
            <a:pPr eaLnBrk="1" hangingPunct="1"/>
            <a:r>
              <a:rPr lang="en-US" sz="1000" dirty="0" smtClean="0">
                <a:latin typeface="Times New Roman" pitchFamily="32" charset="0"/>
              </a:rPr>
              <a:t>In </a:t>
            </a:r>
            <a:r>
              <a:rPr lang="en-US" sz="1000" dirty="0">
                <a:latin typeface="Times New Roman" pitchFamily="32" charset="0"/>
              </a:rPr>
              <a:t>characterizing frequency reuse, the following parameters are commonly used:</a:t>
            </a:r>
          </a:p>
          <a:p>
            <a:pPr eaLnBrk="1" hangingPunct="1"/>
            <a:r>
              <a:rPr lang="en-US" sz="1000" dirty="0">
                <a:latin typeface="Times New Roman" pitchFamily="32" charset="0"/>
              </a:rPr>
              <a:t> </a:t>
            </a:r>
          </a:p>
          <a:p>
            <a:pPr eaLnBrk="1" hangingPunct="1"/>
            <a:r>
              <a:rPr lang="en-US" sz="1000" i="1" dirty="0">
                <a:latin typeface="Times New Roman" pitchFamily="32" charset="0"/>
              </a:rPr>
              <a:t>D</a:t>
            </a:r>
            <a:r>
              <a:rPr lang="en-US" sz="1000" dirty="0">
                <a:latin typeface="Times New Roman" pitchFamily="32" charset="0"/>
              </a:rPr>
              <a:t> = minimum distance between centers of cells that use the same band of frequencies (called cochannels)</a:t>
            </a:r>
          </a:p>
          <a:p>
            <a:pPr eaLnBrk="1" hangingPunct="1"/>
            <a:r>
              <a:rPr lang="en-US" sz="1000" i="1" dirty="0">
                <a:latin typeface="Times New Roman" pitchFamily="32" charset="0"/>
              </a:rPr>
              <a:t>R</a:t>
            </a:r>
            <a:r>
              <a:rPr lang="en-US" sz="1000" dirty="0">
                <a:latin typeface="Times New Roman" pitchFamily="32" charset="0"/>
              </a:rPr>
              <a:t> = radius of a cell</a:t>
            </a:r>
          </a:p>
          <a:p>
            <a:pPr eaLnBrk="1" hangingPunct="1"/>
            <a:r>
              <a:rPr lang="en-US" sz="1000" i="1" dirty="0">
                <a:latin typeface="Times New Roman" pitchFamily="32" charset="0"/>
              </a:rPr>
              <a:t>d</a:t>
            </a:r>
            <a:r>
              <a:rPr lang="en-US" sz="1000" dirty="0">
                <a:latin typeface="Times New Roman" pitchFamily="32" charset="0"/>
              </a:rPr>
              <a:t> = distance between centers of adjacent cells (</a:t>
            </a:r>
            <a:r>
              <a:rPr lang="en-US" sz="1000" i="1" dirty="0">
                <a:latin typeface="Times New Roman" pitchFamily="32" charset="0"/>
              </a:rPr>
              <a:t>d</a:t>
            </a:r>
            <a:r>
              <a:rPr lang="en-US" sz="1000" dirty="0">
                <a:latin typeface="Times New Roman" pitchFamily="32" charset="0"/>
              </a:rPr>
              <a:t> =</a:t>
            </a:r>
            <a:r>
              <a:rPr lang="en-US" sz="1000" dirty="0" smtClean="0">
                <a:latin typeface="Times New Roman" pitchFamily="32" charset="0"/>
              </a:rPr>
              <a:t> √3</a:t>
            </a:r>
            <a:r>
              <a:rPr lang="en-US" sz="1000" i="1" dirty="0" smtClean="0">
                <a:latin typeface="Times New Roman" pitchFamily="32" charset="0"/>
              </a:rPr>
              <a:t>R</a:t>
            </a:r>
            <a:r>
              <a:rPr lang="en-US" sz="1000" dirty="0">
                <a:latin typeface="Times New Roman" pitchFamily="32" charset="0"/>
              </a:rPr>
              <a:t>)</a:t>
            </a:r>
          </a:p>
          <a:p>
            <a:pPr eaLnBrk="1" hangingPunct="1"/>
            <a:r>
              <a:rPr lang="en-US" sz="1000" i="1" dirty="0">
                <a:latin typeface="Times New Roman" pitchFamily="32" charset="0"/>
              </a:rPr>
              <a:t>N</a:t>
            </a:r>
            <a:r>
              <a:rPr lang="en-US" sz="1000" dirty="0">
                <a:latin typeface="Times New Roman" pitchFamily="32" charset="0"/>
              </a:rPr>
              <a:t> = number of cells in a repetitious pattern (each cell in the pattern uses a unique band of frequencies), termed the </a:t>
            </a:r>
            <a:r>
              <a:rPr lang="en-US" sz="1000" b="1" dirty="0">
                <a:latin typeface="Times New Roman" pitchFamily="32" charset="0"/>
              </a:rPr>
              <a:t>reuse factor</a:t>
            </a:r>
            <a:endParaRPr lang="en-US" sz="1000" dirty="0">
              <a:latin typeface="Times New Roman" pitchFamily="32" charset="0"/>
            </a:endParaRPr>
          </a:p>
          <a:p>
            <a:pPr eaLnBrk="1" hangingPunct="1"/>
            <a:r>
              <a:rPr lang="en-US" sz="1000" dirty="0">
                <a:latin typeface="Times New Roman" pitchFamily="32" charset="0"/>
              </a:rPr>
              <a:t> </a:t>
            </a:r>
          </a:p>
          <a:p>
            <a:pPr eaLnBrk="1" hangingPunct="1"/>
            <a:endParaRPr kumimoji="1" lang="en-US" sz="1000" dirty="0">
              <a:latin typeface="Times New Roman" pitchFamily="3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4153273-9363-6443-A5E0-B992F12FD478}" type="slidenum">
              <a:rPr lang="en-US"/>
              <a:pPr/>
              <a:t>9</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Times New Roman" pitchFamily="32" charset="0"/>
              </a:rPr>
              <a:t>In time, as more customers use the system, traffic may build up so that there are not enough frequencies assigned to a cell to handle its calls. A number of approaches have been used to cope with this situation, including the following:</a:t>
            </a:r>
          </a:p>
          <a:p>
            <a:pPr eaLnBrk="1" hangingPunct="1"/>
            <a:r>
              <a:rPr lang="en-US" dirty="0">
                <a:latin typeface="Times New Roman" pitchFamily="32" charset="0"/>
              </a:rPr>
              <a:t> </a:t>
            </a:r>
          </a:p>
          <a:p>
            <a:pPr eaLnBrk="1" hangingPunct="1"/>
            <a:r>
              <a:rPr lang="en-US" b="1" dirty="0">
                <a:latin typeface="Times New Roman" pitchFamily="32" charset="0"/>
              </a:rPr>
              <a:t>Adding new channels:</a:t>
            </a:r>
            <a:r>
              <a:rPr lang="en-US" dirty="0">
                <a:latin typeface="Times New Roman" pitchFamily="32" charset="0"/>
              </a:rPr>
              <a:t> Typically, when a system is set up in a region, not all of the channels are used, and growth and expansion can be managed in an orderly fashion by adding new channels.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Frequency </a:t>
            </a:r>
            <a:r>
              <a:rPr lang="en-US" b="1" dirty="0">
                <a:latin typeface="Times New Roman" pitchFamily="32" charset="0"/>
              </a:rPr>
              <a:t>borrowing:</a:t>
            </a:r>
            <a:r>
              <a:rPr lang="en-US" dirty="0">
                <a:latin typeface="Times New Roman" pitchFamily="32" charset="0"/>
              </a:rPr>
              <a:t> In the simplest case, frequencies are taken from adjacent cells by congested cells. The frequencies can also be assigned to cells dynamically.</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Cell </a:t>
            </a:r>
            <a:r>
              <a:rPr lang="en-US" b="1" dirty="0">
                <a:latin typeface="Times New Roman" pitchFamily="32" charset="0"/>
              </a:rPr>
              <a:t>splitting:</a:t>
            </a:r>
            <a:r>
              <a:rPr lang="en-US" dirty="0">
                <a:latin typeface="Times New Roman" pitchFamily="32" charset="0"/>
              </a:rPr>
              <a:t> In practice, the distribution of traffic and topographic features is not uniform, and this presents opportunities for capacity increase. Cells in areas of high usage can be split into smaller cells. Generally, the original cells are about 6.5 to 13 km in size. The smaller cells can themselves be split; however, 1.5-km cells are close to the practical minimum size as a general solution (but see the subsequent discussion of microcells).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9939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939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D21BA986-FE81-A14A-BDCC-8DABC9DA643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B0D76CC9-5DB8-204F-A295-3CB7F11BF521}"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22A1AFAC-BABD-9941-951C-CD3A229985CA}"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49EE58F6-655E-EB41-81F8-F5783EB40633}"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3EDE2126-56B1-974A-AFF5-4FC65F05431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541E1AA3-8E5A-BA4B-8EFB-101D8979A86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254CA79F-A61B-B342-B0EE-CEF5DB7A2A3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6ACB6034-5E9F-9D47-9D94-5C9FBF539CCE}"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54577AAE-3A66-714C-A192-EFAA6B3096E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DBE4A59F-54F3-3C47-AF9B-C0E6DA50C6A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939C58F6-1A0F-CB45-838A-ABB3C75CD00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9831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sp>
            <p:nvSpPr>
              <p:cNvPr id="9831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833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833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06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835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98359"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0"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1"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2"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3"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4"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98370"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8371"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98372"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98373"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32" charset="0"/>
              </a:defRPr>
            </a:lvl1pPr>
          </a:lstStyle>
          <a:p>
            <a:fld id="{6F74C93F-F36A-E445-9D1A-8E07F10D432A}" type="slidenum">
              <a:rPr lang="en-US"/>
              <a:pPr/>
              <a:t>‹#›</a:t>
            </a:fld>
            <a:endParaRPr lang="en-US" dirty="0"/>
          </a:p>
        </p:txBody>
      </p:sp>
      <p:sp>
        <p:nvSpPr>
          <p:cNvPr id="98374"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110" charset="-128"/>
          <a:cs typeface="ＭＳ Ｐゴシック" pitchFamily="32"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wmf"/><Relationship Id="rId7" Type="http://schemas.openxmlformats.org/officeDocument/2006/relationships/diagramColors" Target="../diagrams/colors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Data" Target="../diagrams/data8.xml"/><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a:t>
            </a:r>
            <a:r>
              <a:rPr lang="en-US" dirty="0" smtClean="0"/>
              <a:t> </a:t>
            </a:r>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t="17273" b="15455"/>
          <a:stretch>
            <a:fillRect/>
          </a:stretch>
        </p:blipFill>
        <p:spPr>
          <a:xfrm>
            <a:off x="1261852" y="609600"/>
            <a:ext cx="6891548" cy="5999583"/>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8229600" cy="1139825"/>
          </a:xfrm>
        </p:spPr>
        <p:txBody>
          <a:bodyPr/>
          <a:lstStyle/>
          <a:p>
            <a:pPr eaLnBrk="1" hangingPunct="1">
              <a:defRPr/>
            </a:pPr>
            <a:r>
              <a:rPr kumimoji="1" lang="en-GB" dirty="0"/>
              <a:t>Increasing Capacity</a:t>
            </a:r>
          </a:p>
        </p:txBody>
      </p:sp>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13681456"/>
              </p:ext>
            </p:extLst>
          </p:nvPr>
        </p:nvGraphicFramePr>
        <p:xfrm>
          <a:off x="457200" y="12954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l="6364" t="17647" r="8182" b="20000"/>
          <a:stretch>
            <a:fillRect/>
          </a:stretch>
        </p:blipFill>
        <p:spPr>
          <a:xfrm>
            <a:off x="381000" y="990600"/>
            <a:ext cx="8378993" cy="4724417"/>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22727" b="10909"/>
          <a:stretch>
            <a:fillRect/>
          </a:stretch>
        </p:blipFill>
        <p:spPr>
          <a:xfrm>
            <a:off x="817279" y="413272"/>
            <a:ext cx="7107521" cy="6104122"/>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kumimoji="1" lang="en-GB" dirty="0"/>
              <a:t>Cellular System Channels</a:t>
            </a:r>
          </a:p>
        </p:txBody>
      </p:sp>
      <p:graphicFrame>
        <p:nvGraphicFramePr>
          <p:cNvPr id="2" name="Diagram 1"/>
          <p:cNvGraphicFramePr/>
          <p:nvPr/>
        </p:nvGraphicFramePr>
        <p:xfrm>
          <a:off x="381000" y="1447800"/>
          <a:ext cx="8305800"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t="2727" b="3636"/>
          <a:stretch>
            <a:fillRect/>
          </a:stretch>
        </p:blipFill>
        <p:spPr>
          <a:xfrm>
            <a:off x="1922318" y="187053"/>
            <a:ext cx="5299364" cy="6421531"/>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hangingPunct="1">
              <a:defRPr/>
            </a:pPr>
            <a:r>
              <a:rPr kumimoji="1" lang="en-GB" dirty="0"/>
              <a:t>Other Functions</a:t>
            </a:r>
          </a:p>
        </p:txBody>
      </p:sp>
      <p:sp>
        <p:nvSpPr>
          <p:cNvPr id="36869" name="Rectangle 5"/>
          <p:cNvSpPr>
            <a:spLocks noGrp="1" noChangeArrowheads="1"/>
          </p:cNvSpPr>
          <p:nvPr>
            <p:ph type="body" idx="1"/>
          </p:nvPr>
        </p:nvSpPr>
        <p:spPr>
          <a:xfrm>
            <a:off x="457200" y="1676400"/>
            <a:ext cx="8382000" cy="5181600"/>
          </a:xfrm>
        </p:spPr>
        <p:txBody>
          <a:bodyPr/>
          <a:lstStyle/>
          <a:p>
            <a:pPr eaLnBrk="1" hangingPunct="1">
              <a:buFont typeface="Wingdings" pitchFamily="-110" charset="2"/>
              <a:buChar char="Ø"/>
              <a:defRPr/>
            </a:pPr>
            <a:r>
              <a:rPr kumimoji="1" lang="en-US" sz="2800" dirty="0" smtClean="0"/>
              <a:t>Call blocking</a:t>
            </a:r>
          </a:p>
          <a:p>
            <a:pPr lvl="1" eaLnBrk="1" hangingPunct="1">
              <a:buFont typeface="Wingdings" pitchFamily="-110" charset="2"/>
              <a:buChar char="l"/>
              <a:defRPr/>
            </a:pPr>
            <a:r>
              <a:rPr kumimoji="1" lang="en-US" sz="2400" dirty="0" smtClean="0"/>
              <a:t>After repeated attempts, if all traffic channels are busy, a busy tone is returned</a:t>
            </a:r>
          </a:p>
          <a:p>
            <a:pPr eaLnBrk="1" hangingPunct="1">
              <a:buFont typeface="Wingdings" pitchFamily="-110" charset="2"/>
              <a:buChar char="Ø"/>
              <a:defRPr/>
            </a:pPr>
            <a:r>
              <a:rPr kumimoji="1" lang="en-US" sz="2800" dirty="0" smtClean="0"/>
              <a:t>Call </a:t>
            </a:r>
            <a:r>
              <a:rPr kumimoji="1" lang="en-US" sz="2800" dirty="0"/>
              <a:t>termination</a:t>
            </a:r>
            <a:endParaRPr kumimoji="1" lang="en-US" sz="2800" dirty="0" smtClean="0"/>
          </a:p>
          <a:p>
            <a:pPr lvl="1" eaLnBrk="1" hangingPunct="1">
              <a:buFont typeface="Wingdings" pitchFamily="-110" charset="2"/>
              <a:buChar char="l"/>
              <a:defRPr/>
            </a:pPr>
            <a:r>
              <a:rPr kumimoji="1" lang="en-US" sz="2400" dirty="0"/>
              <a:t>W</a:t>
            </a:r>
            <a:r>
              <a:rPr kumimoji="1" lang="en-US" sz="2400" dirty="0" smtClean="0"/>
              <a:t>hen a user </a:t>
            </a:r>
            <a:r>
              <a:rPr kumimoji="1" lang="en-US" sz="2400" dirty="0"/>
              <a:t>hangs </a:t>
            </a:r>
            <a:r>
              <a:rPr kumimoji="1" lang="en-US" sz="2400" dirty="0" smtClean="0"/>
              <a:t>up channels at the BS are released</a:t>
            </a:r>
          </a:p>
          <a:p>
            <a:pPr eaLnBrk="1" hangingPunct="1">
              <a:buFont typeface="Wingdings" pitchFamily="-110" charset="2"/>
              <a:buChar char="Ø"/>
              <a:defRPr/>
            </a:pPr>
            <a:r>
              <a:rPr kumimoji="1" lang="en-US" sz="2800" dirty="0"/>
              <a:t>C</a:t>
            </a:r>
            <a:r>
              <a:rPr kumimoji="1" lang="en-US" sz="2800" dirty="0" smtClean="0"/>
              <a:t>all </a:t>
            </a:r>
            <a:r>
              <a:rPr kumimoji="1" lang="en-US" sz="2800" dirty="0"/>
              <a:t>drop</a:t>
            </a:r>
            <a:endParaRPr kumimoji="1" lang="en-US" sz="2800" dirty="0" smtClean="0"/>
          </a:p>
          <a:p>
            <a:pPr lvl="1" eaLnBrk="1" hangingPunct="1">
              <a:buFont typeface="Wingdings" pitchFamily="-110" charset="2"/>
              <a:buChar char="l"/>
              <a:defRPr/>
            </a:pPr>
            <a:r>
              <a:rPr kumimoji="1" lang="en-US" sz="2400" dirty="0"/>
              <a:t>W</a:t>
            </a:r>
            <a:r>
              <a:rPr kumimoji="1" lang="en-US" sz="2400" dirty="0" smtClean="0"/>
              <a:t>hen </a:t>
            </a:r>
            <a:r>
              <a:rPr kumimoji="1" lang="en-US" sz="2400" dirty="0"/>
              <a:t>BS cannot maintain required signal strength</a:t>
            </a:r>
            <a:endParaRPr kumimoji="1" lang="en-US" sz="2400" dirty="0" smtClean="0"/>
          </a:p>
          <a:p>
            <a:pPr eaLnBrk="1" hangingPunct="1">
              <a:buFont typeface="Wingdings" pitchFamily="-110" charset="2"/>
              <a:buChar char="Ø"/>
              <a:defRPr/>
            </a:pPr>
            <a:r>
              <a:rPr kumimoji="1" lang="en-US" sz="2800" dirty="0"/>
              <a:t>C</a:t>
            </a:r>
            <a:r>
              <a:rPr kumimoji="1" lang="en-US" sz="2800" dirty="0" smtClean="0"/>
              <a:t>alls </a:t>
            </a:r>
            <a:r>
              <a:rPr kumimoji="1" lang="en-US" sz="2800" dirty="0"/>
              <a:t>to/from fixed and remote mobile subscriber</a:t>
            </a:r>
          </a:p>
          <a:p>
            <a:pPr lvl="1" eaLnBrk="1" hangingPunct="1">
              <a:buFont typeface="Wingdings" pitchFamily="-110" charset="2"/>
              <a:buChar char="l"/>
              <a:defRPr/>
            </a:pPr>
            <a:r>
              <a:rPr kumimoji="1" lang="en-US" sz="2400" dirty="0"/>
              <a:t>MTSO connects</a:t>
            </a:r>
            <a:r>
              <a:rPr kumimoji="1" lang="en-US" sz="2400" dirty="0" smtClean="0"/>
              <a:t> to the PSTN</a:t>
            </a:r>
            <a:endParaRPr kumimoji="1" lang="en-US" sz="2400" dirty="0"/>
          </a:p>
        </p:txBody>
      </p:sp>
      <p:pic>
        <p:nvPicPr>
          <p:cNvPr id="4" name="Picture 3"/>
          <p:cNvPicPr>
            <a:picLocks noChangeAspect="1"/>
          </p:cNvPicPr>
          <p:nvPr/>
        </p:nvPicPr>
        <p:blipFill>
          <a:blip r:embed="rId3"/>
          <a:stretch>
            <a:fillRect/>
          </a:stretch>
        </p:blipFill>
        <p:spPr>
          <a:xfrm>
            <a:off x="6781800" y="304800"/>
            <a:ext cx="1803400" cy="177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pPr eaLnBrk="1" hangingPunct="1">
              <a:defRPr/>
            </a:pPr>
            <a:r>
              <a:rPr kumimoji="1" lang="en-GB" dirty="0"/>
              <a:t>Mobile Radio </a:t>
            </a:r>
            <a:br>
              <a:rPr kumimoji="1" lang="en-GB" dirty="0"/>
            </a:br>
            <a:r>
              <a:rPr kumimoji="1" lang="en-GB" dirty="0"/>
              <a:t>Propagation Effects</a:t>
            </a:r>
          </a:p>
        </p:txBody>
      </p:sp>
      <p:sp>
        <p:nvSpPr>
          <p:cNvPr id="38917" name="Rectangle 5"/>
          <p:cNvSpPr>
            <a:spLocks noGrp="1" noChangeArrowheads="1"/>
          </p:cNvSpPr>
          <p:nvPr>
            <p:ph sz="half" idx="1"/>
          </p:nvPr>
        </p:nvSpPr>
        <p:spPr>
          <a:xfrm>
            <a:off x="228600" y="1676400"/>
            <a:ext cx="3733800" cy="4953000"/>
          </a:xfrm>
        </p:spPr>
        <p:txBody>
          <a:bodyPr/>
          <a:lstStyle/>
          <a:p>
            <a:pPr eaLnBrk="1" hangingPunct="1"/>
            <a:r>
              <a:rPr kumimoji="1" lang="en-US" dirty="0"/>
              <a:t>S</a:t>
            </a:r>
            <a:r>
              <a:rPr kumimoji="1" lang="en-US" dirty="0" smtClean="0"/>
              <a:t>ignal </a:t>
            </a:r>
            <a:r>
              <a:rPr kumimoji="1" lang="en-US" dirty="0"/>
              <a:t>strength</a:t>
            </a:r>
            <a:endParaRPr kumimoji="1" lang="en-US" dirty="0" smtClean="0"/>
          </a:p>
          <a:p>
            <a:pPr lvl="1" eaLnBrk="1" hangingPunct="1"/>
            <a:r>
              <a:rPr kumimoji="1" lang="en-US" dirty="0">
                <a:ea typeface="ＭＳ Ｐゴシック" pitchFamily="32" charset="-128"/>
              </a:rPr>
              <a:t>S</a:t>
            </a:r>
            <a:r>
              <a:rPr kumimoji="1" lang="en-US" dirty="0" smtClean="0">
                <a:ea typeface="ＭＳ Ｐゴシック" pitchFamily="32" charset="-128"/>
              </a:rPr>
              <a:t>trength </a:t>
            </a:r>
            <a:r>
              <a:rPr kumimoji="1" lang="en-US" dirty="0">
                <a:ea typeface="ＭＳ Ｐゴシック" pitchFamily="32" charset="-128"/>
              </a:rPr>
              <a:t>of signal between BS and mobile unit needs to be strong enough to maintain signal quality</a:t>
            </a:r>
            <a:endParaRPr kumimoji="1" lang="en-US" dirty="0" smtClean="0">
              <a:ea typeface="ＭＳ Ｐゴシック" pitchFamily="32" charset="-128"/>
            </a:endParaRPr>
          </a:p>
          <a:p>
            <a:pPr lvl="1" eaLnBrk="1" hangingPunct="1"/>
            <a:r>
              <a:rPr kumimoji="1" lang="en-US" dirty="0">
                <a:ea typeface="ＭＳ Ｐゴシック" pitchFamily="32" charset="-128"/>
              </a:rPr>
              <a:t>N</a:t>
            </a:r>
            <a:r>
              <a:rPr kumimoji="1" lang="en-US" dirty="0" smtClean="0">
                <a:ea typeface="ＭＳ Ｐゴシック" pitchFamily="32" charset="-128"/>
              </a:rPr>
              <a:t>ot </a:t>
            </a:r>
            <a:r>
              <a:rPr kumimoji="1" lang="en-US" dirty="0">
                <a:ea typeface="ＭＳ Ｐゴシック" pitchFamily="32" charset="-128"/>
              </a:rPr>
              <a:t>too strong so as to create co-channel interference </a:t>
            </a:r>
            <a:endParaRPr kumimoji="1" lang="en-US" dirty="0" smtClean="0">
              <a:ea typeface="ＭＳ Ｐゴシック" pitchFamily="32" charset="-128"/>
            </a:endParaRPr>
          </a:p>
          <a:p>
            <a:pPr lvl="1" eaLnBrk="1" hangingPunct="1"/>
            <a:r>
              <a:rPr kumimoji="1" lang="en-US" dirty="0">
                <a:ea typeface="ＭＳ Ｐゴシック" pitchFamily="32" charset="-128"/>
              </a:rPr>
              <a:t>M</a:t>
            </a:r>
            <a:r>
              <a:rPr kumimoji="1" lang="en-US" dirty="0" smtClean="0">
                <a:ea typeface="ＭＳ Ｐゴシック" pitchFamily="32" charset="-128"/>
              </a:rPr>
              <a:t>ust </a:t>
            </a:r>
            <a:r>
              <a:rPr kumimoji="1" lang="en-US" dirty="0">
                <a:ea typeface="ＭＳ Ｐゴシック" pitchFamily="32" charset="-128"/>
              </a:rPr>
              <a:t>handle variations in noise</a:t>
            </a:r>
          </a:p>
          <a:p>
            <a:pPr eaLnBrk="1" hangingPunct="1"/>
            <a:endParaRPr kumimoji="1" lang="en-GB" sz="2400" dirty="0"/>
          </a:p>
        </p:txBody>
      </p:sp>
      <p:sp>
        <p:nvSpPr>
          <p:cNvPr id="2" name="Content Placeholder 1"/>
          <p:cNvSpPr>
            <a:spLocks noGrp="1"/>
          </p:cNvSpPr>
          <p:nvPr>
            <p:ph sz="half" idx="2"/>
          </p:nvPr>
        </p:nvSpPr>
        <p:spPr>
          <a:xfrm>
            <a:off x="5410200" y="1676400"/>
            <a:ext cx="3733800" cy="5181600"/>
          </a:xfrm>
        </p:spPr>
        <p:txBody>
          <a:bodyPr/>
          <a:lstStyle/>
          <a:p>
            <a:pPr eaLnBrk="1" hangingPunct="1"/>
            <a:r>
              <a:rPr kumimoji="1" lang="en-US" dirty="0"/>
              <a:t>F</a:t>
            </a:r>
            <a:r>
              <a:rPr kumimoji="1" lang="en-US" dirty="0" smtClean="0"/>
              <a:t>ading</a:t>
            </a:r>
          </a:p>
          <a:p>
            <a:pPr lvl="1" eaLnBrk="1" hangingPunct="1"/>
            <a:r>
              <a:rPr kumimoji="1" lang="en-GB" dirty="0">
                <a:ea typeface="ＭＳ Ｐゴシック" pitchFamily="32" charset="-128"/>
              </a:rPr>
              <a:t>T</a:t>
            </a:r>
            <a:r>
              <a:rPr kumimoji="1" lang="en-GB" dirty="0" smtClean="0">
                <a:ea typeface="ＭＳ Ｐゴシック" pitchFamily="32" charset="-128"/>
              </a:rPr>
              <a:t>ime </a:t>
            </a:r>
            <a:r>
              <a:rPr kumimoji="1" lang="en-GB" dirty="0">
                <a:ea typeface="ＭＳ Ｐゴシック" pitchFamily="32" charset="-128"/>
              </a:rPr>
              <a:t>variation of received signal</a:t>
            </a:r>
            <a:endParaRPr kumimoji="1" lang="en-GB" dirty="0" smtClean="0">
              <a:ea typeface="ＭＳ Ｐゴシック" pitchFamily="32" charset="-128"/>
            </a:endParaRPr>
          </a:p>
          <a:p>
            <a:pPr lvl="1" eaLnBrk="1" hangingPunct="1"/>
            <a:r>
              <a:rPr kumimoji="1" lang="en-GB" dirty="0">
                <a:ea typeface="ＭＳ Ｐゴシック" pitchFamily="32" charset="-128"/>
              </a:rPr>
              <a:t>C</a:t>
            </a:r>
            <a:r>
              <a:rPr kumimoji="1" lang="en-GB" dirty="0" smtClean="0">
                <a:ea typeface="ＭＳ Ｐゴシック" pitchFamily="32" charset="-128"/>
              </a:rPr>
              <a:t>aused </a:t>
            </a:r>
            <a:r>
              <a:rPr kumimoji="1" lang="en-GB" dirty="0">
                <a:ea typeface="ＭＳ Ｐゴシック" pitchFamily="32" charset="-128"/>
              </a:rPr>
              <a:t>by changes in transmission path(s)</a:t>
            </a:r>
            <a:endParaRPr kumimoji="1" lang="en-GB" dirty="0" smtClean="0">
              <a:ea typeface="ＭＳ Ｐゴシック" pitchFamily="32" charset="-128"/>
            </a:endParaRPr>
          </a:p>
          <a:p>
            <a:pPr lvl="1" eaLnBrk="1" hangingPunct="1"/>
            <a:r>
              <a:rPr kumimoji="1" lang="en-US" dirty="0">
                <a:ea typeface="ＭＳ Ｐゴシック" pitchFamily="32" charset="-128"/>
              </a:rPr>
              <a:t>E</a:t>
            </a:r>
            <a:r>
              <a:rPr kumimoji="1" lang="en-US" dirty="0" smtClean="0">
                <a:ea typeface="ＭＳ Ｐゴシック" pitchFamily="32" charset="-128"/>
              </a:rPr>
              <a:t>ven </a:t>
            </a:r>
            <a:r>
              <a:rPr kumimoji="1" lang="en-US" dirty="0">
                <a:ea typeface="ＭＳ Ｐゴシック" pitchFamily="32" charset="-128"/>
              </a:rPr>
              <a:t>if signal strength</a:t>
            </a:r>
            <a:r>
              <a:rPr kumimoji="1" lang="en-US" dirty="0" smtClean="0">
                <a:ea typeface="ＭＳ Ｐゴシック" pitchFamily="32" charset="-128"/>
              </a:rPr>
              <a:t> is in </a:t>
            </a:r>
            <a:r>
              <a:rPr kumimoji="1" lang="en-US" dirty="0">
                <a:ea typeface="ＭＳ Ｐゴシック" pitchFamily="32" charset="-128"/>
              </a:rPr>
              <a:t>effective range, signal propagation effects may disrupt the signal</a:t>
            </a:r>
            <a:endParaRPr lang="en-US" dirty="0">
              <a:ea typeface="ＭＳ Ｐゴシック" pitchFamily="32" charset="-128"/>
            </a:endParaRPr>
          </a:p>
        </p:txBody>
      </p:sp>
      <p:pic>
        <p:nvPicPr>
          <p:cNvPr id="6" name="Picture 5"/>
          <p:cNvPicPr>
            <a:picLocks noChangeAspect="1"/>
          </p:cNvPicPr>
          <p:nvPr/>
        </p:nvPicPr>
        <p:blipFill>
          <a:blip r:embed="rId3"/>
          <a:stretch>
            <a:fillRect/>
          </a:stretch>
        </p:blipFill>
        <p:spPr>
          <a:xfrm>
            <a:off x="4038600" y="2590800"/>
            <a:ext cx="1457371" cy="2819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p:txBody>
          <a:bodyPr/>
          <a:lstStyle/>
          <a:p>
            <a:pPr eaLnBrk="1" hangingPunct="1">
              <a:defRPr/>
            </a:pPr>
            <a:r>
              <a:rPr kumimoji="1" lang="en-GB" dirty="0" smtClean="0"/>
              <a:t>        Design </a:t>
            </a:r>
            <a:r>
              <a:rPr kumimoji="1" lang="en-GB" dirty="0"/>
              <a:t>Factors</a:t>
            </a:r>
          </a:p>
        </p:txBody>
      </p:sp>
      <p:sp>
        <p:nvSpPr>
          <p:cNvPr id="39943" name="Rectangle 7"/>
          <p:cNvSpPr>
            <a:spLocks noGrp="1" noChangeArrowheads="1"/>
          </p:cNvSpPr>
          <p:nvPr>
            <p:ph type="body" idx="1"/>
          </p:nvPr>
        </p:nvSpPr>
        <p:spPr>
          <a:xfrm>
            <a:off x="533400" y="1981200"/>
            <a:ext cx="8229600" cy="4876800"/>
          </a:xfrm>
        </p:spPr>
        <p:txBody>
          <a:bodyPr>
            <a:normAutofit lnSpcReduction="10000"/>
          </a:bodyPr>
          <a:lstStyle/>
          <a:p>
            <a:pPr eaLnBrk="1" hangingPunct="1">
              <a:lnSpc>
                <a:spcPct val="90000"/>
              </a:lnSpc>
              <a:buFont typeface="Wingdings" pitchFamily="-110" charset="2"/>
              <a:buNone/>
              <a:defRPr/>
            </a:pPr>
            <a:r>
              <a:rPr kumimoji="1" lang="en-US" sz="2800" dirty="0"/>
              <a:t>P</a:t>
            </a:r>
            <a:r>
              <a:rPr kumimoji="1" lang="en-US" sz="2800" dirty="0" smtClean="0"/>
              <a:t>ropagation effects:</a:t>
            </a:r>
          </a:p>
          <a:p>
            <a:pPr lvl="1" eaLnBrk="1" hangingPunct="1">
              <a:lnSpc>
                <a:spcPct val="90000"/>
              </a:lnSpc>
              <a:buFont typeface="Wingdings" pitchFamily="-110" charset="2"/>
              <a:buChar char="l"/>
              <a:defRPr/>
            </a:pPr>
            <a:r>
              <a:rPr kumimoji="1" lang="en-US" sz="2400" dirty="0"/>
              <a:t>D</a:t>
            </a:r>
            <a:r>
              <a:rPr kumimoji="1" lang="en-US" sz="2400" dirty="0" smtClean="0"/>
              <a:t>esired maximum </a:t>
            </a:r>
            <a:r>
              <a:rPr kumimoji="1" lang="en-US" sz="2400" dirty="0"/>
              <a:t>transmit power level at BS and mobile units</a:t>
            </a:r>
            <a:endParaRPr kumimoji="1" lang="en-US" sz="2400" dirty="0" smtClean="0"/>
          </a:p>
          <a:p>
            <a:pPr lvl="1" eaLnBrk="1" hangingPunct="1">
              <a:lnSpc>
                <a:spcPct val="90000"/>
              </a:lnSpc>
              <a:buFont typeface="Wingdings" pitchFamily="-110" charset="2"/>
              <a:buChar char="l"/>
              <a:defRPr/>
            </a:pPr>
            <a:r>
              <a:rPr kumimoji="1" lang="en-US" sz="2400" dirty="0"/>
              <a:t>T</a:t>
            </a:r>
            <a:r>
              <a:rPr kumimoji="1" lang="en-US" sz="2400" dirty="0" smtClean="0"/>
              <a:t>ypical </a:t>
            </a:r>
            <a:r>
              <a:rPr kumimoji="1" lang="en-US" sz="2400" dirty="0"/>
              <a:t>height of mobile unit antenna</a:t>
            </a:r>
            <a:endParaRPr kumimoji="1" lang="en-US" sz="2400" dirty="0" smtClean="0"/>
          </a:p>
          <a:p>
            <a:pPr lvl="1" eaLnBrk="1" hangingPunct="1">
              <a:lnSpc>
                <a:spcPct val="90000"/>
              </a:lnSpc>
              <a:buFont typeface="Wingdings" pitchFamily="-110" charset="2"/>
              <a:buChar char="l"/>
              <a:defRPr/>
            </a:pPr>
            <a:r>
              <a:rPr kumimoji="1" lang="en-US" sz="2400" dirty="0"/>
              <a:t>A</a:t>
            </a:r>
            <a:r>
              <a:rPr kumimoji="1" lang="en-US" sz="2400" dirty="0" smtClean="0"/>
              <a:t>vailable </a:t>
            </a:r>
            <a:r>
              <a:rPr kumimoji="1" lang="en-US" sz="2400" dirty="0"/>
              <a:t>height of the BS antenna</a:t>
            </a:r>
            <a:endParaRPr kumimoji="1" lang="en-US" sz="2400" dirty="0" smtClean="0"/>
          </a:p>
          <a:p>
            <a:pPr eaLnBrk="1" hangingPunct="1">
              <a:lnSpc>
                <a:spcPct val="90000"/>
              </a:lnSpc>
              <a:buFont typeface="Wingdings" pitchFamily="-110" charset="2"/>
              <a:buChar char="Ø"/>
              <a:defRPr/>
            </a:pPr>
            <a:r>
              <a:rPr kumimoji="1" lang="en-US" sz="2800" dirty="0"/>
              <a:t>P</a:t>
            </a:r>
            <a:r>
              <a:rPr kumimoji="1" lang="en-US" sz="2800" dirty="0" smtClean="0"/>
              <a:t>ropagation effects are dynamic and difficult to predict</a:t>
            </a:r>
          </a:p>
          <a:p>
            <a:pPr lvl="1" eaLnBrk="1" hangingPunct="1">
              <a:lnSpc>
                <a:spcPct val="90000"/>
              </a:lnSpc>
              <a:buFont typeface="Wingdings" pitchFamily="-110" charset="2"/>
              <a:buChar char="l"/>
              <a:defRPr/>
            </a:pPr>
            <a:r>
              <a:rPr kumimoji="1" lang="en-US" sz="2400" dirty="0"/>
              <a:t>U</a:t>
            </a:r>
            <a:r>
              <a:rPr kumimoji="1" lang="en-US" sz="2400" dirty="0" smtClean="0"/>
              <a:t>se </a:t>
            </a:r>
            <a:r>
              <a:rPr kumimoji="1" lang="en-US" sz="2400" dirty="0"/>
              <a:t>model based on empirical data</a:t>
            </a:r>
            <a:endParaRPr kumimoji="1" lang="en-US" sz="2400" dirty="0" smtClean="0"/>
          </a:p>
          <a:p>
            <a:pPr lvl="2" eaLnBrk="1" hangingPunct="1">
              <a:lnSpc>
                <a:spcPct val="90000"/>
              </a:lnSpc>
              <a:defRPr/>
            </a:pPr>
            <a:r>
              <a:rPr kumimoji="1" lang="en-US" sz="2000" dirty="0" smtClean="0"/>
              <a:t>Widely used model developed by </a:t>
            </a:r>
            <a:r>
              <a:rPr kumimoji="1" lang="en-US" sz="2000" dirty="0"/>
              <a:t>Okumura</a:t>
            </a:r>
            <a:r>
              <a:rPr kumimoji="1" lang="en-US" sz="2000" dirty="0" smtClean="0"/>
              <a:t> and refined </a:t>
            </a:r>
            <a:r>
              <a:rPr kumimoji="1" lang="en-US" sz="2000" dirty="0"/>
              <a:t>by </a:t>
            </a:r>
            <a:r>
              <a:rPr kumimoji="1" lang="en-US" sz="2000" dirty="0" err="1"/>
              <a:t>Hata</a:t>
            </a:r>
            <a:endParaRPr kumimoji="1" lang="en-US" sz="2000" dirty="0" smtClean="0"/>
          </a:p>
          <a:p>
            <a:pPr lvl="3" eaLnBrk="1" hangingPunct="1">
              <a:lnSpc>
                <a:spcPct val="90000"/>
              </a:lnSpc>
              <a:buFont typeface="Wingdings" pitchFamily="-110" charset="2"/>
              <a:buChar char="l"/>
              <a:defRPr/>
            </a:pPr>
            <a:r>
              <a:rPr kumimoji="1" lang="en-US" sz="1600" dirty="0"/>
              <a:t>D</a:t>
            </a:r>
            <a:r>
              <a:rPr kumimoji="1" lang="en-US" sz="1600" dirty="0" smtClean="0"/>
              <a:t>etailed </a:t>
            </a:r>
            <a:r>
              <a:rPr kumimoji="1" lang="en-US" sz="1600" dirty="0"/>
              <a:t>analysis of</a:t>
            </a:r>
            <a:r>
              <a:rPr kumimoji="1" lang="en-US" sz="1600" dirty="0" smtClean="0"/>
              <a:t> Tokyo </a:t>
            </a:r>
            <a:r>
              <a:rPr kumimoji="1" lang="en-US" sz="1600" dirty="0"/>
              <a:t>area</a:t>
            </a:r>
            <a:endParaRPr kumimoji="1" lang="en-US" sz="1600" dirty="0" smtClean="0"/>
          </a:p>
          <a:p>
            <a:pPr lvl="3" eaLnBrk="1" hangingPunct="1">
              <a:lnSpc>
                <a:spcPct val="90000"/>
              </a:lnSpc>
              <a:buFont typeface="Wingdings" pitchFamily="-110" charset="2"/>
              <a:buChar char="l"/>
              <a:defRPr/>
            </a:pPr>
            <a:r>
              <a:rPr kumimoji="1" lang="en-US" sz="1600" dirty="0"/>
              <a:t>P</a:t>
            </a:r>
            <a:r>
              <a:rPr kumimoji="1" lang="en-US" sz="1600" dirty="0" smtClean="0"/>
              <a:t>roduced </a:t>
            </a:r>
            <a:r>
              <a:rPr kumimoji="1" lang="en-US" sz="1600" dirty="0"/>
              <a:t>path loss </a:t>
            </a:r>
            <a:r>
              <a:rPr kumimoji="1" lang="en-US" sz="1600" dirty="0" smtClean="0"/>
              <a:t>information </a:t>
            </a:r>
            <a:r>
              <a:rPr kumimoji="1" lang="en-US" sz="1600" dirty="0"/>
              <a:t>for an urban environment</a:t>
            </a:r>
          </a:p>
          <a:p>
            <a:pPr lvl="1" eaLnBrk="1" hangingPunct="1">
              <a:lnSpc>
                <a:spcPct val="90000"/>
              </a:lnSpc>
              <a:buFont typeface="Wingdings" pitchFamily="-110" charset="2"/>
              <a:buChar char="l"/>
              <a:defRPr/>
            </a:pPr>
            <a:r>
              <a:rPr kumimoji="1" lang="en-US" sz="2400" dirty="0"/>
              <a:t>Hata's model is an empirical </a:t>
            </a:r>
            <a:r>
              <a:rPr kumimoji="1" lang="en-US" sz="2400" dirty="0" smtClean="0"/>
              <a:t>formulation that takes into account a variety of conditions</a:t>
            </a:r>
            <a:endParaRPr kumimoji="1" lang="en-US" sz="2400" dirty="0"/>
          </a:p>
        </p:txBody>
      </p:sp>
      <p:pic>
        <p:nvPicPr>
          <p:cNvPr id="5" name="Picture 4"/>
          <p:cNvPicPr>
            <a:picLocks noChangeAspect="1"/>
          </p:cNvPicPr>
          <p:nvPr/>
        </p:nvPicPr>
        <p:blipFill>
          <a:blip r:embed="rId3"/>
          <a:stretch>
            <a:fillRect/>
          </a:stretch>
        </p:blipFill>
        <p:spPr>
          <a:xfrm>
            <a:off x="685800" y="228600"/>
            <a:ext cx="1752600" cy="156385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10909" t="8235" r="11818" b="4706"/>
          <a:stretch>
            <a:fillRect/>
          </a:stretch>
        </p:blipFill>
        <p:spPr>
          <a:xfrm>
            <a:off x="1102650" y="564829"/>
            <a:ext cx="6858011" cy="5970393"/>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Cellular Wireless Network</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2532" name="Rectangle 5"/>
          <p:cNvSpPr>
            <a:spLocks noChangeArrowheads="1"/>
          </p:cNvSpPr>
          <p:nvPr/>
        </p:nvSpPr>
        <p:spPr bwMode="auto">
          <a:xfrm>
            <a:off x="4467225" y="1570038"/>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endParaRPr lang="en-US" dirty="0"/>
          </a:p>
        </p:txBody>
      </p:sp>
      <p:pic>
        <p:nvPicPr>
          <p:cNvPr id="6" name="Picture 5" descr="f8.pdf"/>
          <p:cNvPicPr>
            <a:picLocks noChangeAspect="1"/>
          </p:cNvPicPr>
          <p:nvPr/>
        </p:nvPicPr>
        <p:blipFill>
          <a:blip r:embed="rId3"/>
          <a:srcRect t="22727" b="21818"/>
          <a:stretch>
            <a:fillRect/>
          </a:stretch>
        </p:blipFill>
        <p:spPr>
          <a:xfrm>
            <a:off x="493715" y="533400"/>
            <a:ext cx="8282031" cy="5943600"/>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kumimoji="1" lang="en-GB" dirty="0"/>
              <a:t>Types of Fading</a:t>
            </a:r>
          </a:p>
        </p:txBody>
      </p:sp>
      <p:graphicFrame>
        <p:nvGraphicFramePr>
          <p:cNvPr id="2" name="Diagram 1"/>
          <p:cNvGraphicFramePr/>
          <p:nvPr/>
        </p:nvGraphicFramePr>
        <p:xfrm>
          <a:off x="304800" y="13716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pPr eaLnBrk="1" hangingPunct="1">
              <a:defRPr/>
            </a:pPr>
            <a:r>
              <a:rPr kumimoji="1" lang="en-GB" dirty="0"/>
              <a:t>Error Compensation Mechanisms</a:t>
            </a:r>
          </a:p>
        </p:txBody>
      </p:sp>
      <p:sp>
        <p:nvSpPr>
          <p:cNvPr id="48133" name="Rectangle 5"/>
          <p:cNvSpPr>
            <a:spLocks noGrp="1" noChangeArrowheads="1"/>
          </p:cNvSpPr>
          <p:nvPr>
            <p:ph sz="half" idx="1"/>
          </p:nvPr>
        </p:nvSpPr>
        <p:spPr>
          <a:xfrm>
            <a:off x="533400" y="1676400"/>
            <a:ext cx="4038600" cy="4876800"/>
          </a:xfrm>
        </p:spPr>
        <p:txBody>
          <a:bodyPr/>
          <a:lstStyle/>
          <a:p>
            <a:pPr eaLnBrk="1" hangingPunct="1">
              <a:lnSpc>
                <a:spcPct val="90000"/>
              </a:lnSpc>
              <a:buFont typeface="Wingdings" pitchFamily="-110" charset="2"/>
              <a:buChar char="Ø"/>
              <a:defRPr/>
            </a:pPr>
            <a:r>
              <a:rPr kumimoji="1" lang="en-US" dirty="0"/>
              <a:t>F</a:t>
            </a:r>
            <a:r>
              <a:rPr kumimoji="1" lang="en-US" dirty="0" smtClean="0"/>
              <a:t>orward </a:t>
            </a:r>
            <a:r>
              <a:rPr kumimoji="1" lang="en-US" dirty="0"/>
              <a:t>error correction</a:t>
            </a:r>
            <a:endParaRPr kumimoji="1" lang="en-US" dirty="0" smtClean="0"/>
          </a:p>
          <a:p>
            <a:pPr lvl="1" eaLnBrk="1" hangingPunct="1">
              <a:lnSpc>
                <a:spcPct val="90000"/>
              </a:lnSpc>
              <a:buFont typeface="Wingdings" pitchFamily="-110" charset="2"/>
              <a:buChar char="l"/>
              <a:defRPr/>
            </a:pPr>
            <a:r>
              <a:rPr kumimoji="1" lang="en-US" dirty="0"/>
              <a:t>A</a:t>
            </a:r>
            <a:r>
              <a:rPr kumimoji="1" lang="en-US" dirty="0" smtClean="0"/>
              <a:t>pplicable </a:t>
            </a:r>
            <a:r>
              <a:rPr kumimoji="1" lang="en-US" dirty="0"/>
              <a:t>in digital transmission applications</a:t>
            </a:r>
            <a:endParaRPr kumimoji="1" lang="en-US" dirty="0" smtClean="0"/>
          </a:p>
          <a:p>
            <a:pPr lvl="1" eaLnBrk="1" hangingPunct="1">
              <a:lnSpc>
                <a:spcPct val="90000"/>
              </a:lnSpc>
              <a:buFont typeface="Wingdings" pitchFamily="-110" charset="2"/>
              <a:buChar char="l"/>
              <a:defRPr/>
            </a:pPr>
            <a:r>
              <a:rPr kumimoji="1" lang="en-US" dirty="0" smtClean="0"/>
              <a:t>The ratio </a:t>
            </a:r>
            <a:r>
              <a:rPr kumimoji="1" lang="en-US" dirty="0"/>
              <a:t>of total </a:t>
            </a:r>
            <a:r>
              <a:rPr kumimoji="1" lang="en-US" dirty="0" smtClean="0"/>
              <a:t>bits sent </a:t>
            </a:r>
            <a:r>
              <a:rPr kumimoji="1" lang="en-US" dirty="0"/>
              <a:t>to data bits</a:t>
            </a:r>
            <a:r>
              <a:rPr kumimoji="1" lang="en-US" dirty="0" smtClean="0"/>
              <a:t> sent is between 2-3</a:t>
            </a:r>
          </a:p>
        </p:txBody>
      </p:sp>
      <p:sp>
        <p:nvSpPr>
          <p:cNvPr id="2" name="Content Placeholder 1"/>
          <p:cNvSpPr>
            <a:spLocks noGrp="1"/>
          </p:cNvSpPr>
          <p:nvPr>
            <p:ph sz="half" idx="2"/>
          </p:nvPr>
        </p:nvSpPr>
        <p:spPr>
          <a:xfrm>
            <a:off x="4648200" y="1676400"/>
            <a:ext cx="4038600" cy="4876800"/>
          </a:xfrm>
        </p:spPr>
        <p:txBody>
          <a:bodyPr/>
          <a:lstStyle/>
          <a:p>
            <a:pPr eaLnBrk="1" hangingPunct="1">
              <a:lnSpc>
                <a:spcPct val="90000"/>
              </a:lnSpc>
            </a:pPr>
            <a:r>
              <a:rPr kumimoji="1" lang="en-US" dirty="0"/>
              <a:t>A</a:t>
            </a:r>
            <a:r>
              <a:rPr kumimoji="1" lang="en-US" dirty="0" smtClean="0"/>
              <a:t>daptive </a:t>
            </a:r>
            <a:r>
              <a:rPr kumimoji="1" lang="en-US" dirty="0"/>
              <a:t>equalization</a:t>
            </a:r>
            <a:endParaRPr kumimoji="1" lang="en-US" dirty="0" smtClean="0"/>
          </a:p>
          <a:p>
            <a:pPr lvl="1" eaLnBrk="1" hangingPunct="1">
              <a:lnSpc>
                <a:spcPct val="90000"/>
              </a:lnSpc>
            </a:pPr>
            <a:r>
              <a:rPr kumimoji="1" lang="en-US" dirty="0">
                <a:ea typeface="ＭＳ Ｐゴシック" pitchFamily="32" charset="-128"/>
              </a:rPr>
              <a:t>A</a:t>
            </a:r>
            <a:r>
              <a:rPr kumimoji="1" lang="en-US" dirty="0" smtClean="0">
                <a:ea typeface="ＭＳ Ｐゴシック" pitchFamily="32" charset="-128"/>
              </a:rPr>
              <a:t>pplied </a:t>
            </a:r>
            <a:r>
              <a:rPr kumimoji="1" lang="en-US" dirty="0">
                <a:ea typeface="ＭＳ Ｐゴシック" pitchFamily="32" charset="-128"/>
              </a:rPr>
              <a:t>to transmissions that carry analog or digital information</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U</a:t>
            </a:r>
            <a:r>
              <a:rPr kumimoji="1" lang="en-US" dirty="0" smtClean="0">
                <a:ea typeface="ＭＳ Ｐゴシック" pitchFamily="32" charset="-128"/>
              </a:rPr>
              <a:t>sed </a:t>
            </a:r>
            <a:r>
              <a:rPr kumimoji="1" lang="en-US" dirty="0">
                <a:ea typeface="ＭＳ Ｐゴシック" pitchFamily="32" charset="-128"/>
              </a:rPr>
              <a:t>to combat intersymbol interference</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I</a:t>
            </a:r>
            <a:r>
              <a:rPr kumimoji="1" lang="en-US" dirty="0" smtClean="0">
                <a:ea typeface="ＭＳ Ｐゴシック" pitchFamily="32" charset="-128"/>
              </a:rPr>
              <a:t>nvolves </a:t>
            </a:r>
            <a:r>
              <a:rPr kumimoji="1" lang="en-US" dirty="0">
                <a:ea typeface="ＭＳ Ｐゴシック" pitchFamily="32" charset="-128"/>
              </a:rPr>
              <a:t>gathering the dispersed symbol energy back together into its original time interval</a:t>
            </a:r>
          </a:p>
          <a:p>
            <a:pPr eaLnBrk="1" hangingPunct="1"/>
            <a:endParaRPr lang="en-US" dirty="0"/>
          </a:p>
        </p:txBody>
      </p:sp>
      <p:pic>
        <p:nvPicPr>
          <p:cNvPr id="9" name="Picture 8"/>
          <p:cNvPicPr>
            <a:picLocks noChangeAspect="1"/>
          </p:cNvPicPr>
          <p:nvPr/>
        </p:nvPicPr>
        <p:blipFill>
          <a:blip r:embed="rId3"/>
          <a:stretch>
            <a:fillRect/>
          </a:stretch>
        </p:blipFill>
        <p:spPr>
          <a:xfrm>
            <a:off x="609600" y="5410200"/>
            <a:ext cx="3937668" cy="1092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7813"/>
            <a:ext cx="8229600" cy="1474787"/>
          </a:xfrm>
        </p:spPr>
        <p:txBody>
          <a:bodyPr/>
          <a:lstStyle/>
          <a:p>
            <a:pPr eaLnBrk="1" hangingPunct="1">
              <a:defRPr/>
            </a:pPr>
            <a:r>
              <a:rPr kumimoji="1" lang="en-GB" dirty="0"/>
              <a:t>Error Compensation Mechanisms</a:t>
            </a:r>
          </a:p>
        </p:txBody>
      </p:sp>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4136307040"/>
              </p:ext>
            </p:extLst>
          </p:nvPr>
        </p:nvGraphicFramePr>
        <p:xfrm>
          <a:off x="457200" y="1981200"/>
          <a:ext cx="8305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322387"/>
          </a:xfrm>
        </p:spPr>
        <p:txBody>
          <a:bodyPr/>
          <a:lstStyle/>
          <a:p>
            <a:r>
              <a:rPr lang="en-US" dirty="0" smtClean="0"/>
              <a:t>Table 10.1   </a:t>
            </a:r>
            <a:br>
              <a:rPr lang="en-US" dirty="0" smtClean="0"/>
            </a:br>
            <a:r>
              <a:rPr lang="en-US" sz="2800" dirty="0" smtClean="0"/>
              <a:t/>
            </a:r>
            <a:br>
              <a:rPr lang="en-US" sz="2800" dirty="0" smtClean="0"/>
            </a:br>
            <a:r>
              <a:rPr lang="en-US" sz="4000" dirty="0" smtClean="0"/>
              <a:t>Wireless Network Generations </a:t>
            </a:r>
            <a:endParaRPr lang="en-US" dirty="0"/>
          </a:p>
        </p:txBody>
      </p:sp>
      <p:pic>
        <p:nvPicPr>
          <p:cNvPr id="4" name="Picture 3"/>
          <p:cNvPicPr>
            <a:picLocks noChangeAspect="1"/>
          </p:cNvPicPr>
          <p:nvPr/>
        </p:nvPicPr>
        <p:blipFill>
          <a:blip r:embed="rId3"/>
          <a:stretch>
            <a:fillRect/>
          </a:stretch>
        </p:blipFill>
        <p:spPr>
          <a:xfrm>
            <a:off x="152400" y="2362200"/>
            <a:ext cx="8772987" cy="3772934"/>
          </a:xfrm>
          <a:prstGeom prst="rect">
            <a:avLst/>
          </a:prstGeom>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pPr eaLnBrk="1" hangingPunct="1">
              <a:defRPr/>
            </a:pPr>
            <a:r>
              <a:rPr kumimoji="1" lang="en-GB" dirty="0"/>
              <a:t>First </a:t>
            </a:r>
            <a:r>
              <a:rPr kumimoji="1" lang="en-GB" dirty="0" smtClean="0"/>
              <a:t>Generation (1G)</a:t>
            </a:r>
            <a:endParaRPr kumimoji="1" lang="en-GB" dirty="0"/>
          </a:p>
        </p:txBody>
      </p:sp>
      <p:sp>
        <p:nvSpPr>
          <p:cNvPr id="51205" name="Rectangle 5"/>
          <p:cNvSpPr>
            <a:spLocks noGrp="1" noChangeArrowheads="1"/>
          </p:cNvSpPr>
          <p:nvPr>
            <p:ph type="body" idx="1"/>
          </p:nvPr>
        </p:nvSpPr>
        <p:spPr/>
        <p:txBody>
          <a:bodyPr>
            <a:normAutofit/>
          </a:bodyPr>
          <a:lstStyle/>
          <a:p>
            <a:pPr eaLnBrk="1" hangingPunct="1">
              <a:buFont typeface="Wingdings" pitchFamily="-110" charset="2"/>
              <a:buChar char="Ø"/>
              <a:defRPr/>
            </a:pPr>
            <a:r>
              <a:rPr kumimoji="1" lang="en-US" dirty="0"/>
              <a:t>O</a:t>
            </a:r>
            <a:r>
              <a:rPr kumimoji="1" lang="en-US" dirty="0" smtClean="0"/>
              <a:t>riginal </a:t>
            </a:r>
            <a:r>
              <a:rPr kumimoji="1" lang="en-US" dirty="0"/>
              <a:t>cellular telephone </a:t>
            </a:r>
            <a:r>
              <a:rPr kumimoji="1" lang="en-US" dirty="0" smtClean="0"/>
              <a:t>networks </a:t>
            </a:r>
          </a:p>
          <a:p>
            <a:pPr eaLnBrk="1" hangingPunct="1">
              <a:buFont typeface="Wingdings" pitchFamily="-110" charset="2"/>
              <a:buChar char="Ø"/>
              <a:defRPr/>
            </a:pPr>
            <a:r>
              <a:rPr kumimoji="1" lang="en-US" dirty="0"/>
              <a:t>A</a:t>
            </a:r>
            <a:r>
              <a:rPr kumimoji="1" lang="en-US" dirty="0" smtClean="0"/>
              <a:t>nalog </a:t>
            </a:r>
            <a:r>
              <a:rPr kumimoji="1" lang="en-US" dirty="0"/>
              <a:t>traffic channels</a:t>
            </a:r>
            <a:endParaRPr kumimoji="1" lang="en-US" dirty="0" smtClean="0"/>
          </a:p>
          <a:p>
            <a:pPr eaLnBrk="1" hangingPunct="1">
              <a:buFont typeface="Wingdings" pitchFamily="-110" charset="2"/>
              <a:buChar char="Ø"/>
              <a:defRPr/>
            </a:pPr>
            <a:r>
              <a:rPr kumimoji="1" lang="en-US" dirty="0" smtClean="0"/>
              <a:t>Designed to be an extension of the public switched telephone networks</a:t>
            </a:r>
          </a:p>
          <a:p>
            <a:pPr eaLnBrk="1" hangingPunct="1">
              <a:buFont typeface="Wingdings" pitchFamily="-110" charset="2"/>
              <a:buChar char="Ø"/>
              <a:defRPr/>
            </a:pPr>
            <a:r>
              <a:rPr kumimoji="1" lang="en-US" dirty="0" smtClean="0"/>
              <a:t>The most widely deployed system was the Advanced </a:t>
            </a:r>
            <a:r>
              <a:rPr kumimoji="1" lang="en-US" dirty="0"/>
              <a:t>Mobile Phone Service (AMPS) </a:t>
            </a:r>
            <a:endParaRPr kumimoji="1" lang="en-US" dirty="0" smtClean="0"/>
          </a:p>
          <a:p>
            <a:pPr eaLnBrk="1" hangingPunct="1">
              <a:buFont typeface="Wingdings" pitchFamily="-110" charset="2"/>
              <a:buChar char="Ø"/>
              <a:defRPr/>
            </a:pPr>
            <a:r>
              <a:rPr kumimoji="1" lang="en-US" dirty="0"/>
              <a:t>A</a:t>
            </a:r>
            <a:r>
              <a:rPr kumimoji="1" lang="en-US" dirty="0" smtClean="0"/>
              <a:t>lso </a:t>
            </a:r>
            <a:r>
              <a:rPr kumimoji="1" lang="en-US" dirty="0"/>
              <a:t>common in South America, Australia, and </a:t>
            </a:r>
            <a:r>
              <a:rPr kumimoji="1" lang="en-US" dirty="0" smtClean="0"/>
              <a:t>China</a:t>
            </a:r>
          </a:p>
        </p:txBody>
      </p:sp>
    </p:spTree>
  </p:cSld>
  <p:clrMapOvr>
    <a:masterClrMapping/>
  </p:clrMapOvr>
  <p:transition spd="slow">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7350" name="Rectangle 6"/>
          <p:cNvSpPr>
            <a:spLocks noGrp="1" noChangeArrowheads="1"/>
          </p:cNvSpPr>
          <p:nvPr>
            <p:ph type="title"/>
          </p:nvPr>
        </p:nvSpPr>
        <p:spPr/>
        <p:txBody>
          <a:bodyPr/>
          <a:lstStyle/>
          <a:p>
            <a:pPr eaLnBrk="1" hangingPunct="1">
              <a:defRPr/>
            </a:pPr>
            <a:r>
              <a:rPr kumimoji="1" lang="en-GB" dirty="0"/>
              <a:t>Second </a:t>
            </a:r>
            <a:r>
              <a:rPr kumimoji="1" lang="en-GB" dirty="0" smtClean="0"/>
              <a:t>Generation (2G)</a:t>
            </a:r>
            <a:endParaRPr kumimoji="1" lang="en-GB" dirty="0"/>
          </a:p>
        </p:txBody>
      </p:sp>
      <p:sp>
        <p:nvSpPr>
          <p:cNvPr id="57351" name="Rectangle 7"/>
          <p:cNvSpPr>
            <a:spLocks noGrp="1" noChangeArrowheads="1"/>
          </p:cNvSpPr>
          <p:nvPr>
            <p:ph type="body" idx="1"/>
          </p:nvPr>
        </p:nvSpPr>
        <p:spPr>
          <a:xfrm>
            <a:off x="457200" y="1447800"/>
            <a:ext cx="8229600" cy="5029200"/>
          </a:xfrm>
        </p:spPr>
        <p:txBody>
          <a:bodyPr/>
          <a:lstStyle/>
          <a:p>
            <a:pPr eaLnBrk="1" hangingPunct="1"/>
            <a:r>
              <a:rPr kumimoji="1" lang="en-US" sz="2800" dirty="0" smtClean="0"/>
              <a:t>Developed to provide </a:t>
            </a:r>
            <a:r>
              <a:rPr kumimoji="1" lang="en-US" sz="2800" dirty="0"/>
              <a:t>higher quality signals, higher data rates for support of digital services,</a:t>
            </a:r>
            <a:r>
              <a:rPr kumimoji="1" lang="en-US" sz="2800" dirty="0" smtClean="0"/>
              <a:t> and greater </a:t>
            </a:r>
            <a:r>
              <a:rPr kumimoji="1" lang="en-US" sz="2800" dirty="0"/>
              <a:t>capacity</a:t>
            </a:r>
            <a:endParaRPr kumimoji="1" lang="en-US" sz="2800" dirty="0" smtClean="0"/>
          </a:p>
          <a:p>
            <a:pPr eaLnBrk="1" hangingPunct="1"/>
            <a:r>
              <a:rPr kumimoji="1" lang="en-US" sz="2800" dirty="0"/>
              <a:t>K</a:t>
            </a:r>
            <a:r>
              <a:rPr kumimoji="1" lang="en-US" sz="2800" dirty="0" smtClean="0"/>
              <a:t>ey differences between                                  1G and 2G  </a:t>
            </a:r>
            <a:r>
              <a:rPr kumimoji="1" lang="en-US" sz="2800" dirty="0"/>
              <a:t>include:</a:t>
            </a:r>
            <a:endParaRPr kumimoji="1" lang="en-GB" sz="2800" dirty="0" smtClean="0"/>
          </a:p>
          <a:p>
            <a:pPr lvl="1" eaLnBrk="1" hangingPunct="1"/>
            <a:r>
              <a:rPr kumimoji="1" lang="en-US" sz="2400" dirty="0">
                <a:ea typeface="ＭＳ Ｐゴシック" pitchFamily="32" charset="-128"/>
              </a:rPr>
              <a:t>D</a:t>
            </a:r>
            <a:r>
              <a:rPr kumimoji="1" lang="en-US" sz="2400" dirty="0" smtClean="0">
                <a:ea typeface="ＭＳ Ｐゴシック" pitchFamily="32" charset="-128"/>
              </a:rPr>
              <a:t>igital </a:t>
            </a:r>
            <a:r>
              <a:rPr kumimoji="1" lang="en-US" sz="2400" dirty="0">
                <a:ea typeface="ＭＳ Ｐゴシック" pitchFamily="32" charset="-128"/>
              </a:rPr>
              <a:t>traffic channels</a:t>
            </a:r>
            <a:endParaRPr kumimoji="1" lang="en-US" sz="2400" dirty="0" smtClean="0">
              <a:ea typeface="ＭＳ Ｐゴシック" pitchFamily="32" charset="-128"/>
            </a:endParaRPr>
          </a:p>
          <a:p>
            <a:pPr lvl="1" eaLnBrk="1" hangingPunct="1"/>
            <a:r>
              <a:rPr kumimoji="1" lang="en-US" sz="2400" dirty="0">
                <a:ea typeface="ＭＳ Ｐゴシック" pitchFamily="32" charset="-128"/>
              </a:rPr>
              <a:t>E</a:t>
            </a:r>
            <a:r>
              <a:rPr kumimoji="1" lang="en-US" sz="2400" dirty="0" smtClean="0">
                <a:ea typeface="ＭＳ Ｐゴシック" pitchFamily="32" charset="-128"/>
              </a:rPr>
              <a:t>ncryption</a:t>
            </a:r>
          </a:p>
          <a:p>
            <a:pPr lvl="1" eaLnBrk="1" hangingPunct="1"/>
            <a:r>
              <a:rPr kumimoji="1" lang="en-US" sz="2400" dirty="0">
                <a:ea typeface="ＭＳ Ｐゴシック" pitchFamily="32" charset="-128"/>
              </a:rPr>
              <a:t>E</a:t>
            </a:r>
            <a:r>
              <a:rPr kumimoji="1" lang="en-US" sz="2400" dirty="0" smtClean="0">
                <a:ea typeface="ＭＳ Ｐゴシック" pitchFamily="32" charset="-128"/>
              </a:rPr>
              <a:t>rror </a:t>
            </a:r>
            <a:r>
              <a:rPr kumimoji="1" lang="en-US" sz="2400" dirty="0">
                <a:ea typeface="ＭＳ Ｐゴシック" pitchFamily="32" charset="-128"/>
              </a:rPr>
              <a:t>detection and correction</a:t>
            </a:r>
            <a:endParaRPr kumimoji="1" lang="en-US" sz="2400" dirty="0" smtClean="0">
              <a:ea typeface="ＭＳ Ｐゴシック" pitchFamily="32" charset="-128"/>
            </a:endParaRPr>
          </a:p>
          <a:p>
            <a:pPr lvl="1" eaLnBrk="1" hangingPunct="1"/>
            <a:r>
              <a:rPr kumimoji="1" lang="en-US" sz="2400" dirty="0">
                <a:ea typeface="ＭＳ Ｐゴシック" pitchFamily="32" charset="-128"/>
              </a:rPr>
              <a:t>C</a:t>
            </a:r>
            <a:r>
              <a:rPr kumimoji="1" lang="en-US" sz="2400" dirty="0" smtClean="0">
                <a:ea typeface="ＭＳ Ｐゴシック" pitchFamily="32" charset="-128"/>
              </a:rPr>
              <a:t>hannel </a:t>
            </a:r>
            <a:r>
              <a:rPr kumimoji="1" lang="en-US" sz="2400" dirty="0">
                <a:ea typeface="ＭＳ Ｐゴシック" pitchFamily="32" charset="-128"/>
              </a:rPr>
              <a:t>access</a:t>
            </a:r>
            <a:endParaRPr kumimoji="1" lang="en-US" sz="2400" dirty="0" smtClean="0">
              <a:ea typeface="ＭＳ Ｐゴシック" pitchFamily="32" charset="-128"/>
            </a:endParaRPr>
          </a:p>
          <a:p>
            <a:pPr lvl="2" eaLnBrk="1" hangingPunct="1"/>
            <a:r>
              <a:rPr kumimoji="1" lang="en-US" sz="2000" dirty="0">
                <a:ea typeface="ＭＳ Ｐゴシック" pitchFamily="32" charset="-128"/>
              </a:rPr>
              <a:t>T</a:t>
            </a:r>
            <a:r>
              <a:rPr kumimoji="1" lang="en-US" sz="2000" dirty="0" smtClean="0">
                <a:ea typeface="ＭＳ Ｐゴシック" pitchFamily="32" charset="-128"/>
              </a:rPr>
              <a:t>ime </a:t>
            </a:r>
            <a:r>
              <a:rPr kumimoji="1" lang="en-US" sz="2000" dirty="0">
                <a:ea typeface="ＭＳ Ｐゴシック" pitchFamily="32" charset="-128"/>
              </a:rPr>
              <a:t>division multiple access (TDMA)</a:t>
            </a:r>
            <a:endParaRPr kumimoji="1" lang="en-US" sz="2000" dirty="0" smtClean="0">
              <a:ea typeface="ＭＳ Ｐゴシック" pitchFamily="32" charset="-128"/>
            </a:endParaRPr>
          </a:p>
          <a:p>
            <a:pPr lvl="2" eaLnBrk="1" hangingPunct="1"/>
            <a:r>
              <a:rPr kumimoji="1" lang="en-US" sz="2000" dirty="0">
                <a:ea typeface="ＭＳ Ｐゴシック" pitchFamily="32" charset="-128"/>
              </a:rPr>
              <a:t>C</a:t>
            </a:r>
            <a:r>
              <a:rPr kumimoji="1" lang="en-US" sz="2000" dirty="0" smtClean="0">
                <a:ea typeface="ＭＳ Ｐゴシック" pitchFamily="32" charset="-128"/>
              </a:rPr>
              <a:t>ode </a:t>
            </a:r>
            <a:r>
              <a:rPr kumimoji="1" lang="en-US" sz="2000" dirty="0">
                <a:ea typeface="ＭＳ Ｐゴシック" pitchFamily="32" charset="-128"/>
              </a:rPr>
              <a:t>division multiple access (CDMA)</a:t>
            </a:r>
            <a:endParaRPr kumimoji="1" lang="en-GB" sz="2000" dirty="0">
              <a:ea typeface="ＭＳ Ｐゴシック" pitchFamily="32" charset="-128"/>
            </a:endParaRPr>
          </a:p>
        </p:txBody>
      </p:sp>
      <p:pic>
        <p:nvPicPr>
          <p:cNvPr id="4" name="Picture 3"/>
          <p:cNvPicPr>
            <a:picLocks noChangeAspect="1"/>
          </p:cNvPicPr>
          <p:nvPr/>
        </p:nvPicPr>
        <p:blipFill>
          <a:blip r:embed="rId3"/>
          <a:stretch>
            <a:fillRect/>
          </a:stretch>
        </p:blipFill>
        <p:spPr>
          <a:xfrm>
            <a:off x="5851835" y="2819400"/>
            <a:ext cx="3024992" cy="1892300"/>
          </a:xfrm>
          <a:prstGeom prst="rect">
            <a:avLst/>
          </a:prstGeom>
        </p:spPr>
      </p:pic>
    </p:spTree>
  </p:cSld>
  <p:clrMapOvr>
    <a:masterClrMapping/>
  </p:clrMapOvr>
  <p:transition spd="slow">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457200" y="0"/>
            <a:ext cx="8382000" cy="1219200"/>
          </a:xfrm>
        </p:spPr>
        <p:txBody>
          <a:bodyPr/>
          <a:lstStyle/>
          <a:p>
            <a:pPr eaLnBrk="1" hangingPunct="1">
              <a:defRPr/>
            </a:pPr>
            <a:r>
              <a:rPr kumimoji="1" lang="en-GB" dirty="0"/>
              <a:t>Third Generation</a:t>
            </a:r>
            <a:r>
              <a:rPr kumimoji="1" lang="en-GB" dirty="0" smtClean="0"/>
              <a:t> (3G)</a:t>
            </a:r>
            <a:endParaRPr kumimoji="1" lang="en-GB" dirty="0"/>
          </a:p>
        </p:txBody>
      </p:sp>
      <p:sp>
        <p:nvSpPr>
          <p:cNvPr id="75781" name="Rectangle 5"/>
          <p:cNvSpPr>
            <a:spLocks noGrp="1" noChangeArrowheads="1"/>
          </p:cNvSpPr>
          <p:nvPr>
            <p:ph type="body" idx="1"/>
          </p:nvPr>
        </p:nvSpPr>
        <p:spPr>
          <a:xfrm>
            <a:off x="457200" y="1219200"/>
            <a:ext cx="8229600" cy="1143000"/>
          </a:xfrm>
        </p:spPr>
        <p:txBody>
          <a:bodyPr>
            <a:normAutofit lnSpcReduction="10000"/>
          </a:bodyPr>
          <a:lstStyle/>
          <a:p>
            <a:pPr eaLnBrk="1" hangingPunct="1">
              <a:lnSpc>
                <a:spcPct val="90000"/>
              </a:lnSpc>
            </a:pPr>
            <a:r>
              <a:rPr kumimoji="1" lang="en-US" sz="2800" dirty="0" smtClean="0"/>
              <a:t>Objective is to provide high</a:t>
            </a:r>
            <a:r>
              <a:rPr kumimoji="1" lang="en-US" sz="2800" dirty="0"/>
              <a:t>-speed wireless communications to support multimedia, data, and video in addition to </a:t>
            </a:r>
            <a:r>
              <a:rPr kumimoji="1" lang="en-US" sz="2800" dirty="0" smtClean="0"/>
              <a:t>voice</a:t>
            </a:r>
            <a:endParaRPr kumimoji="1" lang="en-US" sz="2800" dirty="0"/>
          </a:p>
        </p:txBody>
      </p:sp>
      <p:pic>
        <p:nvPicPr>
          <p:cNvPr id="5" name="Picture 4"/>
          <p:cNvPicPr>
            <a:picLocks noChangeAspect="1"/>
          </p:cNvPicPr>
          <p:nvPr/>
        </p:nvPicPr>
        <p:blipFill>
          <a:blip r:embed="rId3"/>
          <a:stretch>
            <a:fillRect/>
          </a:stretch>
        </p:blipFill>
        <p:spPr>
          <a:xfrm>
            <a:off x="6934200" y="3581400"/>
            <a:ext cx="2099388" cy="2057400"/>
          </a:xfrm>
          <a:prstGeom prst="rect">
            <a:avLst/>
          </a:prstGeom>
        </p:spPr>
      </p:pic>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641927299"/>
              </p:ext>
            </p:extLst>
          </p:nvPr>
        </p:nvGraphicFramePr>
        <p:xfrm>
          <a:off x="609600" y="2743200"/>
          <a:ext cx="6096000" cy="432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pPr eaLnBrk="1" hangingPunct="1"/>
            <a:r>
              <a:rPr kumimoji="1" lang="en-GB" dirty="0" smtClean="0"/>
              <a:t>CDMA</a:t>
            </a:r>
            <a:endParaRPr kumimoji="1" lang="en-GB" dirty="0"/>
          </a:p>
        </p:txBody>
      </p:sp>
      <p:sp>
        <p:nvSpPr>
          <p:cNvPr id="80901" name="Rectangle 5"/>
          <p:cNvSpPr>
            <a:spLocks noGrp="1" noChangeArrowheads="1"/>
          </p:cNvSpPr>
          <p:nvPr>
            <p:ph type="body" idx="1"/>
          </p:nvPr>
        </p:nvSpPr>
        <p:spPr>
          <a:xfrm>
            <a:off x="457200" y="1752600"/>
            <a:ext cx="8229600" cy="4800600"/>
          </a:xfrm>
        </p:spPr>
        <p:txBody>
          <a:bodyPr/>
          <a:lstStyle/>
          <a:p>
            <a:pPr eaLnBrk="1" hangingPunct="1">
              <a:buFont typeface="Wingdings" pitchFamily="-110" charset="2"/>
              <a:buChar char="Ø"/>
              <a:defRPr/>
            </a:pPr>
            <a:r>
              <a:rPr kumimoji="1" lang="en-US" sz="2800" dirty="0"/>
              <a:t>D</a:t>
            </a:r>
            <a:r>
              <a:rPr kumimoji="1" lang="en-US" sz="2800" dirty="0" smtClean="0"/>
              <a:t>ominant </a:t>
            </a:r>
            <a:r>
              <a:rPr kumimoji="1" lang="en-US" sz="2800" dirty="0"/>
              <a:t>technology for 3G </a:t>
            </a:r>
            <a:r>
              <a:rPr kumimoji="1" lang="en-US" sz="2800" dirty="0" smtClean="0"/>
              <a:t>systems</a:t>
            </a:r>
          </a:p>
          <a:p>
            <a:pPr eaLnBrk="1" hangingPunct="1">
              <a:buFont typeface="Wingdings" pitchFamily="-110" charset="2"/>
              <a:buChar char="Ø"/>
              <a:defRPr/>
            </a:pPr>
            <a:endParaRPr kumimoji="1" lang="en-US" sz="2800" dirty="0" smtClean="0"/>
          </a:p>
          <a:p>
            <a:pPr eaLnBrk="1" hangingPunct="1">
              <a:buFont typeface="Wingdings" pitchFamily="-110" charset="2"/>
              <a:buChar char="Ø"/>
              <a:defRPr/>
            </a:pPr>
            <a:endParaRPr kumimoji="1" lang="en-US" sz="2800" dirty="0"/>
          </a:p>
          <a:p>
            <a:pPr eaLnBrk="1" hangingPunct="1">
              <a:buFont typeface="Wingdings" pitchFamily="-110" charset="2"/>
              <a:buChar char="Ø"/>
              <a:defRPr/>
            </a:pPr>
            <a:endParaRPr kumimoji="1" lang="en-US" sz="2800" dirty="0" smtClean="0"/>
          </a:p>
          <a:p>
            <a:pPr eaLnBrk="1" hangingPunct="1">
              <a:buFont typeface="Wingdings" pitchFamily="-110" charset="2"/>
              <a:buChar char="Ø"/>
              <a:defRPr/>
            </a:pPr>
            <a:endParaRPr kumimoji="1" lang="en-US" sz="2800" dirty="0"/>
          </a:p>
          <a:p>
            <a:pPr eaLnBrk="1" hangingPunct="1">
              <a:buFont typeface="Wingdings" pitchFamily="-110" charset="2"/>
              <a:buChar char="Ø"/>
              <a:defRPr/>
            </a:pPr>
            <a:endParaRPr kumimoji="1" lang="en-US" sz="2800" dirty="0" smtClean="0"/>
          </a:p>
          <a:p>
            <a:pPr eaLnBrk="1" hangingPunct="1">
              <a:buFont typeface="Wingdings" pitchFamily="-110" charset="2"/>
              <a:buChar char="Ø"/>
              <a:defRPr/>
            </a:pPr>
            <a:r>
              <a:rPr kumimoji="1" lang="en-US" sz="2800" dirty="0" smtClean="0"/>
              <a:t>Chip </a:t>
            </a:r>
            <a:r>
              <a:rPr kumimoji="1" lang="en-US" sz="2800" dirty="0"/>
              <a:t>rate</a:t>
            </a:r>
            <a:endParaRPr kumimoji="1" lang="en-US" sz="2800" dirty="0" smtClean="0"/>
          </a:p>
          <a:p>
            <a:pPr lvl="1" eaLnBrk="1" hangingPunct="1">
              <a:buFont typeface="Wingdings" pitchFamily="-110" charset="2"/>
              <a:buChar char="l"/>
              <a:defRPr/>
            </a:pPr>
            <a:r>
              <a:rPr kumimoji="1" lang="en-US" sz="2400" dirty="0"/>
              <a:t>G</a:t>
            </a:r>
            <a:r>
              <a:rPr kumimoji="1" lang="en-US" sz="2400" dirty="0" smtClean="0"/>
              <a:t>iven </a:t>
            </a:r>
            <a:r>
              <a:rPr kumimoji="1" lang="en-US" sz="2400" dirty="0"/>
              <a:t>bandwidth, chip rate depends on desired data rate, need for error control, and bandwidth limitations</a:t>
            </a:r>
            <a:endParaRPr kumimoji="1" lang="en-US" sz="2400" dirty="0" smtClean="0"/>
          </a:p>
          <a:p>
            <a:pPr lvl="1" eaLnBrk="1" hangingPunct="1">
              <a:buFont typeface="Wingdings" pitchFamily="-110" charset="2"/>
              <a:buChar char="l"/>
              <a:defRPr/>
            </a:pPr>
            <a:r>
              <a:rPr kumimoji="1" lang="en-US" sz="2400" dirty="0"/>
              <a:t>C</a:t>
            </a:r>
            <a:r>
              <a:rPr kumimoji="1" lang="en-US" sz="2400" dirty="0" smtClean="0"/>
              <a:t>hip </a:t>
            </a:r>
            <a:r>
              <a:rPr kumimoji="1" lang="en-US" sz="2400" dirty="0"/>
              <a:t>rate of 3 </a:t>
            </a:r>
            <a:r>
              <a:rPr kumimoji="1" lang="en-US" sz="2400" dirty="0" err="1" smtClean="0"/>
              <a:t>Mcps</a:t>
            </a:r>
            <a:r>
              <a:rPr kumimoji="1" lang="en-US" sz="2400" dirty="0"/>
              <a:t>or more</a:t>
            </a:r>
            <a:r>
              <a:rPr kumimoji="1" lang="en-US" sz="2400" dirty="0" smtClean="0"/>
              <a:t> is reasonable</a:t>
            </a:r>
            <a:endParaRPr kumimoji="1" lang="en-US" sz="2400" dirty="0"/>
          </a:p>
        </p:txBody>
      </p:sp>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536092724"/>
              </p:ext>
            </p:extLst>
          </p:nvPr>
        </p:nvGraphicFramePr>
        <p:xfrm>
          <a:off x="685800" y="2362200"/>
          <a:ext cx="7543800" cy="246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kumimoji="1" lang="en-GB" dirty="0" smtClean="0"/>
              <a:t>CDMA – </a:t>
            </a:r>
            <a:r>
              <a:rPr kumimoji="1" lang="en-GB" dirty="0"/>
              <a:t>Multirate</a:t>
            </a:r>
          </a:p>
        </p:txBody>
      </p:sp>
      <p:sp>
        <p:nvSpPr>
          <p:cNvPr id="82947" name="Rectangle 3"/>
          <p:cNvSpPr>
            <a:spLocks noGrp="1" noChangeArrowheads="1"/>
          </p:cNvSpPr>
          <p:nvPr>
            <p:ph type="body" idx="1"/>
          </p:nvPr>
        </p:nvSpPr>
        <p:spPr>
          <a:xfrm>
            <a:off x="457200" y="1828800"/>
            <a:ext cx="8458200" cy="4876800"/>
          </a:xfrm>
        </p:spPr>
        <p:txBody>
          <a:bodyPr/>
          <a:lstStyle/>
          <a:p>
            <a:pPr eaLnBrk="1" hangingPunct="1">
              <a:buFont typeface="Wingdings" pitchFamily="-110" charset="2"/>
              <a:buChar char="Ø"/>
              <a:defRPr/>
            </a:pPr>
            <a:r>
              <a:rPr kumimoji="1" lang="en-US" sz="2400" dirty="0"/>
              <a:t>P</a:t>
            </a:r>
            <a:r>
              <a:rPr kumimoji="1" lang="en-US" sz="2400" dirty="0" smtClean="0"/>
              <a:t>rovision </a:t>
            </a:r>
            <a:r>
              <a:rPr kumimoji="1" lang="en-US" sz="2400" dirty="0"/>
              <a:t>of multiple fixed-data-rate channels to user</a:t>
            </a:r>
            <a:endParaRPr kumimoji="1" lang="en-US" sz="2400" dirty="0" smtClean="0"/>
          </a:p>
          <a:p>
            <a:pPr eaLnBrk="1" hangingPunct="1">
              <a:buFont typeface="Wingdings" pitchFamily="-110" charset="2"/>
              <a:buChar char="Ø"/>
              <a:defRPr/>
            </a:pPr>
            <a:r>
              <a:rPr kumimoji="1" lang="en-US" sz="2400" dirty="0"/>
              <a:t>D</a:t>
            </a:r>
            <a:r>
              <a:rPr kumimoji="1" lang="en-US" sz="2400" dirty="0" smtClean="0"/>
              <a:t>ifferent </a:t>
            </a:r>
            <a:r>
              <a:rPr kumimoji="1" lang="en-US" sz="2400" dirty="0"/>
              <a:t>data rates provided on different logical channels</a:t>
            </a:r>
            <a:endParaRPr kumimoji="1" lang="en-US" sz="2400" dirty="0" smtClean="0"/>
          </a:p>
          <a:p>
            <a:pPr eaLnBrk="1" hangingPunct="1">
              <a:buFont typeface="Wingdings" pitchFamily="-110" charset="2"/>
              <a:buChar char="Ø"/>
              <a:defRPr/>
            </a:pPr>
            <a:r>
              <a:rPr kumimoji="1" lang="en-US" sz="2400" dirty="0"/>
              <a:t>L</a:t>
            </a:r>
            <a:r>
              <a:rPr kumimoji="1" lang="en-US" sz="2400" dirty="0" smtClean="0"/>
              <a:t>ogical </a:t>
            </a:r>
            <a:r>
              <a:rPr kumimoji="1" lang="en-US" sz="2400" dirty="0"/>
              <a:t>channel traffic can be switched independently through wireless</a:t>
            </a:r>
            <a:r>
              <a:rPr kumimoji="1" lang="en-US" sz="2400" dirty="0" smtClean="0"/>
              <a:t> and fixed </a:t>
            </a:r>
            <a:r>
              <a:rPr kumimoji="1" lang="en-US" sz="2400" dirty="0"/>
              <a:t>networks to different destinations</a:t>
            </a:r>
            <a:endParaRPr kumimoji="1" lang="en-US" sz="2400" dirty="0" smtClean="0"/>
          </a:p>
          <a:p>
            <a:pPr eaLnBrk="1" hangingPunct="1">
              <a:buFont typeface="Wingdings" pitchFamily="-110" charset="2"/>
              <a:buChar char="Ø"/>
              <a:defRPr/>
            </a:pPr>
            <a:r>
              <a:rPr kumimoji="1" lang="en-US" sz="2400" dirty="0" smtClean="0"/>
              <a:t>Can flexibly </a:t>
            </a:r>
            <a:r>
              <a:rPr kumimoji="1" lang="en-US" sz="2400" dirty="0"/>
              <a:t>support multiple simultaneous applications </a:t>
            </a:r>
            <a:endParaRPr kumimoji="1" lang="en-US" sz="2400" dirty="0" smtClean="0"/>
          </a:p>
          <a:p>
            <a:pPr eaLnBrk="1" hangingPunct="1">
              <a:buFont typeface="Wingdings" pitchFamily="-110" charset="2"/>
              <a:buChar char="Ø"/>
              <a:defRPr/>
            </a:pPr>
            <a:r>
              <a:rPr kumimoji="1" lang="en-US" sz="2400" dirty="0" smtClean="0"/>
              <a:t>Can efficiently </a:t>
            </a:r>
            <a:r>
              <a:rPr kumimoji="1" lang="en-US" sz="2400" dirty="0"/>
              <a:t>use available capacity by only providing the capacity required for each </a:t>
            </a:r>
            <a:r>
              <a:rPr kumimoji="1" lang="en-US" sz="2400" dirty="0" smtClean="0"/>
              <a:t>service</a:t>
            </a:r>
            <a:endParaRPr kumimoji="1"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57200" y="1066800"/>
            <a:ext cx="8458200" cy="4724400"/>
          </a:xfrm>
        </p:spPr>
        <p:txBody>
          <a:bodyPr/>
          <a:lstStyle/>
          <a:p>
            <a:pPr eaLnBrk="1" hangingPunct="1">
              <a:lnSpc>
                <a:spcPct val="90000"/>
              </a:lnSpc>
              <a:buFont typeface="Wingdings" pitchFamily="32" charset="2"/>
              <a:buNone/>
            </a:pPr>
            <a:r>
              <a:rPr lang="en-US" sz="2000" i="1" dirty="0" smtClean="0">
                <a:latin typeface="Times" pitchFamily="32" charset="0"/>
              </a:rPr>
              <a:t>	“</a:t>
            </a:r>
            <a:r>
              <a:rPr lang="en-US" sz="2800" i="1" dirty="0" smtClean="0">
                <a:latin typeface="Times" pitchFamily="32" charset="0"/>
              </a:rPr>
              <a:t>After </a:t>
            </a:r>
            <a:r>
              <a:rPr lang="en-US" sz="2800" i="1" dirty="0">
                <a:latin typeface="Times" pitchFamily="32" charset="0"/>
              </a:rPr>
              <a:t>the fire of 1805, Judge Woodward was the central figure involved in reestablishing the town. Influenced by Major Pierre L’Enfant’s plans for Washington, DC, Judge Woodward envisioned a modern series of hexagons with major diagonal avenues centered on circular parks, or circuses, in the center of the hexagons</a:t>
            </a:r>
            <a:r>
              <a:rPr lang="en-US" sz="2800" i="1" dirty="0" smtClean="0">
                <a:latin typeface="Times" pitchFamily="32" charset="0"/>
              </a:rPr>
              <a:t>.”</a:t>
            </a:r>
          </a:p>
          <a:p>
            <a:pPr eaLnBrk="1" hangingPunct="1">
              <a:lnSpc>
                <a:spcPct val="90000"/>
              </a:lnSpc>
              <a:buFont typeface="Wingdings" pitchFamily="32" charset="2"/>
              <a:buNone/>
            </a:pPr>
            <a:endParaRPr lang="en-US" sz="2800" i="1" dirty="0" smtClean="0">
              <a:latin typeface="Times" pitchFamily="32" charset="0"/>
            </a:endParaRPr>
          </a:p>
          <a:p>
            <a:pPr algn="r" eaLnBrk="1" hangingPunct="1">
              <a:lnSpc>
                <a:spcPct val="90000"/>
              </a:lnSpc>
              <a:buFont typeface="Wingdings" pitchFamily="32" charset="2"/>
              <a:buNone/>
            </a:pPr>
            <a:r>
              <a:rPr lang="en-US" sz="2800" i="1" dirty="0">
                <a:effectLst/>
                <a:latin typeface="Times" pitchFamily="32" charset="0"/>
              </a:rPr>
              <a:t>	—Endangered Detroit</a:t>
            </a:r>
            <a:r>
              <a:rPr lang="en-US" sz="2800" dirty="0">
                <a:effectLst/>
                <a:latin typeface="Times" pitchFamily="32" charset="0"/>
              </a:rPr>
              <a:t>, </a:t>
            </a:r>
          </a:p>
          <a:p>
            <a:pPr algn="r" eaLnBrk="1" hangingPunct="1">
              <a:lnSpc>
                <a:spcPct val="90000"/>
              </a:lnSpc>
              <a:buFont typeface="Wingdings" pitchFamily="32" charset="2"/>
              <a:buNone/>
            </a:pPr>
            <a:r>
              <a:rPr lang="en-US" sz="2800" dirty="0">
                <a:effectLst/>
                <a:latin typeface="Times" pitchFamily="32" charset="0"/>
              </a:rPr>
              <a:t>Friends of the Book-Cadillac Hotel</a:t>
            </a:r>
          </a:p>
        </p:txBody>
      </p:sp>
      <p:pic>
        <p:nvPicPr>
          <p:cNvPr id="5" name="Picture 4"/>
          <p:cNvPicPr>
            <a:picLocks noChangeAspect="1"/>
          </p:cNvPicPr>
          <p:nvPr/>
        </p:nvPicPr>
        <p:blipFill>
          <a:blip r:embed="rId3"/>
          <a:stretch>
            <a:fillRect/>
          </a:stretch>
        </p:blipFill>
        <p:spPr>
          <a:xfrm>
            <a:off x="533400" y="5029200"/>
            <a:ext cx="1600200" cy="152908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eaLnBrk="1" hangingPunct="1">
              <a:defRPr/>
            </a:pPr>
            <a:r>
              <a:rPr lang="en-US" dirty="0" smtClean="0"/>
              <a:t>Fourth Generation (4G)</a:t>
            </a:r>
            <a:endParaRPr lang="en-US" dirty="0"/>
          </a:p>
        </p:txBody>
      </p:sp>
      <p:graphicFrame>
        <p:nvGraphicFramePr>
          <p:cNvPr id="26" name="Content Placeholder 25"/>
          <p:cNvGraphicFramePr>
            <a:graphicFrameLocks noGrp="1"/>
          </p:cNvGraphicFramePr>
          <p:nvPr>
            <p:ph idx="1"/>
          </p:nvPr>
        </p:nvGraphicFramePr>
        <p:xfrm>
          <a:off x="457200" y="14478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26"/>
          <p:cNvPicPr>
            <a:picLocks noChangeAspect="1"/>
          </p:cNvPicPr>
          <p:nvPr/>
        </p:nvPicPr>
        <p:blipFill>
          <a:blip r:embed="rId7"/>
          <a:stretch>
            <a:fillRect/>
          </a:stretch>
        </p:blipFill>
        <p:spPr>
          <a:xfrm rot="1196051">
            <a:off x="3958649" y="3577648"/>
            <a:ext cx="1600200" cy="16002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rcRect t="11818" b="11818"/>
          <a:stretch>
            <a:fillRect/>
          </a:stretch>
        </p:blipFill>
        <p:spPr>
          <a:xfrm>
            <a:off x="1333505" y="457200"/>
            <a:ext cx="6245703" cy="6172200"/>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LTE - Advanced</a:t>
            </a:r>
            <a:endParaRPr lang="en-US" dirty="0"/>
          </a:p>
        </p:txBody>
      </p:sp>
      <p:sp>
        <p:nvSpPr>
          <p:cNvPr id="4" name="Content Placeholder 3"/>
          <p:cNvSpPr>
            <a:spLocks noGrp="1"/>
          </p:cNvSpPr>
          <p:nvPr>
            <p:ph idx="1"/>
          </p:nvPr>
        </p:nvSpPr>
        <p:spPr>
          <a:xfrm>
            <a:off x="304800" y="1371600"/>
            <a:ext cx="8229600" cy="5181600"/>
          </a:xfrm>
        </p:spPr>
        <p:txBody>
          <a:bodyPr/>
          <a:lstStyle/>
          <a:p>
            <a:pPr marL="342900" lvl="1" indent="-342900" eaLnBrk="1" hangingPunct="1">
              <a:buClr>
                <a:schemeClr val="hlink"/>
              </a:buClr>
              <a:buSzPct val="80000"/>
              <a:buFont typeface="Wingdings" pitchFamily="-110" charset="2"/>
              <a:buChar char="Ø"/>
              <a:defRPr/>
            </a:pPr>
            <a:r>
              <a:rPr lang="en-US" sz="3200" dirty="0" smtClean="0">
                <a:ea typeface="+mn-ea"/>
                <a:cs typeface="+mn-cs"/>
              </a:rPr>
              <a:t>Based on use of orthogonal frequency division multiple access (OFDMA)</a:t>
            </a:r>
            <a:endParaRPr lang="en-US" sz="3200" dirty="0">
              <a:ea typeface="+mn-ea"/>
              <a:cs typeface="+mn-cs"/>
            </a:endParaRPr>
          </a:p>
        </p:txBody>
      </p:sp>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1253359486"/>
              </p:ext>
            </p:extLst>
          </p:nvPr>
        </p:nvGraphicFramePr>
        <p:xfrm>
          <a:off x="228600" y="2286000"/>
          <a:ext cx="8686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2231" name="Straight Connector 9"/>
          <p:cNvCxnSpPr>
            <a:cxnSpLocks noChangeShapeType="1"/>
          </p:cNvCxnSpPr>
          <p:nvPr/>
        </p:nvCxnSpPr>
        <p:spPr bwMode="auto">
          <a:xfrm>
            <a:off x="2209800" y="4876800"/>
            <a:ext cx="838200" cy="533400"/>
          </a:xfrm>
          <a:prstGeom prst="line">
            <a:avLst/>
          </a:prstGeom>
          <a:noFill/>
          <a:ln w="9525">
            <a:solidFill>
              <a:schemeClr val="tx2"/>
            </a:solidFill>
            <a:round/>
            <a:headEnd/>
            <a:tailEnd/>
          </a:ln>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2971800"/>
            <a:ext cx="8745386" cy="3633261"/>
          </a:xfrm>
          <a:prstGeom prst="rect">
            <a:avLst/>
          </a:prstGeom>
        </p:spPr>
      </p:pic>
      <p:sp>
        <p:nvSpPr>
          <p:cNvPr id="5" name="Title 4"/>
          <p:cNvSpPr>
            <a:spLocks noGrp="1"/>
          </p:cNvSpPr>
          <p:nvPr>
            <p:ph type="title"/>
          </p:nvPr>
        </p:nvSpPr>
        <p:spPr>
          <a:xfrm>
            <a:off x="304800" y="685800"/>
            <a:ext cx="8686800" cy="1139825"/>
          </a:xfrm>
        </p:spPr>
        <p:txBody>
          <a:bodyPr/>
          <a:lstStyle/>
          <a:p>
            <a:r>
              <a:rPr lang="en-US" sz="4000" dirty="0" smtClean="0"/>
              <a:t>Table 10.2  </a:t>
            </a:r>
            <a:r>
              <a:rPr lang="en-US" dirty="0" smtClean="0"/>
              <a:t/>
            </a:r>
            <a:br>
              <a:rPr lang="en-US" dirty="0" smtClean="0"/>
            </a:br>
            <a:r>
              <a:rPr lang="en-US" dirty="0" smtClean="0"/>
              <a:t/>
            </a:r>
            <a:br>
              <a:rPr lang="en-US" dirty="0" smtClean="0"/>
            </a:br>
            <a:r>
              <a:rPr lang="en-US" sz="3200" dirty="0" smtClean="0"/>
              <a:t>Comparison of Performance Requirements for LTE and LTE-Advanced </a:t>
            </a:r>
            <a:endParaRPr lang="en-US" dirty="0"/>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0.pdf"/>
          <p:cNvPicPr>
            <a:picLocks noChangeAspect="1"/>
          </p:cNvPicPr>
          <p:nvPr/>
        </p:nvPicPr>
        <p:blipFill>
          <a:blip r:embed="rId3"/>
          <a:srcRect t="2727" b="4545"/>
          <a:stretch>
            <a:fillRect/>
          </a:stretch>
        </p:blipFill>
        <p:spPr>
          <a:xfrm>
            <a:off x="1922318" y="187097"/>
            <a:ext cx="5299364" cy="6359122"/>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Femtocells</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A low-power, short range, self-contained base station</a:t>
            </a:r>
          </a:p>
          <a:p>
            <a:r>
              <a:rPr lang="en-US" dirty="0" smtClean="0"/>
              <a:t>Term has expanded to encompass higher capacity units for enterprise, rural and metropolitan areas</a:t>
            </a:r>
          </a:p>
          <a:p>
            <a:r>
              <a:rPr lang="en-US" dirty="0" smtClean="0"/>
              <a:t>By far the most numerous type of small cells</a:t>
            </a:r>
          </a:p>
          <a:p>
            <a:r>
              <a:rPr lang="en-US" dirty="0" smtClean="0"/>
              <a:t>Now outnumber </a:t>
            </a:r>
            <a:r>
              <a:rPr lang="en-US" dirty="0" err="1" smtClean="0"/>
              <a:t>macrocells</a:t>
            </a:r>
            <a:endParaRPr lang="en-US" dirty="0"/>
          </a:p>
        </p:txBody>
      </p:sp>
      <p:sp>
        <p:nvSpPr>
          <p:cNvPr id="2" name="Content Placeholder 1"/>
          <p:cNvSpPr>
            <a:spLocks noGrp="1"/>
          </p:cNvSpPr>
          <p:nvPr>
            <p:ph sz="half" idx="2"/>
          </p:nvPr>
        </p:nvSpPr>
        <p:spPr>
          <a:xfrm>
            <a:off x="4800600" y="2399690"/>
            <a:ext cx="4038600" cy="4454525"/>
          </a:xfrm>
        </p:spPr>
        <p:txBody>
          <a:bodyPr/>
          <a:lstStyle/>
          <a:p>
            <a:r>
              <a:rPr lang="en-US" dirty="0"/>
              <a:t>Key attributes include:</a:t>
            </a:r>
          </a:p>
          <a:p>
            <a:pPr lvl="1"/>
            <a:r>
              <a:rPr lang="en-US" dirty="0"/>
              <a:t>IP backhaul</a:t>
            </a:r>
          </a:p>
          <a:p>
            <a:pPr lvl="1"/>
            <a:r>
              <a:rPr lang="en-US" dirty="0"/>
              <a:t>Self-optimization</a:t>
            </a:r>
          </a:p>
          <a:p>
            <a:pPr lvl="1"/>
            <a:r>
              <a:rPr lang="en-US" dirty="0"/>
              <a:t>Low power consumption</a:t>
            </a:r>
          </a:p>
          <a:p>
            <a:pPr lvl="1"/>
            <a:r>
              <a:rPr lang="en-US" dirty="0"/>
              <a:t>Ease of deployment</a:t>
            </a:r>
          </a:p>
          <a:p>
            <a:endParaRPr lang="en-US" dirty="0"/>
          </a:p>
        </p:txBody>
      </p:sp>
      <p:cxnSp>
        <p:nvCxnSpPr>
          <p:cNvPr id="6" name="Straight Connector 5"/>
          <p:cNvCxnSpPr>
            <a:stCxn id="3" idx="2"/>
          </p:cNvCxnSpPr>
          <p:nvPr/>
        </p:nvCxnSpPr>
        <p:spPr bwMode="auto">
          <a:xfrm>
            <a:off x="4572000" y="1417638"/>
            <a:ext cx="0" cy="5440362"/>
          </a:xfrm>
          <a:prstGeom prst="line">
            <a:avLst/>
          </a:prstGeom>
          <a:noFill/>
          <a:ln w="9525" cap="flat" cmpd="sng" algn="ctr">
            <a:solidFill>
              <a:schemeClr val="tx2"/>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1.pdf"/>
          <p:cNvPicPr>
            <a:picLocks noChangeAspect="1"/>
          </p:cNvPicPr>
          <p:nvPr/>
        </p:nvPicPr>
        <p:blipFill>
          <a:blip r:embed="rId3"/>
          <a:srcRect t="13636" b="13636"/>
          <a:stretch>
            <a:fillRect/>
          </a:stretch>
        </p:blipFill>
        <p:spPr>
          <a:xfrm>
            <a:off x="1219200" y="381000"/>
            <a:ext cx="6469210" cy="6088546"/>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LTE-Advanced</a:t>
            </a:r>
            <a:endParaRPr lang="en-US" dirty="0"/>
          </a:p>
        </p:txBody>
      </p:sp>
      <p:sp>
        <p:nvSpPr>
          <p:cNvPr id="3" name="Content Placeholder 2"/>
          <p:cNvSpPr>
            <a:spLocks noGrp="1"/>
          </p:cNvSpPr>
          <p:nvPr>
            <p:ph idx="1"/>
          </p:nvPr>
        </p:nvSpPr>
        <p:spPr/>
        <p:txBody>
          <a:bodyPr/>
          <a:lstStyle/>
          <a:p>
            <a:r>
              <a:rPr lang="en-US" dirty="0" smtClean="0"/>
              <a:t>Relies on two key technologies to achieve high data rates and spectral efficiency:</a:t>
            </a:r>
          </a:p>
          <a:p>
            <a:pPr lvl="1"/>
            <a:r>
              <a:rPr lang="en-US" dirty="0" smtClean="0"/>
              <a:t>Orthogonal frequency-division multiplexing (OFDM)</a:t>
            </a:r>
          </a:p>
          <a:p>
            <a:pPr lvl="2"/>
            <a:r>
              <a:rPr lang="en-US" dirty="0" smtClean="0"/>
              <a:t>Signals have a high peak-to-average power ratio (PAPR), requiring a linear power amplifier with overall low efficiency</a:t>
            </a:r>
          </a:p>
          <a:p>
            <a:pPr lvl="2"/>
            <a:r>
              <a:rPr lang="en-US" dirty="0" smtClean="0"/>
              <a:t>This is a poor quality for battery-operated handsets</a:t>
            </a:r>
          </a:p>
          <a:p>
            <a:pPr lvl="1"/>
            <a:r>
              <a:rPr lang="en-US" dirty="0" smtClean="0"/>
              <a:t>Multiple-input multiple-output (MIMO) antennas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8800" y="685800"/>
            <a:ext cx="3505200" cy="3886200"/>
          </a:xfrm>
        </p:spPr>
        <p:txBody>
          <a:bodyPr/>
          <a:lstStyle/>
          <a:p>
            <a:r>
              <a:rPr lang="en-US" dirty="0" smtClean="0"/>
              <a:t>Table 10. 3 </a:t>
            </a:r>
            <a:br>
              <a:rPr lang="en-US" dirty="0" smtClean="0"/>
            </a:br>
            <a:r>
              <a:rPr lang="en-US" dirty="0" smtClean="0"/>
              <a:t/>
            </a:r>
            <a:br>
              <a:rPr lang="en-US" dirty="0" smtClean="0"/>
            </a:br>
            <a:r>
              <a:rPr lang="en-US" sz="3200" dirty="0" smtClean="0"/>
              <a:t>Characteristics of </a:t>
            </a:r>
            <a:br>
              <a:rPr lang="en-US" sz="3200" dirty="0" smtClean="0"/>
            </a:br>
            <a:r>
              <a:rPr lang="en-US" sz="3200" dirty="0" smtClean="0"/>
              <a:t>TDD and FDD </a:t>
            </a:r>
            <a:br>
              <a:rPr lang="en-US" sz="3200" dirty="0" smtClean="0"/>
            </a:br>
            <a:r>
              <a:rPr lang="en-US" sz="3200" dirty="0" smtClean="0"/>
              <a:t>for </a:t>
            </a:r>
            <a:br>
              <a:rPr lang="en-US" sz="3200" dirty="0" smtClean="0"/>
            </a:br>
            <a:r>
              <a:rPr lang="en-US" sz="3200" dirty="0" smtClean="0"/>
              <a:t>LTE-Advanced </a:t>
            </a:r>
            <a:endParaRPr lang="en-US" dirty="0"/>
          </a:p>
        </p:txBody>
      </p:sp>
      <p:pic>
        <p:nvPicPr>
          <p:cNvPr id="3" name="Picture 2"/>
          <p:cNvPicPr>
            <a:picLocks noChangeAspect="1"/>
          </p:cNvPicPr>
          <p:nvPr/>
        </p:nvPicPr>
        <p:blipFill>
          <a:blip r:embed="rId3"/>
          <a:stretch>
            <a:fillRect/>
          </a:stretch>
        </p:blipFill>
        <p:spPr>
          <a:xfrm>
            <a:off x="0" y="0"/>
            <a:ext cx="5596636" cy="7010400"/>
          </a:xfrm>
          <a:prstGeom prst="rect">
            <a:avLst/>
          </a:prstGeom>
        </p:spPr>
      </p:pic>
      <p:sp>
        <p:nvSpPr>
          <p:cNvPr id="4" name="TextBox 3"/>
          <p:cNvSpPr txBox="1"/>
          <p:nvPr/>
        </p:nvSpPr>
        <p:spPr>
          <a:xfrm>
            <a:off x="5791200" y="6096000"/>
            <a:ext cx="3352800" cy="584776"/>
          </a:xfrm>
          <a:prstGeom prst="rect">
            <a:avLst/>
          </a:prstGeom>
          <a:noFill/>
        </p:spPr>
        <p:txBody>
          <a:bodyPr wrap="square" rtlCol="0">
            <a:spAutoFit/>
          </a:bodyPr>
          <a:lstStyle/>
          <a:p>
            <a:r>
              <a:rPr lang="en-US" sz="1600" dirty="0" smtClean="0"/>
              <a:t>(Table can be found on </a:t>
            </a:r>
          </a:p>
          <a:p>
            <a:r>
              <a:rPr lang="en-US" sz="1600" dirty="0" smtClean="0"/>
              <a:t>page </a:t>
            </a:r>
            <a:r>
              <a:rPr lang="en-US" sz="1600" dirty="0" smtClean="0"/>
              <a:t>349 </a:t>
            </a:r>
            <a:r>
              <a:rPr lang="en-US" sz="1600" dirty="0" smtClean="0"/>
              <a:t>in textbook)</a:t>
            </a:r>
            <a:endParaRPr lang="en-US" sz="1600" dirty="0"/>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2.pdf"/>
          <p:cNvPicPr>
            <a:picLocks noChangeAspect="1"/>
          </p:cNvPicPr>
          <p:nvPr/>
        </p:nvPicPr>
        <p:blipFill>
          <a:blip r:embed="rId3"/>
          <a:srcRect l="11765" t="16364" r="4706" b="27273"/>
          <a:stretch>
            <a:fillRect/>
          </a:stretch>
        </p:blipFill>
        <p:spPr>
          <a:xfrm>
            <a:off x="914400" y="304800"/>
            <a:ext cx="7248437" cy="6329662"/>
          </a:xfrm>
          <a:prstGeom prst="rect">
            <a:avLst/>
          </a:prstGeom>
          <a:solidFill>
            <a:schemeClr val="accent3">
              <a:lumMod val="20000"/>
              <a:lumOff val="80000"/>
            </a:schemeClr>
          </a:solidFill>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39825"/>
          </a:xfrm>
        </p:spPr>
        <p:txBody>
          <a:bodyPr/>
          <a:lstStyle/>
          <a:p>
            <a:pPr eaLnBrk="1" hangingPunct="1">
              <a:defRPr/>
            </a:pPr>
            <a:r>
              <a:rPr lang="en-US" dirty="0" smtClean="0"/>
              <a:t>Principles of Cellular Networks</a:t>
            </a:r>
            <a:endParaRPr lang="en-US" dirty="0"/>
          </a:p>
        </p:txBody>
      </p:sp>
      <p:sp>
        <p:nvSpPr>
          <p:cNvPr id="3" name="Content Placeholder 2"/>
          <p:cNvSpPr>
            <a:spLocks noGrp="1"/>
          </p:cNvSpPr>
          <p:nvPr>
            <p:ph idx="1"/>
          </p:nvPr>
        </p:nvSpPr>
        <p:spPr>
          <a:xfrm>
            <a:off x="457200" y="1371600"/>
            <a:ext cx="8229600" cy="4454525"/>
          </a:xfrm>
        </p:spPr>
        <p:txBody>
          <a:bodyPr/>
          <a:lstStyle/>
          <a:p>
            <a:pPr eaLnBrk="1" hangingPunct="1">
              <a:buFont typeface="Wingdings" pitchFamily="-110" charset="2"/>
              <a:buChar char="Ø"/>
              <a:defRPr/>
            </a:pPr>
            <a:r>
              <a:rPr lang="en-US" dirty="0" smtClean="0"/>
              <a:t>Developed to increase the capacity available for mobile radio telephone service</a:t>
            </a:r>
          </a:p>
          <a:p>
            <a:pPr eaLnBrk="1" hangingPunct="1">
              <a:buFont typeface="Wingdings" pitchFamily="-110" charset="2"/>
              <a:buChar char="Ø"/>
              <a:defRPr/>
            </a:pPr>
            <a:r>
              <a:rPr lang="en-US" dirty="0" smtClean="0"/>
              <a:t>Prior to cellular radio:</a:t>
            </a:r>
          </a:p>
          <a:p>
            <a:pPr lvl="1" eaLnBrk="1" hangingPunct="1">
              <a:buFont typeface="Wingdings" pitchFamily="-110" charset="2"/>
              <a:buChar char="l"/>
              <a:defRPr/>
            </a:pPr>
            <a:r>
              <a:rPr lang="en-US" dirty="0"/>
              <a:t>M</a:t>
            </a:r>
            <a:r>
              <a:rPr lang="en-US" dirty="0" smtClean="0"/>
              <a:t>obile service was only provided by a high powered transmitter/receiver</a:t>
            </a:r>
          </a:p>
          <a:p>
            <a:pPr lvl="1" eaLnBrk="1" hangingPunct="1">
              <a:buFont typeface="Wingdings" pitchFamily="-110" charset="2"/>
              <a:buChar char="l"/>
              <a:defRPr/>
            </a:pPr>
            <a:r>
              <a:rPr lang="en-US" dirty="0"/>
              <a:t>T</a:t>
            </a:r>
            <a:r>
              <a:rPr lang="en-US" dirty="0" smtClean="0"/>
              <a:t>ypically supported about 25 channels</a:t>
            </a:r>
          </a:p>
          <a:p>
            <a:pPr lvl="1" eaLnBrk="1" hangingPunct="1">
              <a:buFont typeface="Wingdings" pitchFamily="-110" charset="2"/>
              <a:buChar char="l"/>
              <a:defRPr/>
            </a:pPr>
            <a:r>
              <a:rPr lang="en-US" dirty="0"/>
              <a:t>H</a:t>
            </a:r>
            <a:r>
              <a:rPr lang="en-US" dirty="0" smtClean="0"/>
              <a:t>ad an effective radius of about                 80km</a:t>
            </a:r>
            <a:endParaRPr lang="en-US" dirty="0"/>
          </a:p>
        </p:txBody>
      </p:sp>
      <p:pic>
        <p:nvPicPr>
          <p:cNvPr id="4" name="Picture 3"/>
          <p:cNvPicPr>
            <a:picLocks noChangeAspect="1"/>
          </p:cNvPicPr>
          <p:nvPr/>
        </p:nvPicPr>
        <p:blipFill>
          <a:blip r:embed="rId3"/>
          <a:stretch>
            <a:fillRect/>
          </a:stretch>
        </p:blipFill>
        <p:spPr>
          <a:xfrm>
            <a:off x="7239000" y="4876800"/>
            <a:ext cx="1685925" cy="187723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3.pdf"/>
          <p:cNvPicPr>
            <a:picLocks noChangeAspect="1"/>
          </p:cNvPicPr>
          <p:nvPr/>
        </p:nvPicPr>
        <p:blipFill>
          <a:blip r:embed="rId3"/>
          <a:srcRect l="10588" t="7273" r="7059" b="6364"/>
          <a:stretch>
            <a:fillRect/>
          </a:stretch>
        </p:blipFill>
        <p:spPr>
          <a:xfrm>
            <a:off x="2209800" y="174382"/>
            <a:ext cx="4876800" cy="6618554"/>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981200" y="0"/>
            <a:ext cx="5259917" cy="16002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029200"/>
          </a:xfrm>
        </p:spPr>
        <p:txBody>
          <a:bodyPr>
            <a:normAutofit/>
          </a:bodyPr>
          <a:lstStyle/>
          <a:p>
            <a:pPr eaLnBrk="1" hangingPunct="1"/>
            <a:r>
              <a:rPr lang="en-US" dirty="0" smtClean="0"/>
              <a:t>Principles of cellular networks</a:t>
            </a:r>
          </a:p>
          <a:p>
            <a:pPr lvl="1" eaLnBrk="1" hangingPunct="1"/>
            <a:r>
              <a:rPr lang="en-US" dirty="0" smtClean="0"/>
              <a:t>Cellular network organization</a:t>
            </a:r>
          </a:p>
          <a:p>
            <a:pPr lvl="1" eaLnBrk="1" hangingPunct="1"/>
            <a:r>
              <a:rPr lang="en-US" dirty="0" smtClean="0"/>
              <a:t>Operation of cellular systems</a:t>
            </a:r>
          </a:p>
          <a:p>
            <a:pPr lvl="1" eaLnBrk="1" hangingPunct="1"/>
            <a:r>
              <a:rPr lang="en-US" dirty="0" smtClean="0"/>
              <a:t>Mobile radio propagation effects</a:t>
            </a:r>
          </a:p>
          <a:p>
            <a:pPr lvl="1" eaLnBrk="1" hangingPunct="1"/>
            <a:r>
              <a:rPr lang="en-US" dirty="0" smtClean="0"/>
              <a:t>Fading in the mobile environment</a:t>
            </a:r>
            <a:endParaRPr lang="en-AU" dirty="0" smtClean="0"/>
          </a:p>
        </p:txBody>
      </p:sp>
      <p:sp>
        <p:nvSpPr>
          <p:cNvPr id="5" name="Content Placeholder 4"/>
          <p:cNvSpPr>
            <a:spLocks noGrp="1"/>
          </p:cNvSpPr>
          <p:nvPr>
            <p:ph sz="half" idx="2"/>
          </p:nvPr>
        </p:nvSpPr>
        <p:spPr>
          <a:xfrm>
            <a:off x="4648200" y="1524000"/>
            <a:ext cx="4038600" cy="5029200"/>
          </a:xfrm>
        </p:spPr>
        <p:txBody>
          <a:bodyPr>
            <a:normAutofit/>
          </a:bodyPr>
          <a:lstStyle/>
          <a:p>
            <a:pPr eaLnBrk="1" hangingPunct="1"/>
            <a:r>
              <a:rPr lang="en-US" dirty="0" smtClean="0"/>
              <a:t>Cellular network generations</a:t>
            </a:r>
          </a:p>
          <a:p>
            <a:pPr lvl="1" eaLnBrk="1" hangingPunct="1"/>
            <a:r>
              <a:rPr lang="en-US" dirty="0" smtClean="0"/>
              <a:t>First generation</a:t>
            </a:r>
          </a:p>
          <a:p>
            <a:pPr lvl="1" eaLnBrk="1" hangingPunct="1"/>
            <a:r>
              <a:rPr lang="en-US" dirty="0" smtClean="0"/>
              <a:t>Second generation </a:t>
            </a:r>
          </a:p>
          <a:p>
            <a:pPr lvl="1" eaLnBrk="1" hangingPunct="1"/>
            <a:r>
              <a:rPr lang="en-US" dirty="0" smtClean="0"/>
              <a:t>Third generation</a:t>
            </a:r>
          </a:p>
          <a:p>
            <a:pPr lvl="1" eaLnBrk="1" hangingPunct="1"/>
            <a:r>
              <a:rPr lang="en-US" dirty="0" smtClean="0"/>
              <a:t>Fourth generation</a:t>
            </a:r>
          </a:p>
          <a:p>
            <a:pPr eaLnBrk="1" hangingPunct="1"/>
            <a:r>
              <a:rPr lang="en-US" dirty="0" smtClean="0"/>
              <a:t>LTE-Advanced</a:t>
            </a:r>
          </a:p>
          <a:p>
            <a:pPr lvl="1" eaLnBrk="1" hangingPunct="1"/>
            <a:r>
              <a:rPr lang="en-US" dirty="0" smtClean="0"/>
              <a:t>Architecture</a:t>
            </a:r>
          </a:p>
          <a:p>
            <a:pPr lvl="1" eaLnBrk="1" hangingPunct="1"/>
            <a:r>
              <a:rPr lang="en-US" smtClean="0"/>
              <a:t>Transmission </a:t>
            </a:r>
            <a:r>
              <a:rPr lang="en-US" dirty="0" smtClean="0"/>
              <a:t>characteristics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39825"/>
          </a:xfrm>
        </p:spPr>
        <p:txBody>
          <a:bodyPr/>
          <a:lstStyle/>
          <a:p>
            <a:pPr eaLnBrk="1" hangingPunct="1">
              <a:defRPr/>
            </a:pPr>
            <a:r>
              <a:rPr kumimoji="1" lang="en-GB" dirty="0"/>
              <a:t>Cellular</a:t>
            </a:r>
            <a:r>
              <a:rPr kumimoji="1" lang="en-GB" dirty="0" smtClean="0"/>
              <a:t> Network Organization</a:t>
            </a:r>
            <a:endParaRPr kumimoji="1" lang="en-GB" dirty="0"/>
          </a:p>
        </p:txBody>
      </p:sp>
      <p:sp>
        <p:nvSpPr>
          <p:cNvPr id="20483" name="Rectangle 3"/>
          <p:cNvSpPr>
            <a:spLocks noGrp="1" noChangeArrowheads="1"/>
          </p:cNvSpPr>
          <p:nvPr>
            <p:ph type="body" idx="1"/>
          </p:nvPr>
        </p:nvSpPr>
        <p:spPr>
          <a:xfrm>
            <a:off x="457200" y="1524000"/>
            <a:ext cx="8382000" cy="4953000"/>
          </a:xfrm>
        </p:spPr>
        <p:txBody>
          <a:bodyPr/>
          <a:lstStyle/>
          <a:p>
            <a:pPr eaLnBrk="1" hangingPunct="1">
              <a:lnSpc>
                <a:spcPct val="90000"/>
              </a:lnSpc>
            </a:pPr>
            <a:r>
              <a:rPr kumimoji="1" lang="en-GB" sz="2800" dirty="0"/>
              <a:t>K</a:t>
            </a:r>
            <a:r>
              <a:rPr kumimoji="1" lang="en-GB" sz="2800" dirty="0" smtClean="0"/>
              <a:t>ey </a:t>
            </a:r>
            <a:r>
              <a:rPr kumimoji="1" lang="en-GB" sz="2800" dirty="0"/>
              <a:t>for mobile technologies</a:t>
            </a:r>
            <a:endParaRPr kumimoji="1" lang="en-GB" sz="2800" dirty="0" smtClean="0"/>
          </a:p>
          <a:p>
            <a:pPr eaLnBrk="1" hangingPunct="1">
              <a:lnSpc>
                <a:spcPct val="90000"/>
              </a:lnSpc>
            </a:pPr>
            <a:r>
              <a:rPr kumimoji="1" lang="en-GB" sz="2800" dirty="0"/>
              <a:t>B</a:t>
            </a:r>
            <a:r>
              <a:rPr kumimoji="1" lang="en-GB" sz="2800" dirty="0" smtClean="0"/>
              <a:t>ased </a:t>
            </a:r>
            <a:r>
              <a:rPr kumimoji="1" lang="en-GB" sz="2800" dirty="0"/>
              <a:t>on</a:t>
            </a:r>
            <a:r>
              <a:rPr kumimoji="1" lang="en-GB" sz="2800" dirty="0" smtClean="0"/>
              <a:t> the use of multiple </a:t>
            </a:r>
            <a:r>
              <a:rPr kumimoji="1" lang="en-GB" sz="2800" dirty="0"/>
              <a:t>low power transmitters</a:t>
            </a:r>
            <a:endParaRPr kumimoji="1" lang="en-GB" sz="2800" dirty="0" smtClean="0"/>
          </a:p>
          <a:p>
            <a:pPr eaLnBrk="1" hangingPunct="1">
              <a:lnSpc>
                <a:spcPct val="90000"/>
              </a:lnSpc>
            </a:pPr>
            <a:r>
              <a:rPr kumimoji="1" lang="en-GB" sz="2800" dirty="0"/>
              <a:t>A</a:t>
            </a:r>
            <a:r>
              <a:rPr kumimoji="1" lang="en-GB" sz="2800" dirty="0" smtClean="0"/>
              <a:t>rea </a:t>
            </a:r>
            <a:r>
              <a:rPr kumimoji="1" lang="en-GB" sz="2800" dirty="0"/>
              <a:t>divided into cells</a:t>
            </a:r>
            <a:endParaRPr kumimoji="1" lang="en-GB" sz="2800" dirty="0" smtClean="0"/>
          </a:p>
          <a:p>
            <a:pPr lvl="1" eaLnBrk="1" hangingPunct="1">
              <a:lnSpc>
                <a:spcPct val="90000"/>
              </a:lnSpc>
            </a:pPr>
            <a:r>
              <a:rPr kumimoji="1" lang="en-GB" sz="2400" dirty="0" smtClean="0">
                <a:ea typeface="ＭＳ Ｐゴシック" pitchFamily="32" charset="-128"/>
              </a:rPr>
              <a:t>In a tiling pattern to provide full coverage</a:t>
            </a:r>
          </a:p>
          <a:p>
            <a:pPr lvl="1" eaLnBrk="1" hangingPunct="1">
              <a:lnSpc>
                <a:spcPct val="90000"/>
              </a:lnSpc>
            </a:pPr>
            <a:r>
              <a:rPr kumimoji="1" lang="en-GB" sz="2400" dirty="0" smtClean="0">
                <a:ea typeface="ＭＳ Ｐゴシック" pitchFamily="32" charset="-128"/>
              </a:rPr>
              <a:t>Each one with its own </a:t>
            </a:r>
            <a:r>
              <a:rPr kumimoji="1" lang="en-GB" sz="2400" dirty="0">
                <a:ea typeface="ＭＳ Ｐゴシック" pitchFamily="32" charset="-128"/>
              </a:rPr>
              <a:t>antenna</a:t>
            </a:r>
            <a:endParaRPr kumimoji="1" lang="en-GB" sz="2400" dirty="0" smtClean="0">
              <a:ea typeface="ＭＳ Ｐゴシック" pitchFamily="32" charset="-128"/>
            </a:endParaRPr>
          </a:p>
          <a:p>
            <a:pPr lvl="1" eaLnBrk="1" hangingPunct="1">
              <a:lnSpc>
                <a:spcPct val="90000"/>
              </a:lnSpc>
            </a:pPr>
            <a:r>
              <a:rPr kumimoji="1" lang="en-GB" sz="2400" dirty="0">
                <a:ea typeface="ＭＳ Ｐゴシック" pitchFamily="32" charset="-128"/>
              </a:rPr>
              <a:t>E</a:t>
            </a:r>
            <a:r>
              <a:rPr kumimoji="1" lang="en-GB" sz="2400" dirty="0" smtClean="0">
                <a:ea typeface="ＭＳ Ｐゴシック" pitchFamily="32" charset="-128"/>
              </a:rPr>
              <a:t>ach is allocated its own </a:t>
            </a:r>
            <a:r>
              <a:rPr kumimoji="1" lang="en-GB" sz="2400" dirty="0">
                <a:ea typeface="ＭＳ Ｐゴシック" pitchFamily="32" charset="-128"/>
              </a:rPr>
              <a:t>range of frequencies</a:t>
            </a:r>
            <a:endParaRPr kumimoji="1" lang="en-GB" sz="2400" dirty="0" smtClean="0">
              <a:ea typeface="ＭＳ Ｐゴシック" pitchFamily="32" charset="-128"/>
            </a:endParaRPr>
          </a:p>
          <a:p>
            <a:pPr lvl="1" eaLnBrk="1" hangingPunct="1">
              <a:lnSpc>
                <a:spcPct val="90000"/>
              </a:lnSpc>
            </a:pPr>
            <a:r>
              <a:rPr kumimoji="1" lang="en-GB" sz="2400" dirty="0">
                <a:ea typeface="ＭＳ Ｐゴシック" pitchFamily="32" charset="-128"/>
              </a:rPr>
              <a:t>S</a:t>
            </a:r>
            <a:r>
              <a:rPr kumimoji="1" lang="en-GB" sz="2400" dirty="0" smtClean="0">
                <a:ea typeface="ＭＳ Ｐゴシック" pitchFamily="32" charset="-128"/>
              </a:rPr>
              <a:t>erved </a:t>
            </a:r>
            <a:r>
              <a:rPr kumimoji="1" lang="en-GB" sz="2400" dirty="0">
                <a:ea typeface="ＭＳ Ｐゴシック" pitchFamily="32" charset="-128"/>
              </a:rPr>
              <a:t>by</a:t>
            </a:r>
            <a:r>
              <a:rPr kumimoji="1" lang="en-GB" sz="2400" dirty="0" smtClean="0">
                <a:ea typeface="ＭＳ Ｐゴシック" pitchFamily="32" charset="-128"/>
              </a:rPr>
              <a:t> a base </a:t>
            </a:r>
            <a:r>
              <a:rPr kumimoji="1" lang="en-GB" sz="2400" dirty="0">
                <a:ea typeface="ＭＳ Ｐゴシック" pitchFamily="32" charset="-128"/>
              </a:rPr>
              <a:t>station</a:t>
            </a:r>
            <a:endParaRPr kumimoji="1" lang="en-GB" sz="2400" dirty="0" smtClean="0">
              <a:ea typeface="ＭＳ Ｐゴシック" pitchFamily="32" charset="-128"/>
            </a:endParaRPr>
          </a:p>
          <a:p>
            <a:pPr lvl="2" eaLnBrk="1" hangingPunct="1">
              <a:lnSpc>
                <a:spcPct val="90000"/>
              </a:lnSpc>
            </a:pPr>
            <a:r>
              <a:rPr kumimoji="1" lang="en-GB" sz="2000" dirty="0">
                <a:ea typeface="ＭＳ Ｐゴシック" pitchFamily="32" charset="-128"/>
              </a:rPr>
              <a:t>C</a:t>
            </a:r>
            <a:r>
              <a:rPr kumimoji="1" lang="en-GB" sz="2000" dirty="0" smtClean="0">
                <a:ea typeface="ＭＳ Ｐゴシック" pitchFamily="32" charset="-128"/>
              </a:rPr>
              <a:t>onsisting </a:t>
            </a:r>
            <a:r>
              <a:rPr kumimoji="1" lang="en-GB" sz="2000" dirty="0">
                <a:ea typeface="ＭＳ Ｐゴシック" pitchFamily="32" charset="-128"/>
              </a:rPr>
              <a:t>of transmitter, receiver, and control unit</a:t>
            </a:r>
            <a:endParaRPr kumimoji="1" lang="en-GB" sz="2000" dirty="0" smtClean="0">
              <a:ea typeface="ＭＳ Ｐゴシック" pitchFamily="32" charset="-128"/>
            </a:endParaRPr>
          </a:p>
          <a:p>
            <a:pPr lvl="1" eaLnBrk="1" hangingPunct="1">
              <a:lnSpc>
                <a:spcPct val="90000"/>
              </a:lnSpc>
            </a:pPr>
            <a:r>
              <a:rPr kumimoji="1" lang="en-GB" sz="2400" dirty="0">
                <a:ea typeface="ＭＳ Ｐゴシック" pitchFamily="32" charset="-128"/>
              </a:rPr>
              <a:t>A</a:t>
            </a:r>
            <a:r>
              <a:rPr kumimoji="1" lang="en-GB" sz="2400" dirty="0" smtClean="0">
                <a:ea typeface="ＭＳ Ｐゴシック" pitchFamily="32" charset="-128"/>
              </a:rPr>
              <a:t>djacent </a:t>
            </a:r>
            <a:r>
              <a:rPr kumimoji="1" lang="en-GB" sz="2400" dirty="0">
                <a:ea typeface="ＭＳ Ｐゴシック" pitchFamily="32" charset="-128"/>
              </a:rPr>
              <a:t>cells</a:t>
            </a:r>
            <a:r>
              <a:rPr kumimoji="1" lang="en-GB" sz="2400" dirty="0" smtClean="0">
                <a:ea typeface="ＭＳ Ｐゴシック" pitchFamily="32" charset="-128"/>
              </a:rPr>
              <a:t> are assigned </a:t>
            </a:r>
            <a:r>
              <a:rPr kumimoji="1" lang="en-GB" sz="2400" dirty="0">
                <a:ea typeface="ＭＳ Ｐゴシック" pitchFamily="32" charset="-128"/>
              </a:rPr>
              <a:t>different frequencies to avoid</a:t>
            </a:r>
            <a:r>
              <a:rPr kumimoji="1" lang="en-GB" sz="2400" dirty="0" smtClean="0">
                <a:ea typeface="ＭＳ Ｐゴシック" pitchFamily="32" charset="-128"/>
              </a:rPr>
              <a:t> interference or crosstalk</a:t>
            </a:r>
          </a:p>
          <a:p>
            <a:pPr lvl="2" eaLnBrk="1" hangingPunct="1">
              <a:lnSpc>
                <a:spcPct val="90000"/>
              </a:lnSpc>
            </a:pPr>
            <a:r>
              <a:rPr kumimoji="1" lang="en-GB" sz="2000" dirty="0">
                <a:ea typeface="ＭＳ Ｐゴシック" pitchFamily="32" charset="-128"/>
              </a:rPr>
              <a:t>C</a:t>
            </a:r>
            <a:r>
              <a:rPr kumimoji="1" lang="en-GB" sz="2000" dirty="0" smtClean="0">
                <a:ea typeface="ＭＳ Ｐゴシック" pitchFamily="32" charset="-128"/>
              </a:rPr>
              <a:t>ells </a:t>
            </a:r>
            <a:r>
              <a:rPr kumimoji="1" lang="en-GB" sz="2000" dirty="0">
                <a:ea typeface="ＭＳ Ｐゴシック" pitchFamily="32" charset="-128"/>
              </a:rPr>
              <a:t>sufficiently distant</a:t>
            </a:r>
            <a:r>
              <a:rPr kumimoji="1" lang="en-GB" sz="2000" dirty="0" smtClean="0">
                <a:ea typeface="ＭＳ Ｐゴシック" pitchFamily="32" charset="-128"/>
              </a:rPr>
              <a:t> from each other can </a:t>
            </a:r>
            <a:r>
              <a:rPr kumimoji="1" lang="en-GB" sz="2000" dirty="0">
                <a:ea typeface="ＭＳ Ｐゴシック" pitchFamily="32" charset="-128"/>
              </a:rPr>
              <a:t>use</a:t>
            </a:r>
            <a:r>
              <a:rPr kumimoji="1" lang="en-GB" sz="2000" dirty="0" smtClean="0">
                <a:ea typeface="ＭＳ Ｐゴシック" pitchFamily="32" charset="-128"/>
              </a:rPr>
              <a:t> the same </a:t>
            </a:r>
            <a:r>
              <a:rPr kumimoji="1" lang="en-GB" sz="2000" dirty="0">
                <a:ea typeface="ＭＳ Ｐゴシック" pitchFamily="32" charset="-128"/>
              </a:rPr>
              <a:t>frequency band</a:t>
            </a:r>
          </a:p>
          <a:p>
            <a:pPr lvl="1" eaLnBrk="1" hangingPunct="1">
              <a:lnSpc>
                <a:spcPct val="90000"/>
              </a:lnSpc>
            </a:pPr>
            <a:endParaRPr kumimoji="1" lang="en-GB" sz="2400" dirty="0">
              <a:ea typeface="ＭＳ Ｐゴシック" pitchFamily="32" charset="-128"/>
            </a:endParaRPr>
          </a:p>
          <a:p>
            <a:pPr lvl="1" eaLnBrk="1" hangingPunct="1">
              <a:lnSpc>
                <a:spcPct val="90000"/>
              </a:lnSpc>
            </a:pPr>
            <a:endParaRPr kumimoji="1" lang="en-GB" sz="2400" dirty="0">
              <a:ea typeface="ＭＳ Ｐゴシック" pitchFamily="32" charset="-128"/>
            </a:endParaRPr>
          </a:p>
        </p:txBody>
      </p:sp>
      <p:pic>
        <p:nvPicPr>
          <p:cNvPr id="4" name="Picture 3"/>
          <p:cNvPicPr>
            <a:picLocks noChangeAspect="1"/>
          </p:cNvPicPr>
          <p:nvPr/>
        </p:nvPicPr>
        <p:blipFill>
          <a:blip r:embed="rId3"/>
          <a:stretch>
            <a:fillRect/>
          </a:stretch>
        </p:blipFill>
        <p:spPr>
          <a:xfrm>
            <a:off x="7162800" y="2590800"/>
            <a:ext cx="1714500" cy="1574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12727" t="10588" r="13636" b="23529"/>
          <a:stretch>
            <a:fillRect/>
          </a:stretch>
        </p:blipFill>
        <p:spPr>
          <a:xfrm>
            <a:off x="381000" y="726189"/>
            <a:ext cx="8305800" cy="5742271"/>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kumimoji="1" lang="en-GB" dirty="0"/>
              <a:t>Frequency Reuse</a:t>
            </a:r>
          </a:p>
        </p:txBody>
      </p:sp>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4263650060"/>
              </p:ext>
            </p:extLst>
          </p:nvPr>
        </p:nvGraphicFramePr>
        <p:xfrm>
          <a:off x="838200" y="1905000"/>
          <a:ext cx="7467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1176" t="9091" r="1176" b="3636"/>
          <a:stretch>
            <a:fillRect/>
          </a:stretch>
        </p:blipFill>
        <p:spPr>
          <a:xfrm>
            <a:off x="1676400" y="266909"/>
            <a:ext cx="5482937" cy="6341675"/>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kumimoji="1" lang="en-GB" dirty="0"/>
              <a:t>Increasing Capacity</a:t>
            </a:r>
          </a:p>
        </p:txBody>
      </p:sp>
      <p:sp>
        <p:nvSpPr>
          <p:cNvPr id="25603" name="Rectangle 3"/>
          <p:cNvSpPr>
            <a:spLocks noGrp="1" noChangeArrowheads="1"/>
          </p:cNvSpPr>
          <p:nvPr>
            <p:ph type="body" idx="1"/>
          </p:nvPr>
        </p:nvSpPr>
        <p:spPr>
          <a:xfrm>
            <a:off x="457200" y="1676400"/>
            <a:ext cx="8305800" cy="4454525"/>
          </a:xfrm>
        </p:spPr>
        <p:txBody>
          <a:bodyPr/>
          <a:lstStyle/>
          <a:p>
            <a:pPr eaLnBrk="1" hangingPunct="1">
              <a:buFont typeface="Wingdings" pitchFamily="-110" charset="2"/>
              <a:buChar char="Ø"/>
              <a:defRPr/>
            </a:pPr>
            <a:r>
              <a:rPr kumimoji="1" lang="en-GB" dirty="0"/>
              <a:t>A</a:t>
            </a:r>
            <a:r>
              <a:rPr kumimoji="1" lang="en-GB" dirty="0" smtClean="0"/>
              <a:t>dd </a:t>
            </a:r>
            <a:r>
              <a:rPr kumimoji="1" lang="en-GB" dirty="0"/>
              <a:t>new channels</a:t>
            </a:r>
            <a:endParaRPr kumimoji="1" lang="en-GB" dirty="0" smtClean="0"/>
          </a:p>
          <a:p>
            <a:pPr lvl="1" eaLnBrk="1" hangingPunct="1">
              <a:buFont typeface="Wingdings" pitchFamily="-110" charset="2"/>
              <a:buChar char="l"/>
              <a:defRPr/>
            </a:pPr>
            <a:r>
              <a:rPr kumimoji="1" lang="en-GB" dirty="0"/>
              <a:t>N</a:t>
            </a:r>
            <a:r>
              <a:rPr kumimoji="1" lang="en-GB" dirty="0" smtClean="0"/>
              <a:t>ot </a:t>
            </a:r>
            <a:r>
              <a:rPr kumimoji="1" lang="en-GB" dirty="0"/>
              <a:t>all channels used to start with</a:t>
            </a:r>
            <a:endParaRPr kumimoji="1" lang="en-GB" dirty="0" smtClean="0"/>
          </a:p>
          <a:p>
            <a:pPr eaLnBrk="1" hangingPunct="1">
              <a:buFont typeface="Wingdings" pitchFamily="-110" charset="2"/>
              <a:buChar char="Ø"/>
              <a:defRPr/>
            </a:pPr>
            <a:r>
              <a:rPr kumimoji="1" lang="en-GB" dirty="0"/>
              <a:t>F</a:t>
            </a:r>
            <a:r>
              <a:rPr kumimoji="1" lang="en-GB" dirty="0" smtClean="0"/>
              <a:t>requency </a:t>
            </a:r>
            <a:r>
              <a:rPr kumimoji="1" lang="en-GB" dirty="0"/>
              <a:t>borrowing</a:t>
            </a:r>
            <a:endParaRPr kumimoji="1" lang="en-GB" dirty="0" smtClean="0"/>
          </a:p>
          <a:p>
            <a:pPr lvl="1" eaLnBrk="1" hangingPunct="1">
              <a:buFont typeface="Wingdings" pitchFamily="-110" charset="2"/>
              <a:buChar char="l"/>
              <a:defRPr/>
            </a:pPr>
            <a:r>
              <a:rPr kumimoji="1" lang="en-GB" dirty="0"/>
              <a:t>T</a:t>
            </a:r>
            <a:r>
              <a:rPr kumimoji="1" lang="en-GB" dirty="0" smtClean="0"/>
              <a:t>aken </a:t>
            </a:r>
            <a:r>
              <a:rPr kumimoji="1" lang="en-GB" dirty="0"/>
              <a:t>from adjacent cells by congested cells</a:t>
            </a:r>
            <a:endParaRPr kumimoji="1" lang="en-GB" dirty="0" smtClean="0"/>
          </a:p>
          <a:p>
            <a:pPr lvl="1" eaLnBrk="1" hangingPunct="1">
              <a:buFont typeface="Wingdings" pitchFamily="-110" charset="2"/>
              <a:buChar char="l"/>
              <a:defRPr/>
            </a:pPr>
            <a:r>
              <a:rPr kumimoji="1" lang="en-GB" dirty="0" smtClean="0"/>
              <a:t>Assign </a:t>
            </a:r>
            <a:r>
              <a:rPr kumimoji="1" lang="en-GB" dirty="0"/>
              <a:t>frequencies dynamically</a:t>
            </a:r>
            <a:endParaRPr kumimoji="1" lang="en-GB" dirty="0" smtClean="0"/>
          </a:p>
          <a:p>
            <a:pPr eaLnBrk="1" hangingPunct="1">
              <a:buFont typeface="Wingdings" pitchFamily="-110" charset="2"/>
              <a:buChar char="Ø"/>
              <a:defRPr/>
            </a:pPr>
            <a:r>
              <a:rPr kumimoji="1" lang="en-GB" dirty="0"/>
              <a:t>C</a:t>
            </a:r>
            <a:r>
              <a:rPr kumimoji="1" lang="en-GB" dirty="0" smtClean="0"/>
              <a:t>ell </a:t>
            </a:r>
            <a:r>
              <a:rPr kumimoji="1" lang="en-GB" dirty="0"/>
              <a:t>splitting</a:t>
            </a:r>
            <a:endParaRPr kumimoji="1" lang="en-GB" dirty="0" smtClean="0"/>
          </a:p>
          <a:p>
            <a:pPr lvl="1" eaLnBrk="1" hangingPunct="1">
              <a:buFont typeface="Wingdings" pitchFamily="-110" charset="2"/>
              <a:buChar char="l"/>
              <a:defRPr/>
            </a:pPr>
            <a:r>
              <a:rPr kumimoji="1" lang="en-GB" dirty="0"/>
              <a:t>N</a:t>
            </a:r>
            <a:r>
              <a:rPr kumimoji="1" lang="en-GB" dirty="0" smtClean="0"/>
              <a:t>on</a:t>
            </a:r>
            <a:r>
              <a:rPr kumimoji="1" lang="en-GB" dirty="0"/>
              <a:t>-uniform topography and traffic distribution </a:t>
            </a:r>
            <a:endParaRPr kumimoji="1" lang="en-GB" dirty="0" smtClean="0"/>
          </a:p>
          <a:p>
            <a:pPr lvl="1" eaLnBrk="1" hangingPunct="1">
              <a:buFont typeface="Wingdings" pitchFamily="-110" charset="2"/>
              <a:buChar char="l"/>
              <a:defRPr/>
            </a:pPr>
            <a:r>
              <a:rPr kumimoji="1" lang="en-GB" dirty="0"/>
              <a:t>U</a:t>
            </a:r>
            <a:r>
              <a:rPr kumimoji="1" lang="en-GB" dirty="0" smtClean="0"/>
              <a:t>se </a:t>
            </a:r>
            <a:r>
              <a:rPr kumimoji="1" lang="en-GB" dirty="0"/>
              <a:t>smaller cells in high use areas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4983</TotalTime>
  <Words>7521</Words>
  <Application>Microsoft Macintosh PowerPoint</Application>
  <PresentationFormat>On-screen Show (4:3)</PresentationFormat>
  <Paragraphs>647</Paragraphs>
  <Slides>41</Slides>
  <Notes>41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01-Overview</vt:lpstr>
      <vt:lpstr>ch01</vt:lpstr>
      <vt:lpstr>Data and Computer Communications</vt:lpstr>
      <vt:lpstr>Cellular Wireless Network</vt:lpstr>
      <vt:lpstr>Slide 3</vt:lpstr>
      <vt:lpstr>Principles of Cellular Networks</vt:lpstr>
      <vt:lpstr>Cellular Network Organization</vt:lpstr>
      <vt:lpstr>Slide 6</vt:lpstr>
      <vt:lpstr>Frequency Reuse</vt:lpstr>
      <vt:lpstr>Slide 8</vt:lpstr>
      <vt:lpstr>Increasing Capacity</vt:lpstr>
      <vt:lpstr>Slide 10</vt:lpstr>
      <vt:lpstr>Increasing Capacity</vt:lpstr>
      <vt:lpstr>Slide 12</vt:lpstr>
      <vt:lpstr>Slide 13</vt:lpstr>
      <vt:lpstr>Cellular System Channels</vt:lpstr>
      <vt:lpstr>Slide 15</vt:lpstr>
      <vt:lpstr>Other Functions</vt:lpstr>
      <vt:lpstr>Mobile Radio  Propagation Effects</vt:lpstr>
      <vt:lpstr>        Design Factors</vt:lpstr>
      <vt:lpstr>Slide 19</vt:lpstr>
      <vt:lpstr>Slide 20</vt:lpstr>
      <vt:lpstr>Types of Fading</vt:lpstr>
      <vt:lpstr>Error Compensation Mechanisms</vt:lpstr>
      <vt:lpstr>Error Compensation Mechanisms</vt:lpstr>
      <vt:lpstr>Table 10.1     Wireless Network Generations </vt:lpstr>
      <vt:lpstr>First Generation (1G)</vt:lpstr>
      <vt:lpstr>Second Generation (2G)</vt:lpstr>
      <vt:lpstr>Third Generation (3G)</vt:lpstr>
      <vt:lpstr>CDMA</vt:lpstr>
      <vt:lpstr>CDMA – Multirate</vt:lpstr>
      <vt:lpstr>Fourth Generation (4G)</vt:lpstr>
      <vt:lpstr>Slide 31</vt:lpstr>
      <vt:lpstr>LTE - Advanced</vt:lpstr>
      <vt:lpstr>Table 10.2    Comparison of Performance Requirements for LTE and LTE-Advanced </vt:lpstr>
      <vt:lpstr>Slide 34</vt:lpstr>
      <vt:lpstr>Femtocells</vt:lpstr>
      <vt:lpstr>Slide 36</vt:lpstr>
      <vt:lpstr>LTE-Advanced</vt:lpstr>
      <vt:lpstr>Table 10. 3   Characteristics of  TDD and FDD  for  LTE-Advanced </vt:lpstr>
      <vt:lpstr>Slide 39</vt:lpstr>
      <vt:lpstr>Slide 40</vt:lpstr>
      <vt:lpstr>Summary</vt:lpstr>
    </vt:vector>
  </TitlesOfParts>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 William Stallings, Data and Computer Communications, 8/e</dc:title>
  <dc:subject>Lecture Slides</dc:subject>
  <dc:creator>Dr Lawrie Brown</dc:creator>
  <cp:lastModifiedBy>anupchow</cp:lastModifiedBy>
  <cp:revision>86</cp:revision>
  <cp:lastPrinted>2006-07-28T03:38:54Z</cp:lastPrinted>
  <dcterms:created xsi:type="dcterms:W3CDTF">2013-09-25T03:36:36Z</dcterms:created>
  <dcterms:modified xsi:type="dcterms:W3CDTF">2014-02-11T11:06:53Z</dcterms:modified>
</cp:coreProperties>
</file>