
<file path=[Content_Types].xml><?xml version="1.0" encoding="utf-8"?>
<Types xmlns="http://schemas.openxmlformats.org/package/2006/content-types">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77" r:id="rId2"/>
  </p:sldMasterIdLst>
  <p:notesMasterIdLst>
    <p:notesMasterId r:id="rId44"/>
  </p:notesMasterIdLst>
  <p:handoutMasterIdLst>
    <p:handoutMasterId r:id="rId45"/>
  </p:handoutMasterIdLst>
  <p:sldIdLst>
    <p:sldId id="370" r:id="rId3"/>
    <p:sldId id="371" r:id="rId4"/>
    <p:sldId id="368" r:id="rId5"/>
    <p:sldId id="259" r:id="rId6"/>
    <p:sldId id="260" r:id="rId7"/>
    <p:sldId id="262" r:id="rId8"/>
    <p:sldId id="355" r:id="rId9"/>
    <p:sldId id="363" r:id="rId10"/>
    <p:sldId id="264" r:id="rId11"/>
    <p:sldId id="364" r:id="rId12"/>
    <p:sldId id="266" r:id="rId13"/>
    <p:sldId id="365" r:id="rId14"/>
    <p:sldId id="268" r:id="rId15"/>
    <p:sldId id="270" r:id="rId16"/>
    <p:sldId id="271" r:id="rId17"/>
    <p:sldId id="373" r:id="rId18"/>
    <p:sldId id="374" r:id="rId19"/>
    <p:sldId id="351" r:id="rId20"/>
    <p:sldId id="290" r:id="rId21"/>
    <p:sldId id="292" r:id="rId22"/>
    <p:sldId id="293" r:id="rId23"/>
    <p:sldId id="294" r:id="rId24"/>
    <p:sldId id="356" r:id="rId25"/>
    <p:sldId id="357" r:id="rId26"/>
    <p:sldId id="297" r:id="rId27"/>
    <p:sldId id="298" r:id="rId28"/>
    <p:sldId id="325" r:id="rId29"/>
    <p:sldId id="375" r:id="rId30"/>
    <p:sldId id="300" r:id="rId31"/>
    <p:sldId id="369" r:id="rId32"/>
    <p:sldId id="376" r:id="rId33"/>
    <p:sldId id="377" r:id="rId34"/>
    <p:sldId id="378" r:id="rId35"/>
    <p:sldId id="379" r:id="rId36"/>
    <p:sldId id="381" r:id="rId37"/>
    <p:sldId id="382" r:id="rId38"/>
    <p:sldId id="380" r:id="rId39"/>
    <p:sldId id="383" r:id="rId40"/>
    <p:sldId id="384" r:id="rId41"/>
    <p:sldId id="385" r:id="rId42"/>
    <p:sldId id="372"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32"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32"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32"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32"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32" charset="0"/>
        <a:ea typeface="+mn-ea"/>
        <a:cs typeface="+mn-cs"/>
      </a:defRPr>
    </a:lvl5pPr>
    <a:lvl6pPr marL="2286000" algn="l" defTabSz="457200" rtl="0" eaLnBrk="1" latinLnBrk="0" hangingPunct="1">
      <a:defRPr sz="2400" kern="1200">
        <a:solidFill>
          <a:schemeClr val="tx1"/>
        </a:solidFill>
        <a:latin typeface="Times New Roman" pitchFamily="32" charset="0"/>
        <a:ea typeface="+mn-ea"/>
        <a:cs typeface="+mn-cs"/>
      </a:defRPr>
    </a:lvl6pPr>
    <a:lvl7pPr marL="2743200" algn="l" defTabSz="457200" rtl="0" eaLnBrk="1" latinLnBrk="0" hangingPunct="1">
      <a:defRPr sz="2400" kern="1200">
        <a:solidFill>
          <a:schemeClr val="tx1"/>
        </a:solidFill>
        <a:latin typeface="Times New Roman" pitchFamily="32" charset="0"/>
        <a:ea typeface="+mn-ea"/>
        <a:cs typeface="+mn-cs"/>
      </a:defRPr>
    </a:lvl7pPr>
    <a:lvl8pPr marL="3200400" algn="l" defTabSz="457200" rtl="0" eaLnBrk="1" latinLnBrk="0" hangingPunct="1">
      <a:defRPr sz="2400" kern="1200">
        <a:solidFill>
          <a:schemeClr val="tx1"/>
        </a:solidFill>
        <a:latin typeface="Times New Roman" pitchFamily="32" charset="0"/>
        <a:ea typeface="+mn-ea"/>
        <a:cs typeface="+mn-cs"/>
      </a:defRPr>
    </a:lvl8pPr>
    <a:lvl9pPr marL="3657600" algn="l" defTabSz="457200" rtl="0" eaLnBrk="1" latinLnBrk="0" hangingPunct="1">
      <a:defRPr sz="2400" kern="1200">
        <a:solidFill>
          <a:schemeClr val="tx1"/>
        </a:solidFill>
        <a:latin typeface="Times New Roman" pitchFamily="3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1533" autoAdjust="0"/>
  </p:normalViewPr>
  <p:slideViewPr>
    <p:cSldViewPr>
      <p:cViewPr varScale="1">
        <p:scale>
          <a:sx n="54" d="100"/>
          <a:sy n="54" d="100"/>
        </p:scale>
        <p:origin x="157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9" d="100"/>
          <a:sy n="119" d="100"/>
        </p:scale>
        <p:origin x="-24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D4F56-4316-F440-8848-D727A77564F8}" type="doc">
      <dgm:prSet loTypeId="urn:microsoft.com/office/officeart/2008/layout/VerticalAccentList" loCatId="" qsTypeId="urn:microsoft.com/office/officeart/2005/8/quickstyle/simple5" qsCatId="simple" csTypeId="urn:microsoft.com/office/officeart/2005/8/colors/accent1_2" csCatId="accent1"/>
      <dgm:spPr/>
      <dgm:t>
        <a:bodyPr/>
        <a:lstStyle/>
        <a:p>
          <a:endParaRPr lang="en-US"/>
        </a:p>
      </dgm:t>
    </dgm:pt>
    <dgm:pt modelId="{7F7BBBE4-8210-2D43-8E03-EB2947BA7F11}">
      <dgm:prSet/>
      <dgm:spPr/>
      <dgm:t>
        <a:bodyPr/>
        <a:lstStyle/>
        <a:p>
          <a:pPr rtl="0"/>
          <a:r>
            <a:rPr lang="en-US" b="1" smtClean="0"/>
            <a:t>Switching nodes</a:t>
          </a:r>
          <a:r>
            <a:rPr lang="en-US" smtClean="0"/>
            <a:t> - provide a switching facility that move data between nodes</a:t>
          </a:r>
          <a:endParaRPr lang="en-US"/>
        </a:p>
      </dgm:t>
    </dgm:pt>
    <dgm:pt modelId="{ECD46ADC-9BA6-6940-93D7-CB5FBE5F881F}" type="parTrans" cxnId="{7273D575-3F23-E448-A017-4308DF1D9724}">
      <dgm:prSet/>
      <dgm:spPr/>
      <dgm:t>
        <a:bodyPr/>
        <a:lstStyle/>
        <a:p>
          <a:endParaRPr lang="en-US"/>
        </a:p>
      </dgm:t>
    </dgm:pt>
    <dgm:pt modelId="{1A1E4966-0F93-0A46-A441-5DA24DB5B17B}" type="sibTrans" cxnId="{7273D575-3F23-E448-A017-4308DF1D9724}">
      <dgm:prSet/>
      <dgm:spPr/>
      <dgm:t>
        <a:bodyPr/>
        <a:lstStyle/>
        <a:p>
          <a:endParaRPr lang="en-US"/>
        </a:p>
      </dgm:t>
    </dgm:pt>
    <dgm:pt modelId="{9022C359-B082-FE49-923F-A9C004410E77}">
      <dgm:prSet/>
      <dgm:spPr/>
      <dgm:t>
        <a:bodyPr/>
        <a:lstStyle/>
        <a:p>
          <a:pPr rtl="0"/>
          <a:r>
            <a:rPr lang="en-US" b="1" smtClean="0"/>
            <a:t>Stations</a:t>
          </a:r>
          <a:r>
            <a:rPr lang="en-US" smtClean="0"/>
            <a:t> – devices attached to the network</a:t>
          </a:r>
          <a:endParaRPr lang="en-US"/>
        </a:p>
      </dgm:t>
    </dgm:pt>
    <dgm:pt modelId="{5B664211-FD06-C84E-B42F-988C64F7787C}" type="parTrans" cxnId="{4A0D8A50-D863-0343-B9DD-0C96C64E919A}">
      <dgm:prSet/>
      <dgm:spPr/>
      <dgm:t>
        <a:bodyPr/>
        <a:lstStyle/>
        <a:p>
          <a:endParaRPr lang="en-US"/>
        </a:p>
      </dgm:t>
    </dgm:pt>
    <dgm:pt modelId="{49CB836D-8618-3C48-9DBE-444078135D4E}" type="sibTrans" cxnId="{4A0D8A50-D863-0343-B9DD-0C96C64E919A}">
      <dgm:prSet/>
      <dgm:spPr/>
      <dgm:t>
        <a:bodyPr/>
        <a:lstStyle/>
        <a:p>
          <a:endParaRPr lang="en-US"/>
        </a:p>
      </dgm:t>
    </dgm:pt>
    <dgm:pt modelId="{D9728A52-BD24-C243-9F19-DB62EA85DF51}">
      <dgm:prSet/>
      <dgm:spPr/>
      <dgm:t>
        <a:bodyPr/>
        <a:lstStyle/>
        <a:p>
          <a:pPr rtl="0"/>
          <a:r>
            <a:rPr lang="en-US" b="1" smtClean="0"/>
            <a:t>Nodes</a:t>
          </a:r>
          <a:r>
            <a:rPr lang="en-US" smtClean="0"/>
            <a:t> – switching devices that provide communication</a:t>
          </a:r>
          <a:endParaRPr lang="en-US"/>
        </a:p>
      </dgm:t>
    </dgm:pt>
    <dgm:pt modelId="{E412B1C2-6B80-6045-918C-CEC8F1029D7F}" type="parTrans" cxnId="{0F27A3A9-5207-954E-A765-FD8989CFCC7A}">
      <dgm:prSet/>
      <dgm:spPr/>
      <dgm:t>
        <a:bodyPr/>
        <a:lstStyle/>
        <a:p>
          <a:endParaRPr lang="en-US"/>
        </a:p>
      </dgm:t>
    </dgm:pt>
    <dgm:pt modelId="{EA59D6A7-E588-A442-A809-F479074E6F20}" type="sibTrans" cxnId="{0F27A3A9-5207-954E-A765-FD8989CFCC7A}">
      <dgm:prSet/>
      <dgm:spPr/>
      <dgm:t>
        <a:bodyPr/>
        <a:lstStyle/>
        <a:p>
          <a:endParaRPr lang="en-US"/>
        </a:p>
      </dgm:t>
    </dgm:pt>
    <dgm:pt modelId="{80D78AF5-B4F9-D64B-BA4C-C29D16BD3C05}">
      <dgm:prSet/>
      <dgm:spPr/>
      <dgm:t>
        <a:bodyPr/>
        <a:lstStyle/>
        <a:p>
          <a:pPr rtl="0"/>
          <a:r>
            <a:rPr lang="en-US" b="1" smtClean="0"/>
            <a:t>Communications network – </a:t>
          </a:r>
          <a:r>
            <a:rPr lang="en-US" smtClean="0"/>
            <a:t>collection of nodes</a:t>
          </a:r>
          <a:endParaRPr lang="en-US"/>
        </a:p>
      </dgm:t>
    </dgm:pt>
    <dgm:pt modelId="{C5B8961E-D9BE-8943-8515-FE2150038515}" type="parTrans" cxnId="{250C3EFA-604E-F745-BA64-F0957241AE4D}">
      <dgm:prSet/>
      <dgm:spPr/>
      <dgm:t>
        <a:bodyPr/>
        <a:lstStyle/>
        <a:p>
          <a:endParaRPr lang="en-US"/>
        </a:p>
      </dgm:t>
    </dgm:pt>
    <dgm:pt modelId="{AF2EF8EB-BFAC-5C4E-B220-F4403A52481A}" type="sibTrans" cxnId="{250C3EFA-604E-F745-BA64-F0957241AE4D}">
      <dgm:prSet/>
      <dgm:spPr/>
      <dgm:t>
        <a:bodyPr/>
        <a:lstStyle/>
        <a:p>
          <a:endParaRPr lang="en-US"/>
        </a:p>
      </dgm:t>
    </dgm:pt>
    <dgm:pt modelId="{A88875D4-82F7-A449-920B-D4FD0820DC01}">
      <dgm:prSet/>
      <dgm:spPr/>
      <dgm:t>
        <a:bodyPr/>
        <a:lstStyle/>
        <a:p>
          <a:pPr rtl="0"/>
          <a:r>
            <a:rPr lang="en-US" b="1" smtClean="0"/>
            <a:t>Switched communication network</a:t>
          </a:r>
          <a:r>
            <a:rPr lang="en-US" smtClean="0"/>
            <a:t> – data entering the network from a station are routed to the destination by being switched from node to node</a:t>
          </a:r>
          <a:endParaRPr lang="en-US"/>
        </a:p>
      </dgm:t>
    </dgm:pt>
    <dgm:pt modelId="{B1616F7D-7F2A-454A-BD88-3107BA4851A6}" type="parTrans" cxnId="{AB9380FD-82C4-8947-A5A6-04E2591B759D}">
      <dgm:prSet/>
      <dgm:spPr/>
      <dgm:t>
        <a:bodyPr/>
        <a:lstStyle/>
        <a:p>
          <a:endParaRPr lang="en-US"/>
        </a:p>
      </dgm:t>
    </dgm:pt>
    <dgm:pt modelId="{B1B585FB-05DD-1844-830F-D245DBE439E9}" type="sibTrans" cxnId="{AB9380FD-82C4-8947-A5A6-04E2591B759D}">
      <dgm:prSet/>
      <dgm:spPr/>
      <dgm:t>
        <a:bodyPr/>
        <a:lstStyle/>
        <a:p>
          <a:endParaRPr lang="en-US"/>
        </a:p>
      </dgm:t>
    </dgm:pt>
    <dgm:pt modelId="{0272F4F1-521F-DF48-A50C-BB6F09B2CB8E}" type="pres">
      <dgm:prSet presAssocID="{E7FD4F56-4316-F440-8848-D727A77564F8}" presName="Name0" presStyleCnt="0">
        <dgm:presLayoutVars>
          <dgm:chMax/>
          <dgm:chPref/>
          <dgm:dir/>
        </dgm:presLayoutVars>
      </dgm:prSet>
      <dgm:spPr/>
      <dgm:t>
        <a:bodyPr/>
        <a:lstStyle/>
        <a:p>
          <a:endParaRPr lang="en-US"/>
        </a:p>
      </dgm:t>
    </dgm:pt>
    <dgm:pt modelId="{973B7852-31F6-EC44-88A0-847F18C62AF1}" type="pres">
      <dgm:prSet presAssocID="{7F7BBBE4-8210-2D43-8E03-EB2947BA7F11}" presName="parenttextcomposite" presStyleCnt="0"/>
      <dgm:spPr/>
    </dgm:pt>
    <dgm:pt modelId="{55CF387F-953F-1B47-9DE5-64759F8DE1BE}" type="pres">
      <dgm:prSet presAssocID="{7F7BBBE4-8210-2D43-8E03-EB2947BA7F11}" presName="parenttext" presStyleLbl="revTx" presStyleIdx="0" presStyleCnt="5">
        <dgm:presLayoutVars>
          <dgm:chMax/>
          <dgm:chPref val="2"/>
          <dgm:bulletEnabled val="1"/>
        </dgm:presLayoutVars>
      </dgm:prSet>
      <dgm:spPr/>
      <dgm:t>
        <a:bodyPr/>
        <a:lstStyle/>
        <a:p>
          <a:endParaRPr lang="en-US"/>
        </a:p>
      </dgm:t>
    </dgm:pt>
    <dgm:pt modelId="{228C650B-9CD3-4C44-A2D8-1EE76C723044}" type="pres">
      <dgm:prSet presAssocID="{7F7BBBE4-8210-2D43-8E03-EB2947BA7F11}" presName="parallelogramComposite" presStyleCnt="0"/>
      <dgm:spPr/>
    </dgm:pt>
    <dgm:pt modelId="{EF1F4B21-454B-DE4B-B37F-46A643A3F11D}" type="pres">
      <dgm:prSet presAssocID="{7F7BBBE4-8210-2D43-8E03-EB2947BA7F11}" presName="parallelogram1" presStyleLbl="alignNode1" presStyleIdx="0" presStyleCnt="35"/>
      <dgm:spPr/>
    </dgm:pt>
    <dgm:pt modelId="{9E7D8FD2-7405-BF4E-8B13-4CE54354DA6A}" type="pres">
      <dgm:prSet presAssocID="{7F7BBBE4-8210-2D43-8E03-EB2947BA7F11}" presName="parallelogram2" presStyleLbl="alignNode1" presStyleIdx="1" presStyleCnt="35"/>
      <dgm:spPr/>
    </dgm:pt>
    <dgm:pt modelId="{28E6A5AE-EE19-864D-A345-66CC09C67A7E}" type="pres">
      <dgm:prSet presAssocID="{7F7BBBE4-8210-2D43-8E03-EB2947BA7F11}" presName="parallelogram3" presStyleLbl="alignNode1" presStyleIdx="2" presStyleCnt="35"/>
      <dgm:spPr/>
    </dgm:pt>
    <dgm:pt modelId="{759DE2E3-5625-CF4C-A9CC-06209BD73C03}" type="pres">
      <dgm:prSet presAssocID="{7F7BBBE4-8210-2D43-8E03-EB2947BA7F11}" presName="parallelogram4" presStyleLbl="alignNode1" presStyleIdx="3" presStyleCnt="35"/>
      <dgm:spPr/>
    </dgm:pt>
    <dgm:pt modelId="{721D30B3-D96E-CB40-95D5-BA079860C001}" type="pres">
      <dgm:prSet presAssocID="{7F7BBBE4-8210-2D43-8E03-EB2947BA7F11}" presName="parallelogram5" presStyleLbl="alignNode1" presStyleIdx="4" presStyleCnt="35"/>
      <dgm:spPr/>
    </dgm:pt>
    <dgm:pt modelId="{20534C92-2EEA-1449-B66F-2A513299574E}" type="pres">
      <dgm:prSet presAssocID="{7F7BBBE4-8210-2D43-8E03-EB2947BA7F11}" presName="parallelogram6" presStyleLbl="alignNode1" presStyleIdx="5" presStyleCnt="35"/>
      <dgm:spPr/>
    </dgm:pt>
    <dgm:pt modelId="{015B788B-593C-BC41-B928-5E2DE700E6A7}" type="pres">
      <dgm:prSet presAssocID="{7F7BBBE4-8210-2D43-8E03-EB2947BA7F11}" presName="parallelogram7" presStyleLbl="alignNode1" presStyleIdx="6" presStyleCnt="35"/>
      <dgm:spPr/>
    </dgm:pt>
    <dgm:pt modelId="{21BC6405-3061-B54B-A5F9-BAA247F9A305}" type="pres">
      <dgm:prSet presAssocID="{1A1E4966-0F93-0A46-A441-5DA24DB5B17B}" presName="sibTrans" presStyleCnt="0"/>
      <dgm:spPr/>
    </dgm:pt>
    <dgm:pt modelId="{9E192D56-C1AC-024D-BD1B-C490D086DD0B}" type="pres">
      <dgm:prSet presAssocID="{9022C359-B082-FE49-923F-A9C004410E77}" presName="parenttextcomposite" presStyleCnt="0"/>
      <dgm:spPr/>
    </dgm:pt>
    <dgm:pt modelId="{5BD661F5-2FF1-AB4C-8878-9956BF88A154}" type="pres">
      <dgm:prSet presAssocID="{9022C359-B082-FE49-923F-A9C004410E77}" presName="parenttext" presStyleLbl="revTx" presStyleIdx="1" presStyleCnt="5">
        <dgm:presLayoutVars>
          <dgm:chMax/>
          <dgm:chPref val="2"/>
          <dgm:bulletEnabled val="1"/>
        </dgm:presLayoutVars>
      </dgm:prSet>
      <dgm:spPr/>
      <dgm:t>
        <a:bodyPr/>
        <a:lstStyle/>
        <a:p>
          <a:endParaRPr lang="en-US"/>
        </a:p>
      </dgm:t>
    </dgm:pt>
    <dgm:pt modelId="{39E33476-1168-3444-9701-FFEAA6485CE6}" type="pres">
      <dgm:prSet presAssocID="{9022C359-B082-FE49-923F-A9C004410E77}" presName="parallelogramComposite" presStyleCnt="0"/>
      <dgm:spPr/>
    </dgm:pt>
    <dgm:pt modelId="{1D363AED-7903-1F4F-A0F1-3FB736AADC89}" type="pres">
      <dgm:prSet presAssocID="{9022C359-B082-FE49-923F-A9C004410E77}" presName="parallelogram1" presStyleLbl="alignNode1" presStyleIdx="7" presStyleCnt="35"/>
      <dgm:spPr/>
    </dgm:pt>
    <dgm:pt modelId="{294F4EBE-E9E5-6846-8DD8-78849399EBEC}" type="pres">
      <dgm:prSet presAssocID="{9022C359-B082-FE49-923F-A9C004410E77}" presName="parallelogram2" presStyleLbl="alignNode1" presStyleIdx="8" presStyleCnt="35"/>
      <dgm:spPr/>
    </dgm:pt>
    <dgm:pt modelId="{F19F2540-AB68-1F4D-B900-94BEECBA3B6A}" type="pres">
      <dgm:prSet presAssocID="{9022C359-B082-FE49-923F-A9C004410E77}" presName="parallelogram3" presStyleLbl="alignNode1" presStyleIdx="9" presStyleCnt="35"/>
      <dgm:spPr/>
    </dgm:pt>
    <dgm:pt modelId="{A0F97E93-71E0-2E44-AD1B-589552ACD6EF}" type="pres">
      <dgm:prSet presAssocID="{9022C359-B082-FE49-923F-A9C004410E77}" presName="parallelogram4" presStyleLbl="alignNode1" presStyleIdx="10" presStyleCnt="35"/>
      <dgm:spPr/>
    </dgm:pt>
    <dgm:pt modelId="{F3DDDB33-48A7-FF45-8845-E19DE081C9DB}" type="pres">
      <dgm:prSet presAssocID="{9022C359-B082-FE49-923F-A9C004410E77}" presName="parallelogram5" presStyleLbl="alignNode1" presStyleIdx="11" presStyleCnt="35"/>
      <dgm:spPr/>
    </dgm:pt>
    <dgm:pt modelId="{FFDDA28E-0F45-0E49-BEF1-D675A9A0DEAF}" type="pres">
      <dgm:prSet presAssocID="{9022C359-B082-FE49-923F-A9C004410E77}" presName="parallelogram6" presStyleLbl="alignNode1" presStyleIdx="12" presStyleCnt="35"/>
      <dgm:spPr/>
    </dgm:pt>
    <dgm:pt modelId="{08136BF7-BA52-714A-A206-A71674E85300}" type="pres">
      <dgm:prSet presAssocID="{9022C359-B082-FE49-923F-A9C004410E77}" presName="parallelogram7" presStyleLbl="alignNode1" presStyleIdx="13" presStyleCnt="35"/>
      <dgm:spPr/>
    </dgm:pt>
    <dgm:pt modelId="{C26DF44A-13BF-0444-BCD3-DE9DAD69E5B4}" type="pres">
      <dgm:prSet presAssocID="{49CB836D-8618-3C48-9DBE-444078135D4E}" presName="sibTrans" presStyleCnt="0"/>
      <dgm:spPr/>
    </dgm:pt>
    <dgm:pt modelId="{DDBE70B7-EF4A-AC4F-8CA6-DBC331F1F3ED}" type="pres">
      <dgm:prSet presAssocID="{D9728A52-BD24-C243-9F19-DB62EA85DF51}" presName="parenttextcomposite" presStyleCnt="0"/>
      <dgm:spPr/>
    </dgm:pt>
    <dgm:pt modelId="{580837D8-7C00-EF4D-97ED-B4B414191939}" type="pres">
      <dgm:prSet presAssocID="{D9728A52-BD24-C243-9F19-DB62EA85DF51}" presName="parenttext" presStyleLbl="revTx" presStyleIdx="2" presStyleCnt="5">
        <dgm:presLayoutVars>
          <dgm:chMax/>
          <dgm:chPref val="2"/>
          <dgm:bulletEnabled val="1"/>
        </dgm:presLayoutVars>
      </dgm:prSet>
      <dgm:spPr/>
      <dgm:t>
        <a:bodyPr/>
        <a:lstStyle/>
        <a:p>
          <a:endParaRPr lang="en-US"/>
        </a:p>
      </dgm:t>
    </dgm:pt>
    <dgm:pt modelId="{48EF5564-3F4B-5548-BB3C-04B6568CD069}" type="pres">
      <dgm:prSet presAssocID="{D9728A52-BD24-C243-9F19-DB62EA85DF51}" presName="parallelogramComposite" presStyleCnt="0"/>
      <dgm:spPr/>
    </dgm:pt>
    <dgm:pt modelId="{4FD4C0DF-56EE-7E4F-8A05-3FB9DCA00A7B}" type="pres">
      <dgm:prSet presAssocID="{D9728A52-BD24-C243-9F19-DB62EA85DF51}" presName="parallelogram1" presStyleLbl="alignNode1" presStyleIdx="14" presStyleCnt="35"/>
      <dgm:spPr/>
    </dgm:pt>
    <dgm:pt modelId="{DD5190A9-99DD-3648-86D7-42FD5AC9F091}" type="pres">
      <dgm:prSet presAssocID="{D9728A52-BD24-C243-9F19-DB62EA85DF51}" presName="parallelogram2" presStyleLbl="alignNode1" presStyleIdx="15" presStyleCnt="35"/>
      <dgm:spPr/>
    </dgm:pt>
    <dgm:pt modelId="{80A20532-870B-664E-BB60-3457A5337EA1}" type="pres">
      <dgm:prSet presAssocID="{D9728A52-BD24-C243-9F19-DB62EA85DF51}" presName="parallelogram3" presStyleLbl="alignNode1" presStyleIdx="16" presStyleCnt="35"/>
      <dgm:spPr/>
    </dgm:pt>
    <dgm:pt modelId="{68BFE8D7-4092-E74B-94D1-DA267ACEE8DC}" type="pres">
      <dgm:prSet presAssocID="{D9728A52-BD24-C243-9F19-DB62EA85DF51}" presName="parallelogram4" presStyleLbl="alignNode1" presStyleIdx="17" presStyleCnt="35"/>
      <dgm:spPr/>
    </dgm:pt>
    <dgm:pt modelId="{ABEEF567-8AB6-2C4B-8490-90741BCFC799}" type="pres">
      <dgm:prSet presAssocID="{D9728A52-BD24-C243-9F19-DB62EA85DF51}" presName="parallelogram5" presStyleLbl="alignNode1" presStyleIdx="18" presStyleCnt="35"/>
      <dgm:spPr/>
    </dgm:pt>
    <dgm:pt modelId="{55E14C6C-599E-C349-B211-684ED9B52115}" type="pres">
      <dgm:prSet presAssocID="{D9728A52-BD24-C243-9F19-DB62EA85DF51}" presName="parallelogram6" presStyleLbl="alignNode1" presStyleIdx="19" presStyleCnt="35"/>
      <dgm:spPr/>
    </dgm:pt>
    <dgm:pt modelId="{EE69694D-28D1-BF45-BCA9-13C507028155}" type="pres">
      <dgm:prSet presAssocID="{D9728A52-BD24-C243-9F19-DB62EA85DF51}" presName="parallelogram7" presStyleLbl="alignNode1" presStyleIdx="20" presStyleCnt="35"/>
      <dgm:spPr/>
    </dgm:pt>
    <dgm:pt modelId="{1B223D52-4B10-A549-88B0-37EB2F3DB58D}" type="pres">
      <dgm:prSet presAssocID="{EA59D6A7-E588-A442-A809-F479074E6F20}" presName="sibTrans" presStyleCnt="0"/>
      <dgm:spPr/>
    </dgm:pt>
    <dgm:pt modelId="{C8EE98D9-4B81-E444-8FCE-40AB6B0539F6}" type="pres">
      <dgm:prSet presAssocID="{80D78AF5-B4F9-D64B-BA4C-C29D16BD3C05}" presName="parenttextcomposite" presStyleCnt="0"/>
      <dgm:spPr/>
    </dgm:pt>
    <dgm:pt modelId="{9994BFC4-56F2-D342-A566-EDDCAB733FC9}" type="pres">
      <dgm:prSet presAssocID="{80D78AF5-B4F9-D64B-BA4C-C29D16BD3C05}" presName="parenttext" presStyleLbl="revTx" presStyleIdx="3" presStyleCnt="5">
        <dgm:presLayoutVars>
          <dgm:chMax/>
          <dgm:chPref val="2"/>
          <dgm:bulletEnabled val="1"/>
        </dgm:presLayoutVars>
      </dgm:prSet>
      <dgm:spPr/>
      <dgm:t>
        <a:bodyPr/>
        <a:lstStyle/>
        <a:p>
          <a:endParaRPr lang="en-US"/>
        </a:p>
      </dgm:t>
    </dgm:pt>
    <dgm:pt modelId="{78D2C819-B860-DA4F-9F21-3B7D367ED7B7}" type="pres">
      <dgm:prSet presAssocID="{80D78AF5-B4F9-D64B-BA4C-C29D16BD3C05}" presName="parallelogramComposite" presStyleCnt="0"/>
      <dgm:spPr/>
    </dgm:pt>
    <dgm:pt modelId="{B42E65E5-CE8D-864F-B8FA-6A6A64B97B82}" type="pres">
      <dgm:prSet presAssocID="{80D78AF5-B4F9-D64B-BA4C-C29D16BD3C05}" presName="parallelogram1" presStyleLbl="alignNode1" presStyleIdx="21" presStyleCnt="35"/>
      <dgm:spPr/>
    </dgm:pt>
    <dgm:pt modelId="{9A470C2D-73E2-3C43-8E49-23F519337BCE}" type="pres">
      <dgm:prSet presAssocID="{80D78AF5-B4F9-D64B-BA4C-C29D16BD3C05}" presName="parallelogram2" presStyleLbl="alignNode1" presStyleIdx="22" presStyleCnt="35"/>
      <dgm:spPr/>
    </dgm:pt>
    <dgm:pt modelId="{0C790A01-181F-834B-B9FB-A10E08B3ECBC}" type="pres">
      <dgm:prSet presAssocID="{80D78AF5-B4F9-D64B-BA4C-C29D16BD3C05}" presName="parallelogram3" presStyleLbl="alignNode1" presStyleIdx="23" presStyleCnt="35"/>
      <dgm:spPr/>
    </dgm:pt>
    <dgm:pt modelId="{5DBD2813-D571-4B4D-BF33-1405B2999D95}" type="pres">
      <dgm:prSet presAssocID="{80D78AF5-B4F9-D64B-BA4C-C29D16BD3C05}" presName="parallelogram4" presStyleLbl="alignNode1" presStyleIdx="24" presStyleCnt="35"/>
      <dgm:spPr/>
    </dgm:pt>
    <dgm:pt modelId="{EB84F6B1-E17B-E346-A2D5-3D4AD5E6608A}" type="pres">
      <dgm:prSet presAssocID="{80D78AF5-B4F9-D64B-BA4C-C29D16BD3C05}" presName="parallelogram5" presStyleLbl="alignNode1" presStyleIdx="25" presStyleCnt="35"/>
      <dgm:spPr/>
    </dgm:pt>
    <dgm:pt modelId="{A7631626-79FD-F949-B72C-0B9180E1325E}" type="pres">
      <dgm:prSet presAssocID="{80D78AF5-B4F9-D64B-BA4C-C29D16BD3C05}" presName="parallelogram6" presStyleLbl="alignNode1" presStyleIdx="26" presStyleCnt="35"/>
      <dgm:spPr/>
    </dgm:pt>
    <dgm:pt modelId="{6E57C650-7279-BA44-B2C9-CE15F02C0D42}" type="pres">
      <dgm:prSet presAssocID="{80D78AF5-B4F9-D64B-BA4C-C29D16BD3C05}" presName="parallelogram7" presStyleLbl="alignNode1" presStyleIdx="27" presStyleCnt="35"/>
      <dgm:spPr/>
    </dgm:pt>
    <dgm:pt modelId="{D8CED2EC-B751-E84F-9CFD-3899E129EFC9}" type="pres">
      <dgm:prSet presAssocID="{AF2EF8EB-BFAC-5C4E-B220-F4403A52481A}" presName="sibTrans" presStyleCnt="0"/>
      <dgm:spPr/>
    </dgm:pt>
    <dgm:pt modelId="{43C667DC-192F-AF41-9360-91DB1ECF6518}" type="pres">
      <dgm:prSet presAssocID="{A88875D4-82F7-A449-920B-D4FD0820DC01}" presName="parenttextcomposite" presStyleCnt="0"/>
      <dgm:spPr/>
    </dgm:pt>
    <dgm:pt modelId="{68E1607B-CC72-FC44-A762-D167BD848C52}" type="pres">
      <dgm:prSet presAssocID="{A88875D4-82F7-A449-920B-D4FD0820DC01}" presName="parenttext" presStyleLbl="revTx" presStyleIdx="4" presStyleCnt="5">
        <dgm:presLayoutVars>
          <dgm:chMax/>
          <dgm:chPref val="2"/>
          <dgm:bulletEnabled val="1"/>
        </dgm:presLayoutVars>
      </dgm:prSet>
      <dgm:spPr/>
      <dgm:t>
        <a:bodyPr/>
        <a:lstStyle/>
        <a:p>
          <a:endParaRPr lang="en-US"/>
        </a:p>
      </dgm:t>
    </dgm:pt>
    <dgm:pt modelId="{127CBA1D-AC0B-B147-B4B3-52E9994D8E99}" type="pres">
      <dgm:prSet presAssocID="{A88875D4-82F7-A449-920B-D4FD0820DC01}" presName="parallelogramComposite" presStyleCnt="0"/>
      <dgm:spPr/>
    </dgm:pt>
    <dgm:pt modelId="{B4BA4613-430E-AF4B-A375-DEF5B9CBDD5D}" type="pres">
      <dgm:prSet presAssocID="{A88875D4-82F7-A449-920B-D4FD0820DC01}" presName="parallelogram1" presStyleLbl="alignNode1" presStyleIdx="28" presStyleCnt="35"/>
      <dgm:spPr/>
    </dgm:pt>
    <dgm:pt modelId="{9A2FF9AB-0B48-0546-AFE8-83E0467BD6FC}" type="pres">
      <dgm:prSet presAssocID="{A88875D4-82F7-A449-920B-D4FD0820DC01}" presName="parallelogram2" presStyleLbl="alignNode1" presStyleIdx="29" presStyleCnt="35"/>
      <dgm:spPr/>
    </dgm:pt>
    <dgm:pt modelId="{C7E83EC7-1705-114F-8B51-4F3E02F1BEBC}" type="pres">
      <dgm:prSet presAssocID="{A88875D4-82F7-A449-920B-D4FD0820DC01}" presName="parallelogram3" presStyleLbl="alignNode1" presStyleIdx="30" presStyleCnt="35"/>
      <dgm:spPr/>
    </dgm:pt>
    <dgm:pt modelId="{965DF7F1-6F0F-CD42-B1CA-546D3467D168}" type="pres">
      <dgm:prSet presAssocID="{A88875D4-82F7-A449-920B-D4FD0820DC01}" presName="parallelogram4" presStyleLbl="alignNode1" presStyleIdx="31" presStyleCnt="35"/>
      <dgm:spPr/>
    </dgm:pt>
    <dgm:pt modelId="{B05DFAA0-5200-C547-8135-1CBF1EC16D19}" type="pres">
      <dgm:prSet presAssocID="{A88875D4-82F7-A449-920B-D4FD0820DC01}" presName="parallelogram5" presStyleLbl="alignNode1" presStyleIdx="32" presStyleCnt="35"/>
      <dgm:spPr/>
    </dgm:pt>
    <dgm:pt modelId="{F7E82BBE-CEB2-3C4A-80BB-F0FFE939FF93}" type="pres">
      <dgm:prSet presAssocID="{A88875D4-82F7-A449-920B-D4FD0820DC01}" presName="parallelogram6" presStyleLbl="alignNode1" presStyleIdx="33" presStyleCnt="35"/>
      <dgm:spPr/>
    </dgm:pt>
    <dgm:pt modelId="{F357672B-18E2-8244-8D14-281DE66505F3}" type="pres">
      <dgm:prSet presAssocID="{A88875D4-82F7-A449-920B-D4FD0820DC01}" presName="parallelogram7" presStyleLbl="alignNode1" presStyleIdx="34" presStyleCnt="35"/>
      <dgm:spPr/>
    </dgm:pt>
  </dgm:ptLst>
  <dgm:cxnLst>
    <dgm:cxn modelId="{9F6884FD-A022-4749-BD4C-2CB5DAFC6094}" type="presOf" srcId="{D9728A52-BD24-C243-9F19-DB62EA85DF51}" destId="{580837D8-7C00-EF4D-97ED-B4B414191939}" srcOrd="0" destOrd="0" presId="urn:microsoft.com/office/officeart/2008/layout/VerticalAccentList"/>
    <dgm:cxn modelId="{BF223CAE-278B-C947-86F1-479738EA6176}" type="presOf" srcId="{E7FD4F56-4316-F440-8848-D727A77564F8}" destId="{0272F4F1-521F-DF48-A50C-BB6F09B2CB8E}" srcOrd="0" destOrd="0" presId="urn:microsoft.com/office/officeart/2008/layout/VerticalAccentList"/>
    <dgm:cxn modelId="{AB9380FD-82C4-8947-A5A6-04E2591B759D}" srcId="{E7FD4F56-4316-F440-8848-D727A77564F8}" destId="{A88875D4-82F7-A449-920B-D4FD0820DC01}" srcOrd="4" destOrd="0" parTransId="{B1616F7D-7F2A-454A-BD88-3107BA4851A6}" sibTransId="{B1B585FB-05DD-1844-830F-D245DBE439E9}"/>
    <dgm:cxn modelId="{511DCD3C-4710-2B4A-821C-A3C4C762AF6C}" type="presOf" srcId="{9022C359-B082-FE49-923F-A9C004410E77}" destId="{5BD661F5-2FF1-AB4C-8878-9956BF88A154}" srcOrd="0" destOrd="0" presId="urn:microsoft.com/office/officeart/2008/layout/VerticalAccentList"/>
    <dgm:cxn modelId="{7273D575-3F23-E448-A017-4308DF1D9724}" srcId="{E7FD4F56-4316-F440-8848-D727A77564F8}" destId="{7F7BBBE4-8210-2D43-8E03-EB2947BA7F11}" srcOrd="0" destOrd="0" parTransId="{ECD46ADC-9BA6-6940-93D7-CB5FBE5F881F}" sibTransId="{1A1E4966-0F93-0A46-A441-5DA24DB5B17B}"/>
    <dgm:cxn modelId="{AFD9CDAA-855C-954A-9243-519F44E365EF}" type="presOf" srcId="{A88875D4-82F7-A449-920B-D4FD0820DC01}" destId="{68E1607B-CC72-FC44-A762-D167BD848C52}" srcOrd="0" destOrd="0" presId="urn:microsoft.com/office/officeart/2008/layout/VerticalAccentList"/>
    <dgm:cxn modelId="{22A8BDB6-8423-0B44-86F8-3695823D5452}" type="presOf" srcId="{80D78AF5-B4F9-D64B-BA4C-C29D16BD3C05}" destId="{9994BFC4-56F2-D342-A566-EDDCAB733FC9}" srcOrd="0" destOrd="0" presId="urn:microsoft.com/office/officeart/2008/layout/VerticalAccentList"/>
    <dgm:cxn modelId="{4A0D8A50-D863-0343-B9DD-0C96C64E919A}" srcId="{E7FD4F56-4316-F440-8848-D727A77564F8}" destId="{9022C359-B082-FE49-923F-A9C004410E77}" srcOrd="1" destOrd="0" parTransId="{5B664211-FD06-C84E-B42F-988C64F7787C}" sibTransId="{49CB836D-8618-3C48-9DBE-444078135D4E}"/>
    <dgm:cxn modelId="{0F27A3A9-5207-954E-A765-FD8989CFCC7A}" srcId="{E7FD4F56-4316-F440-8848-D727A77564F8}" destId="{D9728A52-BD24-C243-9F19-DB62EA85DF51}" srcOrd="2" destOrd="0" parTransId="{E412B1C2-6B80-6045-918C-CEC8F1029D7F}" sibTransId="{EA59D6A7-E588-A442-A809-F479074E6F20}"/>
    <dgm:cxn modelId="{250C3EFA-604E-F745-BA64-F0957241AE4D}" srcId="{E7FD4F56-4316-F440-8848-D727A77564F8}" destId="{80D78AF5-B4F9-D64B-BA4C-C29D16BD3C05}" srcOrd="3" destOrd="0" parTransId="{C5B8961E-D9BE-8943-8515-FE2150038515}" sibTransId="{AF2EF8EB-BFAC-5C4E-B220-F4403A52481A}"/>
    <dgm:cxn modelId="{3DCD24CD-54EF-6E43-845B-D1A5B57D17BD}" type="presOf" srcId="{7F7BBBE4-8210-2D43-8E03-EB2947BA7F11}" destId="{55CF387F-953F-1B47-9DE5-64759F8DE1BE}" srcOrd="0" destOrd="0" presId="urn:microsoft.com/office/officeart/2008/layout/VerticalAccentList"/>
    <dgm:cxn modelId="{769F93CA-063B-0B44-9135-3603313AA6B2}" type="presParOf" srcId="{0272F4F1-521F-DF48-A50C-BB6F09B2CB8E}" destId="{973B7852-31F6-EC44-88A0-847F18C62AF1}" srcOrd="0" destOrd="0" presId="urn:microsoft.com/office/officeart/2008/layout/VerticalAccentList"/>
    <dgm:cxn modelId="{A684E001-F45E-4340-925A-299570D889D0}" type="presParOf" srcId="{973B7852-31F6-EC44-88A0-847F18C62AF1}" destId="{55CF387F-953F-1B47-9DE5-64759F8DE1BE}" srcOrd="0" destOrd="0" presId="urn:microsoft.com/office/officeart/2008/layout/VerticalAccentList"/>
    <dgm:cxn modelId="{64BA783F-515B-0148-B839-1263D0DF0DDC}" type="presParOf" srcId="{0272F4F1-521F-DF48-A50C-BB6F09B2CB8E}" destId="{228C650B-9CD3-4C44-A2D8-1EE76C723044}" srcOrd="1" destOrd="0" presId="urn:microsoft.com/office/officeart/2008/layout/VerticalAccentList"/>
    <dgm:cxn modelId="{DBC4E7B7-406D-534B-AD28-6463AA0C884C}" type="presParOf" srcId="{228C650B-9CD3-4C44-A2D8-1EE76C723044}" destId="{EF1F4B21-454B-DE4B-B37F-46A643A3F11D}" srcOrd="0" destOrd="0" presId="urn:microsoft.com/office/officeart/2008/layout/VerticalAccentList"/>
    <dgm:cxn modelId="{E2DEC14C-7CB7-D64D-8728-0B243ADAE5E6}" type="presParOf" srcId="{228C650B-9CD3-4C44-A2D8-1EE76C723044}" destId="{9E7D8FD2-7405-BF4E-8B13-4CE54354DA6A}" srcOrd="1" destOrd="0" presId="urn:microsoft.com/office/officeart/2008/layout/VerticalAccentList"/>
    <dgm:cxn modelId="{E73866EB-D052-FD4D-8AA6-6478F025BF07}" type="presParOf" srcId="{228C650B-9CD3-4C44-A2D8-1EE76C723044}" destId="{28E6A5AE-EE19-864D-A345-66CC09C67A7E}" srcOrd="2" destOrd="0" presId="urn:microsoft.com/office/officeart/2008/layout/VerticalAccentList"/>
    <dgm:cxn modelId="{2E7AB584-5A6C-DC43-917E-4A02AC581514}" type="presParOf" srcId="{228C650B-9CD3-4C44-A2D8-1EE76C723044}" destId="{759DE2E3-5625-CF4C-A9CC-06209BD73C03}" srcOrd="3" destOrd="0" presId="urn:microsoft.com/office/officeart/2008/layout/VerticalAccentList"/>
    <dgm:cxn modelId="{B7EFFA2A-A6F6-8242-BC46-5F92DD4C724C}" type="presParOf" srcId="{228C650B-9CD3-4C44-A2D8-1EE76C723044}" destId="{721D30B3-D96E-CB40-95D5-BA079860C001}" srcOrd="4" destOrd="0" presId="urn:microsoft.com/office/officeart/2008/layout/VerticalAccentList"/>
    <dgm:cxn modelId="{69B0A591-3BA5-5A43-B6E4-5DF733E15F26}" type="presParOf" srcId="{228C650B-9CD3-4C44-A2D8-1EE76C723044}" destId="{20534C92-2EEA-1449-B66F-2A513299574E}" srcOrd="5" destOrd="0" presId="urn:microsoft.com/office/officeart/2008/layout/VerticalAccentList"/>
    <dgm:cxn modelId="{F7559A78-ACE4-5F4A-8266-6B2895BC3616}" type="presParOf" srcId="{228C650B-9CD3-4C44-A2D8-1EE76C723044}" destId="{015B788B-593C-BC41-B928-5E2DE700E6A7}" srcOrd="6" destOrd="0" presId="urn:microsoft.com/office/officeart/2008/layout/VerticalAccentList"/>
    <dgm:cxn modelId="{44E5CC61-CB11-B140-A2C1-DF78DEEA789D}" type="presParOf" srcId="{0272F4F1-521F-DF48-A50C-BB6F09B2CB8E}" destId="{21BC6405-3061-B54B-A5F9-BAA247F9A305}" srcOrd="2" destOrd="0" presId="urn:microsoft.com/office/officeart/2008/layout/VerticalAccentList"/>
    <dgm:cxn modelId="{36A032C7-8515-6D4B-9198-1CC84F020F92}" type="presParOf" srcId="{0272F4F1-521F-DF48-A50C-BB6F09B2CB8E}" destId="{9E192D56-C1AC-024D-BD1B-C490D086DD0B}" srcOrd="3" destOrd="0" presId="urn:microsoft.com/office/officeart/2008/layout/VerticalAccentList"/>
    <dgm:cxn modelId="{7DE4A783-59B0-E449-AD76-28940CFE5339}" type="presParOf" srcId="{9E192D56-C1AC-024D-BD1B-C490D086DD0B}" destId="{5BD661F5-2FF1-AB4C-8878-9956BF88A154}" srcOrd="0" destOrd="0" presId="urn:microsoft.com/office/officeart/2008/layout/VerticalAccentList"/>
    <dgm:cxn modelId="{77C4BB97-3380-3B40-AA0C-B97D1CD03154}" type="presParOf" srcId="{0272F4F1-521F-DF48-A50C-BB6F09B2CB8E}" destId="{39E33476-1168-3444-9701-FFEAA6485CE6}" srcOrd="4" destOrd="0" presId="urn:microsoft.com/office/officeart/2008/layout/VerticalAccentList"/>
    <dgm:cxn modelId="{ED6B3F9E-746D-6847-8076-F56D9C904B66}" type="presParOf" srcId="{39E33476-1168-3444-9701-FFEAA6485CE6}" destId="{1D363AED-7903-1F4F-A0F1-3FB736AADC89}" srcOrd="0" destOrd="0" presId="urn:microsoft.com/office/officeart/2008/layout/VerticalAccentList"/>
    <dgm:cxn modelId="{E20F83F1-196A-A547-B79F-A72EACC82886}" type="presParOf" srcId="{39E33476-1168-3444-9701-FFEAA6485CE6}" destId="{294F4EBE-E9E5-6846-8DD8-78849399EBEC}" srcOrd="1" destOrd="0" presId="urn:microsoft.com/office/officeart/2008/layout/VerticalAccentList"/>
    <dgm:cxn modelId="{29458FA2-2B43-864A-B04E-9F1C1F375AEC}" type="presParOf" srcId="{39E33476-1168-3444-9701-FFEAA6485CE6}" destId="{F19F2540-AB68-1F4D-B900-94BEECBA3B6A}" srcOrd="2" destOrd="0" presId="urn:microsoft.com/office/officeart/2008/layout/VerticalAccentList"/>
    <dgm:cxn modelId="{592AF55C-4EC0-354F-9612-C7B0060FD9B3}" type="presParOf" srcId="{39E33476-1168-3444-9701-FFEAA6485CE6}" destId="{A0F97E93-71E0-2E44-AD1B-589552ACD6EF}" srcOrd="3" destOrd="0" presId="urn:microsoft.com/office/officeart/2008/layout/VerticalAccentList"/>
    <dgm:cxn modelId="{48401A56-D593-8344-A532-40342765529E}" type="presParOf" srcId="{39E33476-1168-3444-9701-FFEAA6485CE6}" destId="{F3DDDB33-48A7-FF45-8845-E19DE081C9DB}" srcOrd="4" destOrd="0" presId="urn:microsoft.com/office/officeart/2008/layout/VerticalAccentList"/>
    <dgm:cxn modelId="{848BF457-E67C-F442-A588-DED5D34B27CC}" type="presParOf" srcId="{39E33476-1168-3444-9701-FFEAA6485CE6}" destId="{FFDDA28E-0F45-0E49-BEF1-D675A9A0DEAF}" srcOrd="5" destOrd="0" presId="urn:microsoft.com/office/officeart/2008/layout/VerticalAccentList"/>
    <dgm:cxn modelId="{7F209D29-5CD7-384D-AA9A-C25A64C2BD39}" type="presParOf" srcId="{39E33476-1168-3444-9701-FFEAA6485CE6}" destId="{08136BF7-BA52-714A-A206-A71674E85300}" srcOrd="6" destOrd="0" presId="urn:microsoft.com/office/officeart/2008/layout/VerticalAccentList"/>
    <dgm:cxn modelId="{6119096C-9CF7-E847-820E-46F0A709E178}" type="presParOf" srcId="{0272F4F1-521F-DF48-A50C-BB6F09B2CB8E}" destId="{C26DF44A-13BF-0444-BCD3-DE9DAD69E5B4}" srcOrd="5" destOrd="0" presId="urn:microsoft.com/office/officeart/2008/layout/VerticalAccentList"/>
    <dgm:cxn modelId="{37AF527D-C1CA-D045-83F8-D7795686F89E}" type="presParOf" srcId="{0272F4F1-521F-DF48-A50C-BB6F09B2CB8E}" destId="{DDBE70B7-EF4A-AC4F-8CA6-DBC331F1F3ED}" srcOrd="6" destOrd="0" presId="urn:microsoft.com/office/officeart/2008/layout/VerticalAccentList"/>
    <dgm:cxn modelId="{C7146C57-F4BB-C04C-8773-8738A6ADF4A7}" type="presParOf" srcId="{DDBE70B7-EF4A-AC4F-8CA6-DBC331F1F3ED}" destId="{580837D8-7C00-EF4D-97ED-B4B414191939}" srcOrd="0" destOrd="0" presId="urn:microsoft.com/office/officeart/2008/layout/VerticalAccentList"/>
    <dgm:cxn modelId="{2C7EFB3A-0536-E149-860E-3233E8E82EE3}" type="presParOf" srcId="{0272F4F1-521F-DF48-A50C-BB6F09B2CB8E}" destId="{48EF5564-3F4B-5548-BB3C-04B6568CD069}" srcOrd="7" destOrd="0" presId="urn:microsoft.com/office/officeart/2008/layout/VerticalAccentList"/>
    <dgm:cxn modelId="{CEF9297B-B8C3-E54F-9D05-5BC137CAB3E7}" type="presParOf" srcId="{48EF5564-3F4B-5548-BB3C-04B6568CD069}" destId="{4FD4C0DF-56EE-7E4F-8A05-3FB9DCA00A7B}" srcOrd="0" destOrd="0" presId="urn:microsoft.com/office/officeart/2008/layout/VerticalAccentList"/>
    <dgm:cxn modelId="{687C498E-D7F0-444F-BA6A-19835036A7BC}" type="presParOf" srcId="{48EF5564-3F4B-5548-BB3C-04B6568CD069}" destId="{DD5190A9-99DD-3648-86D7-42FD5AC9F091}" srcOrd="1" destOrd="0" presId="urn:microsoft.com/office/officeart/2008/layout/VerticalAccentList"/>
    <dgm:cxn modelId="{C5B516B4-EE2C-FE43-B926-CA4565936D5D}" type="presParOf" srcId="{48EF5564-3F4B-5548-BB3C-04B6568CD069}" destId="{80A20532-870B-664E-BB60-3457A5337EA1}" srcOrd="2" destOrd="0" presId="urn:microsoft.com/office/officeart/2008/layout/VerticalAccentList"/>
    <dgm:cxn modelId="{3FE15E38-C223-F246-A55D-E1A62AEE44F2}" type="presParOf" srcId="{48EF5564-3F4B-5548-BB3C-04B6568CD069}" destId="{68BFE8D7-4092-E74B-94D1-DA267ACEE8DC}" srcOrd="3" destOrd="0" presId="urn:microsoft.com/office/officeart/2008/layout/VerticalAccentList"/>
    <dgm:cxn modelId="{174D42B9-BE22-124A-8304-2847BAFD2799}" type="presParOf" srcId="{48EF5564-3F4B-5548-BB3C-04B6568CD069}" destId="{ABEEF567-8AB6-2C4B-8490-90741BCFC799}" srcOrd="4" destOrd="0" presId="urn:microsoft.com/office/officeart/2008/layout/VerticalAccentList"/>
    <dgm:cxn modelId="{D9B77904-16F6-7049-88E8-FB7F19D6CB56}" type="presParOf" srcId="{48EF5564-3F4B-5548-BB3C-04B6568CD069}" destId="{55E14C6C-599E-C349-B211-684ED9B52115}" srcOrd="5" destOrd="0" presId="urn:microsoft.com/office/officeart/2008/layout/VerticalAccentList"/>
    <dgm:cxn modelId="{124C7E0F-635D-B242-A33E-8E7B512F2310}" type="presParOf" srcId="{48EF5564-3F4B-5548-BB3C-04B6568CD069}" destId="{EE69694D-28D1-BF45-BCA9-13C507028155}" srcOrd="6" destOrd="0" presId="urn:microsoft.com/office/officeart/2008/layout/VerticalAccentList"/>
    <dgm:cxn modelId="{CDA34957-8E11-F543-8D9D-1C53E070C6EB}" type="presParOf" srcId="{0272F4F1-521F-DF48-A50C-BB6F09B2CB8E}" destId="{1B223D52-4B10-A549-88B0-37EB2F3DB58D}" srcOrd="8" destOrd="0" presId="urn:microsoft.com/office/officeart/2008/layout/VerticalAccentList"/>
    <dgm:cxn modelId="{F83D604A-53E9-5B43-B215-D813CBBB703D}" type="presParOf" srcId="{0272F4F1-521F-DF48-A50C-BB6F09B2CB8E}" destId="{C8EE98D9-4B81-E444-8FCE-40AB6B0539F6}" srcOrd="9" destOrd="0" presId="urn:microsoft.com/office/officeart/2008/layout/VerticalAccentList"/>
    <dgm:cxn modelId="{E836EAB8-8BAE-404F-BC50-93286B2556E8}" type="presParOf" srcId="{C8EE98D9-4B81-E444-8FCE-40AB6B0539F6}" destId="{9994BFC4-56F2-D342-A566-EDDCAB733FC9}" srcOrd="0" destOrd="0" presId="urn:microsoft.com/office/officeart/2008/layout/VerticalAccentList"/>
    <dgm:cxn modelId="{60A4A545-865D-4246-82DC-8D2859414949}" type="presParOf" srcId="{0272F4F1-521F-DF48-A50C-BB6F09B2CB8E}" destId="{78D2C819-B860-DA4F-9F21-3B7D367ED7B7}" srcOrd="10" destOrd="0" presId="urn:microsoft.com/office/officeart/2008/layout/VerticalAccentList"/>
    <dgm:cxn modelId="{DFAE36D4-1CCE-7D49-B003-DC7F97841853}" type="presParOf" srcId="{78D2C819-B860-DA4F-9F21-3B7D367ED7B7}" destId="{B42E65E5-CE8D-864F-B8FA-6A6A64B97B82}" srcOrd="0" destOrd="0" presId="urn:microsoft.com/office/officeart/2008/layout/VerticalAccentList"/>
    <dgm:cxn modelId="{3667254E-2AE7-FC44-9306-26D17A41CEDD}" type="presParOf" srcId="{78D2C819-B860-DA4F-9F21-3B7D367ED7B7}" destId="{9A470C2D-73E2-3C43-8E49-23F519337BCE}" srcOrd="1" destOrd="0" presId="urn:microsoft.com/office/officeart/2008/layout/VerticalAccentList"/>
    <dgm:cxn modelId="{5ED705E2-4E94-E04C-A98D-459F7CF4293F}" type="presParOf" srcId="{78D2C819-B860-DA4F-9F21-3B7D367ED7B7}" destId="{0C790A01-181F-834B-B9FB-A10E08B3ECBC}" srcOrd="2" destOrd="0" presId="urn:microsoft.com/office/officeart/2008/layout/VerticalAccentList"/>
    <dgm:cxn modelId="{FF51AF40-7471-9B48-83F0-6B08B0FA5177}" type="presParOf" srcId="{78D2C819-B860-DA4F-9F21-3B7D367ED7B7}" destId="{5DBD2813-D571-4B4D-BF33-1405B2999D95}" srcOrd="3" destOrd="0" presId="urn:microsoft.com/office/officeart/2008/layout/VerticalAccentList"/>
    <dgm:cxn modelId="{E0FE8923-7491-F842-8BE2-AD6C33469F91}" type="presParOf" srcId="{78D2C819-B860-DA4F-9F21-3B7D367ED7B7}" destId="{EB84F6B1-E17B-E346-A2D5-3D4AD5E6608A}" srcOrd="4" destOrd="0" presId="urn:microsoft.com/office/officeart/2008/layout/VerticalAccentList"/>
    <dgm:cxn modelId="{BE6E6117-2815-8B49-9404-A1ABC21CB699}" type="presParOf" srcId="{78D2C819-B860-DA4F-9F21-3B7D367ED7B7}" destId="{A7631626-79FD-F949-B72C-0B9180E1325E}" srcOrd="5" destOrd="0" presId="urn:microsoft.com/office/officeart/2008/layout/VerticalAccentList"/>
    <dgm:cxn modelId="{6ED694FF-7C32-C34B-84B0-C287D29A772B}" type="presParOf" srcId="{78D2C819-B860-DA4F-9F21-3B7D367ED7B7}" destId="{6E57C650-7279-BA44-B2C9-CE15F02C0D42}" srcOrd="6" destOrd="0" presId="urn:microsoft.com/office/officeart/2008/layout/VerticalAccentList"/>
    <dgm:cxn modelId="{49BC0364-F0F4-5B44-9DFE-E35796CFC3D3}" type="presParOf" srcId="{0272F4F1-521F-DF48-A50C-BB6F09B2CB8E}" destId="{D8CED2EC-B751-E84F-9CFD-3899E129EFC9}" srcOrd="11" destOrd="0" presId="urn:microsoft.com/office/officeart/2008/layout/VerticalAccentList"/>
    <dgm:cxn modelId="{84A36AC1-07FE-224E-ABAD-C75D1C250BB1}" type="presParOf" srcId="{0272F4F1-521F-DF48-A50C-BB6F09B2CB8E}" destId="{43C667DC-192F-AF41-9360-91DB1ECF6518}" srcOrd="12" destOrd="0" presId="urn:microsoft.com/office/officeart/2008/layout/VerticalAccentList"/>
    <dgm:cxn modelId="{9932CCFB-359D-4C47-899E-634FA916AB40}" type="presParOf" srcId="{43C667DC-192F-AF41-9360-91DB1ECF6518}" destId="{68E1607B-CC72-FC44-A762-D167BD848C52}" srcOrd="0" destOrd="0" presId="urn:microsoft.com/office/officeart/2008/layout/VerticalAccentList"/>
    <dgm:cxn modelId="{B5829AB6-F6BA-DD48-885C-9EA27F828ADD}" type="presParOf" srcId="{0272F4F1-521F-DF48-A50C-BB6F09B2CB8E}" destId="{127CBA1D-AC0B-B147-B4B3-52E9994D8E99}" srcOrd="13" destOrd="0" presId="urn:microsoft.com/office/officeart/2008/layout/VerticalAccentList"/>
    <dgm:cxn modelId="{EF84CAC0-6D8C-104E-9107-DCFBC0825C00}" type="presParOf" srcId="{127CBA1D-AC0B-B147-B4B3-52E9994D8E99}" destId="{B4BA4613-430E-AF4B-A375-DEF5B9CBDD5D}" srcOrd="0" destOrd="0" presId="urn:microsoft.com/office/officeart/2008/layout/VerticalAccentList"/>
    <dgm:cxn modelId="{A8B7F704-350C-844A-94A1-4FF73CEB399F}" type="presParOf" srcId="{127CBA1D-AC0B-B147-B4B3-52E9994D8E99}" destId="{9A2FF9AB-0B48-0546-AFE8-83E0467BD6FC}" srcOrd="1" destOrd="0" presId="urn:microsoft.com/office/officeart/2008/layout/VerticalAccentList"/>
    <dgm:cxn modelId="{E9B75D1C-B716-1B41-B2DE-1E035F3623F4}" type="presParOf" srcId="{127CBA1D-AC0B-B147-B4B3-52E9994D8E99}" destId="{C7E83EC7-1705-114F-8B51-4F3E02F1BEBC}" srcOrd="2" destOrd="0" presId="urn:microsoft.com/office/officeart/2008/layout/VerticalAccentList"/>
    <dgm:cxn modelId="{569426BB-9A47-2746-A498-5A62E5152A04}" type="presParOf" srcId="{127CBA1D-AC0B-B147-B4B3-52E9994D8E99}" destId="{965DF7F1-6F0F-CD42-B1CA-546D3467D168}" srcOrd="3" destOrd="0" presId="urn:microsoft.com/office/officeart/2008/layout/VerticalAccentList"/>
    <dgm:cxn modelId="{96E052DA-F6B9-B945-8CC5-477916E6B8FF}" type="presParOf" srcId="{127CBA1D-AC0B-B147-B4B3-52E9994D8E99}" destId="{B05DFAA0-5200-C547-8135-1CBF1EC16D19}" srcOrd="4" destOrd="0" presId="urn:microsoft.com/office/officeart/2008/layout/VerticalAccentList"/>
    <dgm:cxn modelId="{1E8ABB39-B68A-EE4A-8B27-857D0B7C8B0C}" type="presParOf" srcId="{127CBA1D-AC0B-B147-B4B3-52E9994D8E99}" destId="{F7E82BBE-CEB2-3C4A-80BB-F0FFE939FF93}" srcOrd="5" destOrd="0" presId="urn:microsoft.com/office/officeart/2008/layout/VerticalAccentList"/>
    <dgm:cxn modelId="{B472A936-7437-BC4E-80FD-23FA63B6477D}" type="presParOf" srcId="{127CBA1D-AC0B-B147-B4B3-52E9994D8E99}" destId="{F357672B-18E2-8244-8D14-281DE66505F3}"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38F9A6-0B20-4FCC-B0B2-13C5B8CDA4C2}" type="doc">
      <dgm:prSet loTypeId="urn:microsoft.com/office/officeart/2005/8/layout/process2" loCatId="process" qsTypeId="urn:microsoft.com/office/officeart/2005/8/quickstyle/simple1" qsCatId="simple" csTypeId="urn:microsoft.com/office/officeart/2005/8/colors/accent1_2" csCatId="accent1" phldr="1"/>
      <dgm:spPr/>
    </dgm:pt>
    <dgm:pt modelId="{09311E1D-E52E-434F-9AD7-612A5304F49F}">
      <dgm:prSet phldrT="[Text]"/>
      <dgm:spPr/>
      <dgm:t>
        <a:bodyPr/>
        <a:lstStyle/>
        <a:p>
          <a:r>
            <a:rPr kumimoji="1" lang="en-US" dirty="0" smtClean="0"/>
            <a:t>Establish</a:t>
          </a:r>
          <a:endParaRPr lang="en-US" dirty="0"/>
        </a:p>
      </dgm:t>
    </dgm:pt>
    <dgm:pt modelId="{FD47667E-4EA0-402A-BA79-29EA6EC665D5}" type="parTrans" cxnId="{A8FC9269-837B-4251-B36F-B1035E99B825}">
      <dgm:prSet/>
      <dgm:spPr/>
      <dgm:t>
        <a:bodyPr/>
        <a:lstStyle/>
        <a:p>
          <a:endParaRPr lang="en-US"/>
        </a:p>
      </dgm:t>
    </dgm:pt>
    <dgm:pt modelId="{C3E624C1-728D-4C50-A20C-774338AF0B5E}" type="sibTrans" cxnId="{A8FC9269-837B-4251-B36F-B1035E99B825}">
      <dgm:prSet/>
      <dgm:spPr/>
      <dgm:t>
        <a:bodyPr/>
        <a:lstStyle/>
        <a:p>
          <a:endParaRPr lang="en-US" dirty="0"/>
        </a:p>
      </dgm:t>
    </dgm:pt>
    <dgm:pt modelId="{F9B92252-6C84-4C1C-AA09-CAEEEC14FF35}">
      <dgm:prSet phldrT="[Text]"/>
      <dgm:spPr/>
      <dgm:t>
        <a:bodyPr/>
        <a:lstStyle/>
        <a:p>
          <a:r>
            <a:rPr kumimoji="1" lang="en-US" dirty="0" smtClean="0"/>
            <a:t>Transfer</a:t>
          </a:r>
          <a:endParaRPr lang="en-US" dirty="0"/>
        </a:p>
      </dgm:t>
    </dgm:pt>
    <dgm:pt modelId="{1FD90919-F3EE-450A-B7E7-F87F382585FF}" type="parTrans" cxnId="{8307A74E-674F-4BAF-BE0E-7BF110A5E654}">
      <dgm:prSet/>
      <dgm:spPr/>
      <dgm:t>
        <a:bodyPr/>
        <a:lstStyle/>
        <a:p>
          <a:endParaRPr lang="en-US"/>
        </a:p>
      </dgm:t>
    </dgm:pt>
    <dgm:pt modelId="{A6D43862-C69C-4C92-A4AA-5D4276F26CEC}" type="sibTrans" cxnId="{8307A74E-674F-4BAF-BE0E-7BF110A5E654}">
      <dgm:prSet/>
      <dgm:spPr/>
      <dgm:t>
        <a:bodyPr/>
        <a:lstStyle/>
        <a:p>
          <a:endParaRPr lang="en-US" dirty="0"/>
        </a:p>
      </dgm:t>
    </dgm:pt>
    <dgm:pt modelId="{90815CE7-F4B3-44FD-B6DE-A7ADADC60E45}">
      <dgm:prSet phldrT="[Text]"/>
      <dgm:spPr/>
      <dgm:t>
        <a:bodyPr/>
        <a:lstStyle/>
        <a:p>
          <a:r>
            <a:rPr kumimoji="1" lang="en-US" dirty="0" smtClean="0"/>
            <a:t>Disconnect</a:t>
          </a:r>
          <a:endParaRPr lang="en-US" dirty="0"/>
        </a:p>
      </dgm:t>
    </dgm:pt>
    <dgm:pt modelId="{8725E30C-5C1F-42D2-9DEA-9A0BACF628D8}" type="parTrans" cxnId="{CEB93BF9-6B9B-4FFC-B1D9-437A429F094D}">
      <dgm:prSet/>
      <dgm:spPr/>
      <dgm:t>
        <a:bodyPr/>
        <a:lstStyle/>
        <a:p>
          <a:endParaRPr lang="en-US"/>
        </a:p>
      </dgm:t>
    </dgm:pt>
    <dgm:pt modelId="{90A86893-8455-4BC5-875F-32D84934F3B9}" type="sibTrans" cxnId="{CEB93BF9-6B9B-4FFC-B1D9-437A429F094D}">
      <dgm:prSet/>
      <dgm:spPr/>
      <dgm:t>
        <a:bodyPr/>
        <a:lstStyle/>
        <a:p>
          <a:endParaRPr lang="en-US"/>
        </a:p>
      </dgm:t>
    </dgm:pt>
    <dgm:pt modelId="{DB38B381-43B8-44A3-AB07-0193AB91FC43}" type="pres">
      <dgm:prSet presAssocID="{B838F9A6-0B20-4FCC-B0B2-13C5B8CDA4C2}" presName="linearFlow" presStyleCnt="0">
        <dgm:presLayoutVars>
          <dgm:resizeHandles val="exact"/>
        </dgm:presLayoutVars>
      </dgm:prSet>
      <dgm:spPr/>
    </dgm:pt>
    <dgm:pt modelId="{26D448FE-E65F-4553-BBE5-82CA5F3F2EB5}" type="pres">
      <dgm:prSet presAssocID="{09311E1D-E52E-434F-9AD7-612A5304F49F}" presName="node" presStyleLbl="node1" presStyleIdx="0" presStyleCnt="3">
        <dgm:presLayoutVars>
          <dgm:bulletEnabled val="1"/>
        </dgm:presLayoutVars>
      </dgm:prSet>
      <dgm:spPr/>
      <dgm:t>
        <a:bodyPr/>
        <a:lstStyle/>
        <a:p>
          <a:endParaRPr lang="en-US"/>
        </a:p>
      </dgm:t>
    </dgm:pt>
    <dgm:pt modelId="{A4D3629D-4D26-40CC-B719-E369298279F9}" type="pres">
      <dgm:prSet presAssocID="{C3E624C1-728D-4C50-A20C-774338AF0B5E}" presName="sibTrans" presStyleLbl="sibTrans2D1" presStyleIdx="0" presStyleCnt="2"/>
      <dgm:spPr/>
      <dgm:t>
        <a:bodyPr/>
        <a:lstStyle/>
        <a:p>
          <a:endParaRPr lang="en-US"/>
        </a:p>
      </dgm:t>
    </dgm:pt>
    <dgm:pt modelId="{933172A4-2538-4C58-8DB6-8F8BF83B5702}" type="pres">
      <dgm:prSet presAssocID="{C3E624C1-728D-4C50-A20C-774338AF0B5E}" presName="connectorText" presStyleLbl="sibTrans2D1" presStyleIdx="0" presStyleCnt="2"/>
      <dgm:spPr/>
      <dgm:t>
        <a:bodyPr/>
        <a:lstStyle/>
        <a:p>
          <a:endParaRPr lang="en-US"/>
        </a:p>
      </dgm:t>
    </dgm:pt>
    <dgm:pt modelId="{8DCE07B1-FBCE-4051-8E0C-2FB2A04D3AFE}" type="pres">
      <dgm:prSet presAssocID="{F9B92252-6C84-4C1C-AA09-CAEEEC14FF35}" presName="node" presStyleLbl="node1" presStyleIdx="1" presStyleCnt="3">
        <dgm:presLayoutVars>
          <dgm:bulletEnabled val="1"/>
        </dgm:presLayoutVars>
      </dgm:prSet>
      <dgm:spPr/>
      <dgm:t>
        <a:bodyPr/>
        <a:lstStyle/>
        <a:p>
          <a:endParaRPr lang="en-US"/>
        </a:p>
      </dgm:t>
    </dgm:pt>
    <dgm:pt modelId="{0EC1890A-ECEC-4AC9-83B2-A72D21F65BC9}" type="pres">
      <dgm:prSet presAssocID="{A6D43862-C69C-4C92-A4AA-5D4276F26CEC}" presName="sibTrans" presStyleLbl="sibTrans2D1" presStyleIdx="1" presStyleCnt="2"/>
      <dgm:spPr/>
      <dgm:t>
        <a:bodyPr/>
        <a:lstStyle/>
        <a:p>
          <a:endParaRPr lang="en-US"/>
        </a:p>
      </dgm:t>
    </dgm:pt>
    <dgm:pt modelId="{827C646B-99CA-4677-88CD-5426EF5FC430}" type="pres">
      <dgm:prSet presAssocID="{A6D43862-C69C-4C92-A4AA-5D4276F26CEC}" presName="connectorText" presStyleLbl="sibTrans2D1" presStyleIdx="1" presStyleCnt="2"/>
      <dgm:spPr/>
      <dgm:t>
        <a:bodyPr/>
        <a:lstStyle/>
        <a:p>
          <a:endParaRPr lang="en-US"/>
        </a:p>
      </dgm:t>
    </dgm:pt>
    <dgm:pt modelId="{7C0E8CA8-DFE6-4238-A556-B033D1D5CCAA}" type="pres">
      <dgm:prSet presAssocID="{90815CE7-F4B3-44FD-B6DE-A7ADADC60E45}" presName="node" presStyleLbl="node1" presStyleIdx="2" presStyleCnt="3">
        <dgm:presLayoutVars>
          <dgm:bulletEnabled val="1"/>
        </dgm:presLayoutVars>
      </dgm:prSet>
      <dgm:spPr/>
      <dgm:t>
        <a:bodyPr/>
        <a:lstStyle/>
        <a:p>
          <a:endParaRPr lang="en-US"/>
        </a:p>
      </dgm:t>
    </dgm:pt>
  </dgm:ptLst>
  <dgm:cxnLst>
    <dgm:cxn modelId="{5D4E4A28-D899-48DA-B944-5C2DC2BB1C07}" type="presOf" srcId="{B838F9A6-0B20-4FCC-B0B2-13C5B8CDA4C2}" destId="{DB38B381-43B8-44A3-AB07-0193AB91FC43}" srcOrd="0" destOrd="0" presId="urn:microsoft.com/office/officeart/2005/8/layout/process2"/>
    <dgm:cxn modelId="{9CF645D4-7467-42E4-B831-6006B3A63C74}" type="presOf" srcId="{C3E624C1-728D-4C50-A20C-774338AF0B5E}" destId="{933172A4-2538-4C58-8DB6-8F8BF83B5702}" srcOrd="1" destOrd="0" presId="urn:microsoft.com/office/officeart/2005/8/layout/process2"/>
    <dgm:cxn modelId="{934DA8D4-CAB2-4386-BF0B-B9E3B2E0530D}" type="presOf" srcId="{A6D43862-C69C-4C92-A4AA-5D4276F26CEC}" destId="{0EC1890A-ECEC-4AC9-83B2-A72D21F65BC9}" srcOrd="0" destOrd="0" presId="urn:microsoft.com/office/officeart/2005/8/layout/process2"/>
    <dgm:cxn modelId="{36B42FAC-06C7-475A-82EA-A41C6868E560}" type="presOf" srcId="{C3E624C1-728D-4C50-A20C-774338AF0B5E}" destId="{A4D3629D-4D26-40CC-B719-E369298279F9}" srcOrd="0" destOrd="0" presId="urn:microsoft.com/office/officeart/2005/8/layout/process2"/>
    <dgm:cxn modelId="{8307A74E-674F-4BAF-BE0E-7BF110A5E654}" srcId="{B838F9A6-0B20-4FCC-B0B2-13C5B8CDA4C2}" destId="{F9B92252-6C84-4C1C-AA09-CAEEEC14FF35}" srcOrd="1" destOrd="0" parTransId="{1FD90919-F3EE-450A-B7E7-F87F382585FF}" sibTransId="{A6D43862-C69C-4C92-A4AA-5D4276F26CEC}"/>
    <dgm:cxn modelId="{A8FC9269-837B-4251-B36F-B1035E99B825}" srcId="{B838F9A6-0B20-4FCC-B0B2-13C5B8CDA4C2}" destId="{09311E1D-E52E-434F-9AD7-612A5304F49F}" srcOrd="0" destOrd="0" parTransId="{FD47667E-4EA0-402A-BA79-29EA6EC665D5}" sibTransId="{C3E624C1-728D-4C50-A20C-774338AF0B5E}"/>
    <dgm:cxn modelId="{93DF5B6C-0660-4375-8FFF-B802042B3C75}" type="presOf" srcId="{09311E1D-E52E-434F-9AD7-612A5304F49F}" destId="{26D448FE-E65F-4553-BBE5-82CA5F3F2EB5}" srcOrd="0" destOrd="0" presId="urn:microsoft.com/office/officeart/2005/8/layout/process2"/>
    <dgm:cxn modelId="{BE3F347F-8A98-46CF-B52B-DA13510E7F3C}" type="presOf" srcId="{90815CE7-F4B3-44FD-B6DE-A7ADADC60E45}" destId="{7C0E8CA8-DFE6-4238-A556-B033D1D5CCAA}" srcOrd="0" destOrd="0" presId="urn:microsoft.com/office/officeart/2005/8/layout/process2"/>
    <dgm:cxn modelId="{BD316ADD-7251-4C73-8F10-DD299F12D495}" type="presOf" srcId="{F9B92252-6C84-4C1C-AA09-CAEEEC14FF35}" destId="{8DCE07B1-FBCE-4051-8E0C-2FB2A04D3AFE}" srcOrd="0" destOrd="0" presId="urn:microsoft.com/office/officeart/2005/8/layout/process2"/>
    <dgm:cxn modelId="{CEB93BF9-6B9B-4FFC-B1D9-437A429F094D}" srcId="{B838F9A6-0B20-4FCC-B0B2-13C5B8CDA4C2}" destId="{90815CE7-F4B3-44FD-B6DE-A7ADADC60E45}" srcOrd="2" destOrd="0" parTransId="{8725E30C-5C1F-42D2-9DEA-9A0BACF628D8}" sibTransId="{90A86893-8455-4BC5-875F-32D84934F3B9}"/>
    <dgm:cxn modelId="{32FA5B6A-EBEC-40C2-B64D-EE0EE7B5A7BD}" type="presOf" srcId="{A6D43862-C69C-4C92-A4AA-5D4276F26CEC}" destId="{827C646B-99CA-4677-88CD-5426EF5FC430}" srcOrd="1" destOrd="0" presId="urn:microsoft.com/office/officeart/2005/8/layout/process2"/>
    <dgm:cxn modelId="{7CDCD455-C315-4F21-AA6B-0EBEB8CB36EB}" type="presParOf" srcId="{DB38B381-43B8-44A3-AB07-0193AB91FC43}" destId="{26D448FE-E65F-4553-BBE5-82CA5F3F2EB5}" srcOrd="0" destOrd="0" presId="urn:microsoft.com/office/officeart/2005/8/layout/process2"/>
    <dgm:cxn modelId="{DFCA972C-6E76-47DA-9B1B-18408DEF2535}" type="presParOf" srcId="{DB38B381-43B8-44A3-AB07-0193AB91FC43}" destId="{A4D3629D-4D26-40CC-B719-E369298279F9}" srcOrd="1" destOrd="0" presId="urn:microsoft.com/office/officeart/2005/8/layout/process2"/>
    <dgm:cxn modelId="{412E2FEB-0951-4581-8227-1BD526CC7D72}" type="presParOf" srcId="{A4D3629D-4D26-40CC-B719-E369298279F9}" destId="{933172A4-2538-4C58-8DB6-8F8BF83B5702}" srcOrd="0" destOrd="0" presId="urn:microsoft.com/office/officeart/2005/8/layout/process2"/>
    <dgm:cxn modelId="{6BE37F78-F01A-4D61-A3F1-1C6CCE63A698}" type="presParOf" srcId="{DB38B381-43B8-44A3-AB07-0193AB91FC43}" destId="{8DCE07B1-FBCE-4051-8E0C-2FB2A04D3AFE}" srcOrd="2" destOrd="0" presId="urn:microsoft.com/office/officeart/2005/8/layout/process2"/>
    <dgm:cxn modelId="{CB54761F-B88C-4372-B16E-0F480E2771F0}" type="presParOf" srcId="{DB38B381-43B8-44A3-AB07-0193AB91FC43}" destId="{0EC1890A-ECEC-4AC9-83B2-A72D21F65BC9}" srcOrd="3" destOrd="0" presId="urn:microsoft.com/office/officeart/2005/8/layout/process2"/>
    <dgm:cxn modelId="{8418325D-C2E8-4FA0-B3DE-A20C84E65DD5}" type="presParOf" srcId="{0EC1890A-ECEC-4AC9-83B2-A72D21F65BC9}" destId="{827C646B-99CA-4677-88CD-5426EF5FC430}" srcOrd="0" destOrd="0" presId="urn:microsoft.com/office/officeart/2005/8/layout/process2"/>
    <dgm:cxn modelId="{DC535847-E938-41A8-B6E5-7F83529D141E}" type="presParOf" srcId="{DB38B381-43B8-44A3-AB07-0193AB91FC43}" destId="{7C0E8CA8-DFE6-4238-A556-B033D1D5CCAA}"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0A00E8-6E80-4B02-9F00-926E9B28F00E}" type="doc">
      <dgm:prSet loTypeId="urn:microsoft.com/office/officeart/2005/8/layout/hList1" loCatId="list" qsTypeId="urn:microsoft.com/office/officeart/2005/8/quickstyle/3d5" qsCatId="3D" csTypeId="urn:microsoft.com/office/officeart/2005/8/colors/accent0_3" csCatId="mainScheme" phldr="1"/>
      <dgm:spPr/>
      <dgm:t>
        <a:bodyPr/>
        <a:lstStyle/>
        <a:p>
          <a:endParaRPr lang="en-US"/>
        </a:p>
      </dgm:t>
    </dgm:pt>
    <dgm:pt modelId="{7B80EF76-B580-49D4-A645-F9474AA73069}">
      <dgm:prSet phldrT="[Text]"/>
      <dgm:spPr/>
      <dgm:t>
        <a:bodyPr/>
        <a:lstStyle/>
        <a:p>
          <a:r>
            <a:rPr lang="en-US" b="1" i="0" dirty="0" smtClean="0"/>
            <a:t>Digital switch</a:t>
          </a:r>
          <a:endParaRPr lang="en-US" b="1" i="0" dirty="0"/>
        </a:p>
      </dgm:t>
    </dgm:pt>
    <dgm:pt modelId="{14DB67AC-5BB4-4F44-B0BD-C15EFC738FF5}" type="parTrans" cxnId="{E9794FCA-1DDC-48FC-953E-11EC1F473A83}">
      <dgm:prSet/>
      <dgm:spPr/>
      <dgm:t>
        <a:bodyPr/>
        <a:lstStyle/>
        <a:p>
          <a:endParaRPr lang="en-US"/>
        </a:p>
      </dgm:t>
    </dgm:pt>
    <dgm:pt modelId="{36E4A77F-498E-4091-AE60-64997535675D}" type="sibTrans" cxnId="{E9794FCA-1DDC-48FC-953E-11EC1F473A83}">
      <dgm:prSet/>
      <dgm:spPr/>
      <dgm:t>
        <a:bodyPr/>
        <a:lstStyle/>
        <a:p>
          <a:endParaRPr lang="en-US"/>
        </a:p>
      </dgm:t>
    </dgm:pt>
    <dgm:pt modelId="{66ADD3F5-526A-4EF4-B160-471415E96559}">
      <dgm:prSet phldrT="[Text]"/>
      <dgm:spPr/>
      <dgm:t>
        <a:bodyPr/>
        <a:lstStyle/>
        <a:p>
          <a:r>
            <a:rPr lang="en-US" b="1" i="0" dirty="0" smtClean="0"/>
            <a:t>Provides a transparent signal path</a:t>
          </a:r>
          <a:endParaRPr lang="en-US" b="1" i="0" dirty="0"/>
        </a:p>
      </dgm:t>
    </dgm:pt>
    <dgm:pt modelId="{D271A1A4-5EB0-4F80-BD86-E6C06D495C07}" type="parTrans" cxnId="{CB9620B8-F9F3-403B-AC8C-C77BECB3A0ED}">
      <dgm:prSet/>
      <dgm:spPr/>
      <dgm:t>
        <a:bodyPr/>
        <a:lstStyle/>
        <a:p>
          <a:endParaRPr lang="en-US"/>
        </a:p>
      </dgm:t>
    </dgm:pt>
    <dgm:pt modelId="{40395524-E154-4974-A147-EA3332F948CA}" type="sibTrans" cxnId="{CB9620B8-F9F3-403B-AC8C-C77BECB3A0ED}">
      <dgm:prSet/>
      <dgm:spPr/>
      <dgm:t>
        <a:bodyPr/>
        <a:lstStyle/>
        <a:p>
          <a:endParaRPr lang="en-US"/>
        </a:p>
      </dgm:t>
    </dgm:pt>
    <dgm:pt modelId="{BEBB5C16-1374-418D-B2DC-401C22D5C0C3}">
      <dgm:prSet phldrT="[Text]"/>
      <dgm:spPr/>
      <dgm:t>
        <a:bodyPr/>
        <a:lstStyle/>
        <a:p>
          <a:r>
            <a:rPr lang="en-US" b="1" i="0" dirty="0" smtClean="0"/>
            <a:t>Must allow full-duplex transmission</a:t>
          </a:r>
          <a:endParaRPr lang="en-US" b="1" i="0" dirty="0"/>
        </a:p>
      </dgm:t>
    </dgm:pt>
    <dgm:pt modelId="{7BC7AEFF-FE92-4E0F-A605-C411033AF17B}" type="parTrans" cxnId="{2C18E5E8-B3E4-4605-AF01-1ABAC3CAFB5F}">
      <dgm:prSet/>
      <dgm:spPr/>
      <dgm:t>
        <a:bodyPr/>
        <a:lstStyle/>
        <a:p>
          <a:endParaRPr lang="en-US"/>
        </a:p>
      </dgm:t>
    </dgm:pt>
    <dgm:pt modelId="{38CD00DD-E0A2-4A54-B1A4-B23B19F03361}" type="sibTrans" cxnId="{2C18E5E8-B3E4-4605-AF01-1ABAC3CAFB5F}">
      <dgm:prSet/>
      <dgm:spPr/>
      <dgm:t>
        <a:bodyPr/>
        <a:lstStyle/>
        <a:p>
          <a:endParaRPr lang="en-US"/>
        </a:p>
      </dgm:t>
    </dgm:pt>
    <dgm:pt modelId="{8DA063EA-16E0-43D5-B863-1548281AABE5}">
      <dgm:prSet phldrT="[Text]"/>
      <dgm:spPr/>
      <dgm:t>
        <a:bodyPr/>
        <a:lstStyle/>
        <a:p>
          <a:r>
            <a:rPr lang="en-US" b="1" i="0" dirty="0" smtClean="0"/>
            <a:t>Network interface</a:t>
          </a:r>
          <a:endParaRPr lang="en-US" b="1" i="0" dirty="0"/>
        </a:p>
      </dgm:t>
    </dgm:pt>
    <dgm:pt modelId="{1B18F04C-EA3D-4293-916D-589F232A4835}" type="parTrans" cxnId="{83566673-1860-4275-A207-70FA21770934}">
      <dgm:prSet/>
      <dgm:spPr/>
      <dgm:t>
        <a:bodyPr/>
        <a:lstStyle/>
        <a:p>
          <a:endParaRPr lang="en-US"/>
        </a:p>
      </dgm:t>
    </dgm:pt>
    <dgm:pt modelId="{93D17495-8958-4917-90E3-4DC785076FA1}" type="sibTrans" cxnId="{83566673-1860-4275-A207-70FA21770934}">
      <dgm:prSet/>
      <dgm:spPr/>
      <dgm:t>
        <a:bodyPr/>
        <a:lstStyle/>
        <a:p>
          <a:endParaRPr lang="en-US"/>
        </a:p>
      </dgm:t>
    </dgm:pt>
    <dgm:pt modelId="{FCF63564-66DE-4A71-8082-CD87F959CF1B}">
      <dgm:prSet phldrT="[Text]"/>
      <dgm:spPr/>
      <dgm:t>
        <a:bodyPr/>
        <a:lstStyle/>
        <a:p>
          <a:r>
            <a:rPr lang="en-US" b="1" i="0" dirty="0" smtClean="0"/>
            <a:t>Functions and hardware needed to connect digital devices</a:t>
          </a:r>
          <a:endParaRPr lang="en-US" b="1" i="0" dirty="0"/>
        </a:p>
      </dgm:t>
    </dgm:pt>
    <dgm:pt modelId="{C88B3247-07A0-46EB-A4DF-3984BFB5FCDC}" type="parTrans" cxnId="{F09F647D-E46B-493F-A0E8-B09EA334EAF8}">
      <dgm:prSet/>
      <dgm:spPr/>
      <dgm:t>
        <a:bodyPr/>
        <a:lstStyle/>
        <a:p>
          <a:endParaRPr lang="en-US"/>
        </a:p>
      </dgm:t>
    </dgm:pt>
    <dgm:pt modelId="{A2827DBF-2C18-409A-9254-881EDD1332DC}" type="sibTrans" cxnId="{F09F647D-E46B-493F-A0E8-B09EA334EAF8}">
      <dgm:prSet/>
      <dgm:spPr/>
      <dgm:t>
        <a:bodyPr/>
        <a:lstStyle/>
        <a:p>
          <a:endParaRPr lang="en-US"/>
        </a:p>
      </dgm:t>
    </dgm:pt>
    <dgm:pt modelId="{F5E87AFC-1DE6-4EFC-880C-E17D3A1D3CC1}">
      <dgm:prSet phldrT="[Text]"/>
      <dgm:spPr/>
      <dgm:t>
        <a:bodyPr/>
        <a:lstStyle/>
        <a:p>
          <a:r>
            <a:rPr lang="en-US" b="1" i="0" dirty="0" smtClean="0"/>
            <a:t>Control unit</a:t>
          </a:r>
          <a:endParaRPr lang="en-US" b="1" i="0" dirty="0"/>
        </a:p>
      </dgm:t>
    </dgm:pt>
    <dgm:pt modelId="{8F7D13F9-8957-49E8-97C4-2B6132516593}" type="parTrans" cxnId="{12905F8F-B39B-470C-B6FC-E74E52D98E92}">
      <dgm:prSet/>
      <dgm:spPr/>
      <dgm:t>
        <a:bodyPr/>
        <a:lstStyle/>
        <a:p>
          <a:endParaRPr lang="en-US"/>
        </a:p>
      </dgm:t>
    </dgm:pt>
    <dgm:pt modelId="{88F8AB23-F1C3-4814-8C8A-6E11EE6CE48E}" type="sibTrans" cxnId="{12905F8F-B39B-470C-B6FC-E74E52D98E92}">
      <dgm:prSet/>
      <dgm:spPr/>
      <dgm:t>
        <a:bodyPr/>
        <a:lstStyle/>
        <a:p>
          <a:endParaRPr lang="en-US"/>
        </a:p>
      </dgm:t>
    </dgm:pt>
    <dgm:pt modelId="{20BA41A3-D7B6-4219-9AC4-75BAA014A591}">
      <dgm:prSet phldrT="[Text]"/>
      <dgm:spPr/>
      <dgm:t>
        <a:bodyPr/>
        <a:lstStyle/>
        <a:p>
          <a:r>
            <a:rPr lang="en-US" b="1" i="0" dirty="0" smtClean="0"/>
            <a:t>Establishes, maintains, and tears down the connection</a:t>
          </a:r>
          <a:endParaRPr lang="en-US" b="1" i="0" dirty="0"/>
        </a:p>
      </dgm:t>
    </dgm:pt>
    <dgm:pt modelId="{8CA0F3EC-BDD5-4018-94C5-4C24846E4042}" type="parTrans" cxnId="{2967C441-CD36-4176-A816-A714EC69F38C}">
      <dgm:prSet/>
      <dgm:spPr/>
      <dgm:t>
        <a:bodyPr/>
        <a:lstStyle/>
        <a:p>
          <a:endParaRPr lang="en-US"/>
        </a:p>
      </dgm:t>
    </dgm:pt>
    <dgm:pt modelId="{B87CB84E-EAB7-4F04-ADBA-61A05A71B976}" type="sibTrans" cxnId="{2967C441-CD36-4176-A816-A714EC69F38C}">
      <dgm:prSet/>
      <dgm:spPr/>
      <dgm:t>
        <a:bodyPr/>
        <a:lstStyle/>
        <a:p>
          <a:endParaRPr lang="en-US"/>
        </a:p>
      </dgm:t>
    </dgm:pt>
    <dgm:pt modelId="{332362B7-A0E4-4545-AC61-C2EF6ADAB181}" type="pres">
      <dgm:prSet presAssocID="{1D0A00E8-6E80-4B02-9F00-926E9B28F00E}" presName="Name0" presStyleCnt="0">
        <dgm:presLayoutVars>
          <dgm:dir/>
          <dgm:animLvl val="lvl"/>
          <dgm:resizeHandles val="exact"/>
        </dgm:presLayoutVars>
      </dgm:prSet>
      <dgm:spPr/>
      <dgm:t>
        <a:bodyPr/>
        <a:lstStyle/>
        <a:p>
          <a:endParaRPr lang="en-US"/>
        </a:p>
      </dgm:t>
    </dgm:pt>
    <dgm:pt modelId="{B4F84CF5-4904-4340-B832-5177E7FF088B}" type="pres">
      <dgm:prSet presAssocID="{7B80EF76-B580-49D4-A645-F9474AA73069}" presName="composite" presStyleCnt="0"/>
      <dgm:spPr/>
    </dgm:pt>
    <dgm:pt modelId="{944F0795-7C02-4AD3-B675-8D97B1128B1A}" type="pres">
      <dgm:prSet presAssocID="{7B80EF76-B580-49D4-A645-F9474AA73069}" presName="parTx" presStyleLbl="alignNode1" presStyleIdx="0" presStyleCnt="3">
        <dgm:presLayoutVars>
          <dgm:chMax val="0"/>
          <dgm:chPref val="0"/>
          <dgm:bulletEnabled val="1"/>
        </dgm:presLayoutVars>
      </dgm:prSet>
      <dgm:spPr/>
      <dgm:t>
        <a:bodyPr/>
        <a:lstStyle/>
        <a:p>
          <a:endParaRPr lang="en-US"/>
        </a:p>
      </dgm:t>
    </dgm:pt>
    <dgm:pt modelId="{17C9E71A-A6DC-4598-92F0-8E1EF3B72AF3}" type="pres">
      <dgm:prSet presAssocID="{7B80EF76-B580-49D4-A645-F9474AA73069}" presName="desTx" presStyleLbl="alignAccFollowNode1" presStyleIdx="0" presStyleCnt="3">
        <dgm:presLayoutVars>
          <dgm:bulletEnabled val="1"/>
        </dgm:presLayoutVars>
      </dgm:prSet>
      <dgm:spPr/>
      <dgm:t>
        <a:bodyPr/>
        <a:lstStyle/>
        <a:p>
          <a:endParaRPr lang="en-US"/>
        </a:p>
      </dgm:t>
    </dgm:pt>
    <dgm:pt modelId="{7F4EE6C1-BB3B-451A-B4C2-8DD5FC16F5A2}" type="pres">
      <dgm:prSet presAssocID="{36E4A77F-498E-4091-AE60-64997535675D}" presName="space" presStyleCnt="0"/>
      <dgm:spPr/>
    </dgm:pt>
    <dgm:pt modelId="{6E9BD9BC-3553-4136-B99E-81AC9FFAD897}" type="pres">
      <dgm:prSet presAssocID="{8DA063EA-16E0-43D5-B863-1548281AABE5}" presName="composite" presStyleCnt="0"/>
      <dgm:spPr/>
    </dgm:pt>
    <dgm:pt modelId="{C232C13A-4815-4C68-B63F-883A9D73AE2B}" type="pres">
      <dgm:prSet presAssocID="{8DA063EA-16E0-43D5-B863-1548281AABE5}" presName="parTx" presStyleLbl="alignNode1" presStyleIdx="1" presStyleCnt="3">
        <dgm:presLayoutVars>
          <dgm:chMax val="0"/>
          <dgm:chPref val="0"/>
          <dgm:bulletEnabled val="1"/>
        </dgm:presLayoutVars>
      </dgm:prSet>
      <dgm:spPr/>
      <dgm:t>
        <a:bodyPr/>
        <a:lstStyle/>
        <a:p>
          <a:endParaRPr lang="en-US"/>
        </a:p>
      </dgm:t>
    </dgm:pt>
    <dgm:pt modelId="{053F9843-6457-44A8-87CC-DF122C0D1D84}" type="pres">
      <dgm:prSet presAssocID="{8DA063EA-16E0-43D5-B863-1548281AABE5}" presName="desTx" presStyleLbl="alignAccFollowNode1" presStyleIdx="1" presStyleCnt="3">
        <dgm:presLayoutVars>
          <dgm:bulletEnabled val="1"/>
        </dgm:presLayoutVars>
      </dgm:prSet>
      <dgm:spPr/>
      <dgm:t>
        <a:bodyPr/>
        <a:lstStyle/>
        <a:p>
          <a:endParaRPr lang="en-US"/>
        </a:p>
      </dgm:t>
    </dgm:pt>
    <dgm:pt modelId="{7DB379E5-81FD-48CD-B796-CA0942FEFDA2}" type="pres">
      <dgm:prSet presAssocID="{93D17495-8958-4917-90E3-4DC785076FA1}" presName="space" presStyleCnt="0"/>
      <dgm:spPr/>
    </dgm:pt>
    <dgm:pt modelId="{214E706B-6FE1-4066-BC57-06489AA062B7}" type="pres">
      <dgm:prSet presAssocID="{F5E87AFC-1DE6-4EFC-880C-E17D3A1D3CC1}" presName="composite" presStyleCnt="0"/>
      <dgm:spPr/>
    </dgm:pt>
    <dgm:pt modelId="{443AC15C-EF8A-459B-8DC4-93FA4EAB7883}" type="pres">
      <dgm:prSet presAssocID="{F5E87AFC-1DE6-4EFC-880C-E17D3A1D3CC1}" presName="parTx" presStyleLbl="alignNode1" presStyleIdx="2" presStyleCnt="3">
        <dgm:presLayoutVars>
          <dgm:chMax val="0"/>
          <dgm:chPref val="0"/>
          <dgm:bulletEnabled val="1"/>
        </dgm:presLayoutVars>
      </dgm:prSet>
      <dgm:spPr/>
      <dgm:t>
        <a:bodyPr/>
        <a:lstStyle/>
        <a:p>
          <a:endParaRPr lang="en-US"/>
        </a:p>
      </dgm:t>
    </dgm:pt>
    <dgm:pt modelId="{B6B18736-BC83-4511-B24E-C6A63E7BB7EF}" type="pres">
      <dgm:prSet presAssocID="{F5E87AFC-1DE6-4EFC-880C-E17D3A1D3CC1}" presName="desTx" presStyleLbl="alignAccFollowNode1" presStyleIdx="2" presStyleCnt="3">
        <dgm:presLayoutVars>
          <dgm:bulletEnabled val="1"/>
        </dgm:presLayoutVars>
      </dgm:prSet>
      <dgm:spPr/>
      <dgm:t>
        <a:bodyPr/>
        <a:lstStyle/>
        <a:p>
          <a:endParaRPr lang="en-US"/>
        </a:p>
      </dgm:t>
    </dgm:pt>
  </dgm:ptLst>
  <dgm:cxnLst>
    <dgm:cxn modelId="{DCB0AEA3-9B27-45A9-B45B-47E60354845C}" type="presOf" srcId="{BEBB5C16-1374-418D-B2DC-401C22D5C0C3}" destId="{17C9E71A-A6DC-4598-92F0-8E1EF3B72AF3}" srcOrd="0" destOrd="1" presId="urn:microsoft.com/office/officeart/2005/8/layout/hList1"/>
    <dgm:cxn modelId="{E52EE182-538E-405F-85CD-4B6541B091E8}" type="presOf" srcId="{7B80EF76-B580-49D4-A645-F9474AA73069}" destId="{944F0795-7C02-4AD3-B675-8D97B1128B1A}" srcOrd="0" destOrd="0" presId="urn:microsoft.com/office/officeart/2005/8/layout/hList1"/>
    <dgm:cxn modelId="{2967C441-CD36-4176-A816-A714EC69F38C}" srcId="{F5E87AFC-1DE6-4EFC-880C-E17D3A1D3CC1}" destId="{20BA41A3-D7B6-4219-9AC4-75BAA014A591}" srcOrd="0" destOrd="0" parTransId="{8CA0F3EC-BDD5-4018-94C5-4C24846E4042}" sibTransId="{B87CB84E-EAB7-4F04-ADBA-61A05A71B976}"/>
    <dgm:cxn modelId="{F09F647D-E46B-493F-A0E8-B09EA334EAF8}" srcId="{8DA063EA-16E0-43D5-B863-1548281AABE5}" destId="{FCF63564-66DE-4A71-8082-CD87F959CF1B}" srcOrd="0" destOrd="0" parTransId="{C88B3247-07A0-46EB-A4DF-3984BFB5FCDC}" sibTransId="{A2827DBF-2C18-409A-9254-881EDD1332DC}"/>
    <dgm:cxn modelId="{37058FFC-EFCB-45DB-A4AF-7C1E8C2E01CE}" type="presOf" srcId="{1D0A00E8-6E80-4B02-9F00-926E9B28F00E}" destId="{332362B7-A0E4-4545-AC61-C2EF6ADAB181}" srcOrd="0" destOrd="0" presId="urn:microsoft.com/office/officeart/2005/8/layout/hList1"/>
    <dgm:cxn modelId="{D9D970A9-C02D-4877-ABC3-A176312DF524}" type="presOf" srcId="{F5E87AFC-1DE6-4EFC-880C-E17D3A1D3CC1}" destId="{443AC15C-EF8A-459B-8DC4-93FA4EAB7883}" srcOrd="0" destOrd="0" presId="urn:microsoft.com/office/officeart/2005/8/layout/hList1"/>
    <dgm:cxn modelId="{83566673-1860-4275-A207-70FA21770934}" srcId="{1D0A00E8-6E80-4B02-9F00-926E9B28F00E}" destId="{8DA063EA-16E0-43D5-B863-1548281AABE5}" srcOrd="1" destOrd="0" parTransId="{1B18F04C-EA3D-4293-916D-589F232A4835}" sibTransId="{93D17495-8958-4917-90E3-4DC785076FA1}"/>
    <dgm:cxn modelId="{8B019BF3-AF42-4967-909D-515B1B5DAF9A}" type="presOf" srcId="{66ADD3F5-526A-4EF4-B160-471415E96559}" destId="{17C9E71A-A6DC-4598-92F0-8E1EF3B72AF3}" srcOrd="0" destOrd="0" presId="urn:microsoft.com/office/officeart/2005/8/layout/hList1"/>
    <dgm:cxn modelId="{EC60AE23-D839-4BF0-A459-08EEB2A26C0A}" type="presOf" srcId="{20BA41A3-D7B6-4219-9AC4-75BAA014A591}" destId="{B6B18736-BC83-4511-B24E-C6A63E7BB7EF}" srcOrd="0" destOrd="0" presId="urn:microsoft.com/office/officeart/2005/8/layout/hList1"/>
    <dgm:cxn modelId="{2C18E5E8-B3E4-4605-AF01-1ABAC3CAFB5F}" srcId="{7B80EF76-B580-49D4-A645-F9474AA73069}" destId="{BEBB5C16-1374-418D-B2DC-401C22D5C0C3}" srcOrd="1" destOrd="0" parTransId="{7BC7AEFF-FE92-4E0F-A605-C411033AF17B}" sibTransId="{38CD00DD-E0A2-4A54-B1A4-B23B19F03361}"/>
    <dgm:cxn modelId="{87CB72BB-4975-4A30-B262-16E84F1A2930}" type="presOf" srcId="{FCF63564-66DE-4A71-8082-CD87F959CF1B}" destId="{053F9843-6457-44A8-87CC-DF122C0D1D84}" srcOrd="0" destOrd="0" presId="urn:microsoft.com/office/officeart/2005/8/layout/hList1"/>
    <dgm:cxn modelId="{E9794FCA-1DDC-48FC-953E-11EC1F473A83}" srcId="{1D0A00E8-6E80-4B02-9F00-926E9B28F00E}" destId="{7B80EF76-B580-49D4-A645-F9474AA73069}" srcOrd="0" destOrd="0" parTransId="{14DB67AC-5BB4-4F44-B0BD-C15EFC738FF5}" sibTransId="{36E4A77F-498E-4091-AE60-64997535675D}"/>
    <dgm:cxn modelId="{12905F8F-B39B-470C-B6FC-E74E52D98E92}" srcId="{1D0A00E8-6E80-4B02-9F00-926E9B28F00E}" destId="{F5E87AFC-1DE6-4EFC-880C-E17D3A1D3CC1}" srcOrd="2" destOrd="0" parTransId="{8F7D13F9-8957-49E8-97C4-2B6132516593}" sibTransId="{88F8AB23-F1C3-4814-8C8A-6E11EE6CE48E}"/>
    <dgm:cxn modelId="{CB9620B8-F9F3-403B-AC8C-C77BECB3A0ED}" srcId="{7B80EF76-B580-49D4-A645-F9474AA73069}" destId="{66ADD3F5-526A-4EF4-B160-471415E96559}" srcOrd="0" destOrd="0" parTransId="{D271A1A4-5EB0-4F80-BD86-E6C06D495C07}" sibTransId="{40395524-E154-4974-A147-EA3332F948CA}"/>
    <dgm:cxn modelId="{A753642A-A3F3-4820-A2A5-553C754661D8}" type="presOf" srcId="{8DA063EA-16E0-43D5-B863-1548281AABE5}" destId="{C232C13A-4815-4C68-B63F-883A9D73AE2B}" srcOrd="0" destOrd="0" presId="urn:microsoft.com/office/officeart/2005/8/layout/hList1"/>
    <dgm:cxn modelId="{9C4B29DA-7442-4051-924F-46DDCEBD933E}" type="presParOf" srcId="{332362B7-A0E4-4545-AC61-C2EF6ADAB181}" destId="{B4F84CF5-4904-4340-B832-5177E7FF088B}" srcOrd="0" destOrd="0" presId="urn:microsoft.com/office/officeart/2005/8/layout/hList1"/>
    <dgm:cxn modelId="{7AA5A306-9335-4100-91DC-8E0F0F3606A4}" type="presParOf" srcId="{B4F84CF5-4904-4340-B832-5177E7FF088B}" destId="{944F0795-7C02-4AD3-B675-8D97B1128B1A}" srcOrd="0" destOrd="0" presId="urn:microsoft.com/office/officeart/2005/8/layout/hList1"/>
    <dgm:cxn modelId="{F5B75AE6-6104-47C7-8BCC-B6E69404CB16}" type="presParOf" srcId="{B4F84CF5-4904-4340-B832-5177E7FF088B}" destId="{17C9E71A-A6DC-4598-92F0-8E1EF3B72AF3}" srcOrd="1" destOrd="0" presId="urn:microsoft.com/office/officeart/2005/8/layout/hList1"/>
    <dgm:cxn modelId="{6C7CB4EF-5B23-4961-9773-F6D85E3C4D9C}" type="presParOf" srcId="{332362B7-A0E4-4545-AC61-C2EF6ADAB181}" destId="{7F4EE6C1-BB3B-451A-B4C2-8DD5FC16F5A2}" srcOrd="1" destOrd="0" presId="urn:microsoft.com/office/officeart/2005/8/layout/hList1"/>
    <dgm:cxn modelId="{66541812-3117-4D4C-9E40-08BD7FB4EEEE}" type="presParOf" srcId="{332362B7-A0E4-4545-AC61-C2EF6ADAB181}" destId="{6E9BD9BC-3553-4136-B99E-81AC9FFAD897}" srcOrd="2" destOrd="0" presId="urn:microsoft.com/office/officeart/2005/8/layout/hList1"/>
    <dgm:cxn modelId="{26FED5FE-5A89-43F2-A910-F1F8434C77D8}" type="presParOf" srcId="{6E9BD9BC-3553-4136-B99E-81AC9FFAD897}" destId="{C232C13A-4815-4C68-B63F-883A9D73AE2B}" srcOrd="0" destOrd="0" presId="urn:microsoft.com/office/officeart/2005/8/layout/hList1"/>
    <dgm:cxn modelId="{96C7B2B6-CD7A-4DE7-80DD-A05A7CD92BFA}" type="presParOf" srcId="{6E9BD9BC-3553-4136-B99E-81AC9FFAD897}" destId="{053F9843-6457-44A8-87CC-DF122C0D1D84}" srcOrd="1" destOrd="0" presId="urn:microsoft.com/office/officeart/2005/8/layout/hList1"/>
    <dgm:cxn modelId="{27BF7D23-D25A-4F0F-BD1A-EDABA702B172}" type="presParOf" srcId="{332362B7-A0E4-4545-AC61-C2EF6ADAB181}" destId="{7DB379E5-81FD-48CD-B796-CA0942FEFDA2}" srcOrd="3" destOrd="0" presId="urn:microsoft.com/office/officeart/2005/8/layout/hList1"/>
    <dgm:cxn modelId="{12B5F1AE-BFE3-4E6A-B3A5-543EA85C9268}" type="presParOf" srcId="{332362B7-A0E4-4545-AC61-C2EF6ADAB181}" destId="{214E706B-6FE1-4066-BC57-06489AA062B7}" srcOrd="4" destOrd="0" presId="urn:microsoft.com/office/officeart/2005/8/layout/hList1"/>
    <dgm:cxn modelId="{95340B0F-14CC-4756-AAB8-EE9124BE7685}" type="presParOf" srcId="{214E706B-6FE1-4066-BC57-06489AA062B7}" destId="{443AC15C-EF8A-459B-8DC4-93FA4EAB7883}" srcOrd="0" destOrd="0" presId="urn:microsoft.com/office/officeart/2005/8/layout/hList1"/>
    <dgm:cxn modelId="{FAB38543-BA46-4434-9BCF-6CA2EE0C4814}" type="presParOf" srcId="{214E706B-6FE1-4066-BC57-06489AA062B7}" destId="{B6B18736-BC83-4511-B24E-C6A63E7BB7E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6D316A-187E-1943-9B40-B2D33B5E810E}" type="doc">
      <dgm:prSet loTypeId="urn:microsoft.com/office/officeart/2005/8/layout/hList1" loCatId="" qsTypeId="urn:microsoft.com/office/officeart/2005/8/quickstyle/simple5" qsCatId="simple" csTypeId="urn:microsoft.com/office/officeart/2005/8/colors/accent1_2" csCatId="accent1" phldr="1"/>
      <dgm:spPr/>
      <dgm:t>
        <a:bodyPr/>
        <a:lstStyle/>
        <a:p>
          <a:endParaRPr lang="en-US"/>
        </a:p>
      </dgm:t>
    </dgm:pt>
    <dgm:pt modelId="{EC352477-5C1B-B441-A3FF-E0CD019B2FCC}">
      <dgm:prSet phldrT="[Text]"/>
      <dgm:spPr/>
      <dgm:t>
        <a:bodyPr/>
        <a:lstStyle/>
        <a:p>
          <a:r>
            <a:rPr kumimoji="1" lang="en-US" smtClean="0"/>
            <a:t>Datagram</a:t>
          </a:r>
          <a:endParaRPr lang="en-US"/>
        </a:p>
      </dgm:t>
    </dgm:pt>
    <dgm:pt modelId="{57DFA66C-519F-F647-869E-F080DD0208B9}" type="parTrans" cxnId="{6377E8CD-2676-8D4F-89DB-688232DF9C6A}">
      <dgm:prSet/>
      <dgm:spPr/>
      <dgm:t>
        <a:bodyPr/>
        <a:lstStyle/>
        <a:p>
          <a:endParaRPr lang="en-US"/>
        </a:p>
      </dgm:t>
    </dgm:pt>
    <dgm:pt modelId="{EE99A21F-D13D-784B-B44D-43F48129E9FE}" type="sibTrans" cxnId="{6377E8CD-2676-8D4F-89DB-688232DF9C6A}">
      <dgm:prSet/>
      <dgm:spPr/>
      <dgm:t>
        <a:bodyPr/>
        <a:lstStyle/>
        <a:p>
          <a:endParaRPr lang="en-US"/>
        </a:p>
      </dgm:t>
    </dgm:pt>
    <dgm:pt modelId="{20240F72-762A-D94B-85E7-34AC66714003}">
      <dgm:prSet/>
      <dgm:spPr/>
      <dgm:t>
        <a:bodyPr/>
        <a:lstStyle/>
        <a:p>
          <a:r>
            <a:rPr kumimoji="1" lang="en-US" smtClean="0"/>
            <a:t>Each packet is treated independently with no reference to previous packets</a:t>
          </a:r>
          <a:endParaRPr kumimoji="1" lang="en-US" dirty="0" smtClean="0"/>
        </a:p>
      </dgm:t>
    </dgm:pt>
    <dgm:pt modelId="{F235BFDC-9128-A445-BEB3-ABFFE98466AC}" type="parTrans" cxnId="{D3AE916F-5D94-9148-9F37-AF140110833E}">
      <dgm:prSet/>
      <dgm:spPr/>
      <dgm:t>
        <a:bodyPr/>
        <a:lstStyle/>
        <a:p>
          <a:endParaRPr lang="en-US"/>
        </a:p>
      </dgm:t>
    </dgm:pt>
    <dgm:pt modelId="{CDF5BE6C-0945-8149-8276-D4179791C5F8}" type="sibTrans" cxnId="{D3AE916F-5D94-9148-9F37-AF140110833E}">
      <dgm:prSet/>
      <dgm:spPr/>
      <dgm:t>
        <a:bodyPr/>
        <a:lstStyle/>
        <a:p>
          <a:endParaRPr lang="en-US"/>
        </a:p>
      </dgm:t>
    </dgm:pt>
    <dgm:pt modelId="{CF8A174A-7365-D147-929E-1EDBD9326414}">
      <dgm:prSet/>
      <dgm:spPr/>
      <dgm:t>
        <a:bodyPr/>
        <a:lstStyle/>
        <a:p>
          <a:r>
            <a:rPr kumimoji="1" lang="en-US" dirty="0" smtClean="0"/>
            <a:t>Virtual circuit</a:t>
          </a:r>
        </a:p>
      </dgm:t>
    </dgm:pt>
    <dgm:pt modelId="{ACC5DF68-0E10-7E46-8489-8B00E9F0D41F}" type="parTrans" cxnId="{11B8F5AC-2982-7D41-B822-C87EE4E5E65C}">
      <dgm:prSet/>
      <dgm:spPr/>
      <dgm:t>
        <a:bodyPr/>
        <a:lstStyle/>
        <a:p>
          <a:endParaRPr lang="en-US"/>
        </a:p>
      </dgm:t>
    </dgm:pt>
    <dgm:pt modelId="{113CE858-A05A-E24B-8DFA-2CBEBEC2A303}" type="sibTrans" cxnId="{11B8F5AC-2982-7D41-B822-C87EE4E5E65C}">
      <dgm:prSet/>
      <dgm:spPr/>
      <dgm:t>
        <a:bodyPr/>
        <a:lstStyle/>
        <a:p>
          <a:endParaRPr lang="en-US"/>
        </a:p>
      </dgm:t>
    </dgm:pt>
    <dgm:pt modelId="{E2293AC1-104E-594E-8784-ECC3FD6827C3}">
      <dgm:prSet/>
      <dgm:spPr/>
      <dgm:t>
        <a:bodyPr/>
        <a:lstStyle/>
        <a:p>
          <a:r>
            <a:rPr kumimoji="1" lang="en-US" dirty="0" smtClean="0"/>
            <a:t>A preplanned route is established before any packets are sent</a:t>
          </a:r>
          <a:endParaRPr kumimoji="1" lang="en-US" dirty="0"/>
        </a:p>
      </dgm:t>
    </dgm:pt>
    <dgm:pt modelId="{20C2C23E-FC0E-2D42-BC28-C6BB1CE55C44}" type="parTrans" cxnId="{82786FA1-B950-E741-B6E2-FF5B8E5B57E1}">
      <dgm:prSet/>
      <dgm:spPr/>
      <dgm:t>
        <a:bodyPr/>
        <a:lstStyle/>
        <a:p>
          <a:endParaRPr lang="en-US"/>
        </a:p>
      </dgm:t>
    </dgm:pt>
    <dgm:pt modelId="{523C34D4-1907-2746-9BB4-12C10E2AB9F1}" type="sibTrans" cxnId="{82786FA1-B950-E741-B6E2-FF5B8E5B57E1}">
      <dgm:prSet/>
      <dgm:spPr/>
      <dgm:t>
        <a:bodyPr/>
        <a:lstStyle/>
        <a:p>
          <a:endParaRPr lang="en-US"/>
        </a:p>
      </dgm:t>
    </dgm:pt>
    <dgm:pt modelId="{019AA381-8B9F-324B-8510-377F503044CA}" type="pres">
      <dgm:prSet presAssocID="{CF6D316A-187E-1943-9B40-B2D33B5E810E}" presName="Name0" presStyleCnt="0">
        <dgm:presLayoutVars>
          <dgm:dir/>
          <dgm:animLvl val="lvl"/>
          <dgm:resizeHandles val="exact"/>
        </dgm:presLayoutVars>
      </dgm:prSet>
      <dgm:spPr/>
      <dgm:t>
        <a:bodyPr/>
        <a:lstStyle/>
        <a:p>
          <a:endParaRPr lang="en-US"/>
        </a:p>
      </dgm:t>
    </dgm:pt>
    <dgm:pt modelId="{82D19235-C36E-D246-B795-C438D41564AB}" type="pres">
      <dgm:prSet presAssocID="{EC352477-5C1B-B441-A3FF-E0CD019B2FCC}" presName="composite" presStyleCnt="0"/>
      <dgm:spPr/>
    </dgm:pt>
    <dgm:pt modelId="{EA9E8BC3-27C6-154D-980B-99C57F0FC20A}" type="pres">
      <dgm:prSet presAssocID="{EC352477-5C1B-B441-A3FF-E0CD019B2FCC}" presName="parTx" presStyleLbl="alignNode1" presStyleIdx="0" presStyleCnt="2">
        <dgm:presLayoutVars>
          <dgm:chMax val="0"/>
          <dgm:chPref val="0"/>
          <dgm:bulletEnabled val="1"/>
        </dgm:presLayoutVars>
      </dgm:prSet>
      <dgm:spPr/>
      <dgm:t>
        <a:bodyPr/>
        <a:lstStyle/>
        <a:p>
          <a:endParaRPr lang="en-US"/>
        </a:p>
      </dgm:t>
    </dgm:pt>
    <dgm:pt modelId="{9EADCFD6-CA42-394D-B3DB-40256174BE8B}" type="pres">
      <dgm:prSet presAssocID="{EC352477-5C1B-B441-A3FF-E0CD019B2FCC}" presName="desTx" presStyleLbl="alignAccFollowNode1" presStyleIdx="0" presStyleCnt="2">
        <dgm:presLayoutVars>
          <dgm:bulletEnabled val="1"/>
        </dgm:presLayoutVars>
      </dgm:prSet>
      <dgm:spPr/>
      <dgm:t>
        <a:bodyPr/>
        <a:lstStyle/>
        <a:p>
          <a:endParaRPr lang="en-US"/>
        </a:p>
      </dgm:t>
    </dgm:pt>
    <dgm:pt modelId="{5E5D0AB8-4823-6E4D-9955-AEF6C3F46A92}" type="pres">
      <dgm:prSet presAssocID="{EE99A21F-D13D-784B-B44D-43F48129E9FE}" presName="space" presStyleCnt="0"/>
      <dgm:spPr/>
    </dgm:pt>
    <dgm:pt modelId="{BBC9C989-BC88-2F43-97E4-711C85C9E8F6}" type="pres">
      <dgm:prSet presAssocID="{CF8A174A-7365-D147-929E-1EDBD9326414}" presName="composite" presStyleCnt="0"/>
      <dgm:spPr/>
    </dgm:pt>
    <dgm:pt modelId="{719D838F-FEAB-8445-A2D3-A2FD404C5506}" type="pres">
      <dgm:prSet presAssocID="{CF8A174A-7365-D147-929E-1EDBD9326414}" presName="parTx" presStyleLbl="alignNode1" presStyleIdx="1" presStyleCnt="2">
        <dgm:presLayoutVars>
          <dgm:chMax val="0"/>
          <dgm:chPref val="0"/>
          <dgm:bulletEnabled val="1"/>
        </dgm:presLayoutVars>
      </dgm:prSet>
      <dgm:spPr/>
      <dgm:t>
        <a:bodyPr/>
        <a:lstStyle/>
        <a:p>
          <a:endParaRPr lang="en-US"/>
        </a:p>
      </dgm:t>
    </dgm:pt>
    <dgm:pt modelId="{389E6343-0CF1-2441-8603-B05AB8F56631}" type="pres">
      <dgm:prSet presAssocID="{CF8A174A-7365-D147-929E-1EDBD9326414}" presName="desTx" presStyleLbl="alignAccFollowNode1" presStyleIdx="1" presStyleCnt="2">
        <dgm:presLayoutVars>
          <dgm:bulletEnabled val="1"/>
        </dgm:presLayoutVars>
      </dgm:prSet>
      <dgm:spPr/>
      <dgm:t>
        <a:bodyPr/>
        <a:lstStyle/>
        <a:p>
          <a:endParaRPr lang="en-US"/>
        </a:p>
      </dgm:t>
    </dgm:pt>
  </dgm:ptLst>
  <dgm:cxnLst>
    <dgm:cxn modelId="{0CF43A60-3FC5-764A-9B85-F31DC5EC2A45}" type="presOf" srcId="{CF8A174A-7365-D147-929E-1EDBD9326414}" destId="{719D838F-FEAB-8445-A2D3-A2FD404C5506}" srcOrd="0" destOrd="0" presId="urn:microsoft.com/office/officeart/2005/8/layout/hList1"/>
    <dgm:cxn modelId="{11B8F5AC-2982-7D41-B822-C87EE4E5E65C}" srcId="{CF6D316A-187E-1943-9B40-B2D33B5E810E}" destId="{CF8A174A-7365-D147-929E-1EDBD9326414}" srcOrd="1" destOrd="0" parTransId="{ACC5DF68-0E10-7E46-8489-8B00E9F0D41F}" sibTransId="{113CE858-A05A-E24B-8DFA-2CBEBEC2A303}"/>
    <dgm:cxn modelId="{82786FA1-B950-E741-B6E2-FF5B8E5B57E1}" srcId="{CF8A174A-7365-D147-929E-1EDBD9326414}" destId="{E2293AC1-104E-594E-8784-ECC3FD6827C3}" srcOrd="0" destOrd="0" parTransId="{20C2C23E-FC0E-2D42-BC28-C6BB1CE55C44}" sibTransId="{523C34D4-1907-2746-9BB4-12C10E2AB9F1}"/>
    <dgm:cxn modelId="{6377E8CD-2676-8D4F-89DB-688232DF9C6A}" srcId="{CF6D316A-187E-1943-9B40-B2D33B5E810E}" destId="{EC352477-5C1B-B441-A3FF-E0CD019B2FCC}" srcOrd="0" destOrd="0" parTransId="{57DFA66C-519F-F647-869E-F080DD0208B9}" sibTransId="{EE99A21F-D13D-784B-B44D-43F48129E9FE}"/>
    <dgm:cxn modelId="{AACB6202-6130-BC4F-991B-A4B08C0ECA95}" type="presOf" srcId="{EC352477-5C1B-B441-A3FF-E0CD019B2FCC}" destId="{EA9E8BC3-27C6-154D-980B-99C57F0FC20A}" srcOrd="0" destOrd="0" presId="urn:microsoft.com/office/officeart/2005/8/layout/hList1"/>
    <dgm:cxn modelId="{D3AE916F-5D94-9148-9F37-AF140110833E}" srcId="{EC352477-5C1B-B441-A3FF-E0CD019B2FCC}" destId="{20240F72-762A-D94B-85E7-34AC66714003}" srcOrd="0" destOrd="0" parTransId="{F235BFDC-9128-A445-BEB3-ABFFE98466AC}" sibTransId="{CDF5BE6C-0945-8149-8276-D4179791C5F8}"/>
    <dgm:cxn modelId="{469DB399-876F-E346-B309-8FBFCB392F5D}" type="presOf" srcId="{20240F72-762A-D94B-85E7-34AC66714003}" destId="{9EADCFD6-CA42-394D-B3DB-40256174BE8B}" srcOrd="0" destOrd="0" presId="urn:microsoft.com/office/officeart/2005/8/layout/hList1"/>
    <dgm:cxn modelId="{2D0EBFD2-4A9E-644E-9E6F-14CA2F3414B9}" type="presOf" srcId="{E2293AC1-104E-594E-8784-ECC3FD6827C3}" destId="{389E6343-0CF1-2441-8603-B05AB8F56631}" srcOrd="0" destOrd="0" presId="urn:microsoft.com/office/officeart/2005/8/layout/hList1"/>
    <dgm:cxn modelId="{DFC1F92F-1C64-1E44-8663-8A90B872F88C}" type="presOf" srcId="{CF6D316A-187E-1943-9B40-B2D33B5E810E}" destId="{019AA381-8B9F-324B-8510-377F503044CA}" srcOrd="0" destOrd="0" presId="urn:microsoft.com/office/officeart/2005/8/layout/hList1"/>
    <dgm:cxn modelId="{0DDF5773-8865-1146-803A-371382E12309}" type="presParOf" srcId="{019AA381-8B9F-324B-8510-377F503044CA}" destId="{82D19235-C36E-D246-B795-C438D41564AB}" srcOrd="0" destOrd="0" presId="urn:microsoft.com/office/officeart/2005/8/layout/hList1"/>
    <dgm:cxn modelId="{7FF49ACC-C8C8-B947-B4D2-5A55170D3B0D}" type="presParOf" srcId="{82D19235-C36E-D246-B795-C438D41564AB}" destId="{EA9E8BC3-27C6-154D-980B-99C57F0FC20A}" srcOrd="0" destOrd="0" presId="urn:microsoft.com/office/officeart/2005/8/layout/hList1"/>
    <dgm:cxn modelId="{7CC8BD40-17B9-4F47-A130-9D826ED0EA3F}" type="presParOf" srcId="{82D19235-C36E-D246-B795-C438D41564AB}" destId="{9EADCFD6-CA42-394D-B3DB-40256174BE8B}" srcOrd="1" destOrd="0" presId="urn:microsoft.com/office/officeart/2005/8/layout/hList1"/>
    <dgm:cxn modelId="{774A3338-8E65-BF48-8EDA-8D9843467709}" type="presParOf" srcId="{019AA381-8B9F-324B-8510-377F503044CA}" destId="{5E5D0AB8-4823-6E4D-9955-AEF6C3F46A92}" srcOrd="1" destOrd="0" presId="urn:microsoft.com/office/officeart/2005/8/layout/hList1"/>
    <dgm:cxn modelId="{7566B697-26BC-4147-A361-5B9D209BB0F0}" type="presParOf" srcId="{019AA381-8B9F-324B-8510-377F503044CA}" destId="{BBC9C989-BC88-2F43-97E4-711C85C9E8F6}" srcOrd="2" destOrd="0" presId="urn:microsoft.com/office/officeart/2005/8/layout/hList1"/>
    <dgm:cxn modelId="{0850E6DC-478F-3041-BFDC-B5FF330238F2}" type="presParOf" srcId="{BBC9C989-BC88-2F43-97E4-711C85C9E8F6}" destId="{719D838F-FEAB-8445-A2D3-A2FD404C5506}" srcOrd="0" destOrd="0" presId="urn:microsoft.com/office/officeart/2005/8/layout/hList1"/>
    <dgm:cxn modelId="{F2C5FF9E-8A87-3644-BB39-000F9F4D26A0}" type="presParOf" srcId="{BBC9C989-BC88-2F43-97E4-711C85C9E8F6}" destId="{389E6343-0CF1-2441-8603-B05AB8F5663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86BD86-7245-A145-9C0F-DE8B9CE8887B}" type="doc">
      <dgm:prSet loTypeId="urn:microsoft.com/office/officeart/2005/8/layout/venn3" loCatId="" qsTypeId="urn:microsoft.com/office/officeart/2005/8/quickstyle/3D2" qsCatId="3D" csTypeId="urn:microsoft.com/office/officeart/2005/8/colors/accent1_2" csCatId="accent1" phldr="1"/>
      <dgm:spPr/>
      <dgm:t>
        <a:bodyPr/>
        <a:lstStyle/>
        <a:p>
          <a:endParaRPr lang="en-US"/>
        </a:p>
      </dgm:t>
    </dgm:pt>
    <dgm:pt modelId="{EC9D8492-2D17-DD41-894D-B5AAC90542A5}">
      <dgm:prSet phldrT="[Text]"/>
      <dgm:spPr/>
      <dgm:t>
        <a:bodyPr/>
        <a:lstStyle/>
        <a:p>
          <a:r>
            <a:rPr kumimoji="1" lang="en-US" smtClean="0"/>
            <a:t>Physical</a:t>
          </a:r>
          <a:endParaRPr lang="en-US"/>
        </a:p>
      </dgm:t>
    </dgm:pt>
    <dgm:pt modelId="{B6B8BDAF-662A-5D44-BE5A-B15FE2A5C190}" type="parTrans" cxnId="{23085003-7347-0A42-95FD-5B8BD30D528E}">
      <dgm:prSet/>
      <dgm:spPr/>
      <dgm:t>
        <a:bodyPr/>
        <a:lstStyle/>
        <a:p>
          <a:endParaRPr lang="en-US"/>
        </a:p>
      </dgm:t>
    </dgm:pt>
    <dgm:pt modelId="{6FF9C769-610F-464E-AA87-20B0ACA16E33}" type="sibTrans" cxnId="{23085003-7347-0A42-95FD-5B8BD30D528E}">
      <dgm:prSet/>
      <dgm:spPr/>
      <dgm:t>
        <a:bodyPr/>
        <a:lstStyle/>
        <a:p>
          <a:endParaRPr lang="en-US"/>
        </a:p>
      </dgm:t>
    </dgm:pt>
    <dgm:pt modelId="{5178621C-3B8D-A348-A3AA-AE78716BB123}">
      <dgm:prSet/>
      <dgm:spPr/>
      <dgm:t>
        <a:bodyPr/>
        <a:lstStyle/>
        <a:p>
          <a:r>
            <a:rPr kumimoji="1" lang="en-US" smtClean="0"/>
            <a:t>Link</a:t>
          </a:r>
          <a:endParaRPr kumimoji="1" lang="en-US" dirty="0" smtClean="0"/>
        </a:p>
      </dgm:t>
    </dgm:pt>
    <dgm:pt modelId="{614E1DD9-0B92-2548-87BC-0F525632C5B0}" type="parTrans" cxnId="{43AB5D7B-E4BF-D94E-90E7-57CA3E37E7BD}">
      <dgm:prSet/>
      <dgm:spPr/>
      <dgm:t>
        <a:bodyPr/>
        <a:lstStyle/>
        <a:p>
          <a:endParaRPr lang="en-US"/>
        </a:p>
      </dgm:t>
    </dgm:pt>
    <dgm:pt modelId="{6C51CA7C-2557-5044-AEBA-5631D4004415}" type="sibTrans" cxnId="{43AB5D7B-E4BF-D94E-90E7-57CA3E37E7BD}">
      <dgm:prSet/>
      <dgm:spPr/>
      <dgm:t>
        <a:bodyPr/>
        <a:lstStyle/>
        <a:p>
          <a:endParaRPr lang="en-US"/>
        </a:p>
      </dgm:t>
    </dgm:pt>
    <dgm:pt modelId="{D88791EB-ECB3-9C41-99CB-1481732F9905}">
      <dgm:prSet/>
      <dgm:spPr/>
      <dgm:t>
        <a:bodyPr/>
        <a:lstStyle/>
        <a:p>
          <a:r>
            <a:rPr kumimoji="1" lang="en-US" dirty="0" smtClean="0"/>
            <a:t>Packet</a:t>
          </a:r>
        </a:p>
      </dgm:t>
    </dgm:pt>
    <dgm:pt modelId="{CB511D33-DB8F-0B45-BB31-9CA0916B1B1F}" type="parTrans" cxnId="{424BE18E-A3F3-8042-9EC7-940628AC3D90}">
      <dgm:prSet/>
      <dgm:spPr/>
      <dgm:t>
        <a:bodyPr/>
        <a:lstStyle/>
        <a:p>
          <a:endParaRPr lang="en-US"/>
        </a:p>
      </dgm:t>
    </dgm:pt>
    <dgm:pt modelId="{A47F3025-E59A-FA4F-8E2B-5C486D41EC04}" type="sibTrans" cxnId="{424BE18E-A3F3-8042-9EC7-940628AC3D90}">
      <dgm:prSet/>
      <dgm:spPr/>
      <dgm:t>
        <a:bodyPr/>
        <a:lstStyle/>
        <a:p>
          <a:endParaRPr lang="en-US"/>
        </a:p>
      </dgm:t>
    </dgm:pt>
    <dgm:pt modelId="{77163D7B-0FD5-1045-B8D5-679E3B68B1E8}" type="pres">
      <dgm:prSet presAssocID="{3386BD86-7245-A145-9C0F-DE8B9CE8887B}" presName="Name0" presStyleCnt="0">
        <dgm:presLayoutVars>
          <dgm:dir/>
          <dgm:resizeHandles val="exact"/>
        </dgm:presLayoutVars>
      </dgm:prSet>
      <dgm:spPr/>
      <dgm:t>
        <a:bodyPr/>
        <a:lstStyle/>
        <a:p>
          <a:endParaRPr lang="en-US"/>
        </a:p>
      </dgm:t>
    </dgm:pt>
    <dgm:pt modelId="{1F32A14F-6526-0F44-8C0A-AB19BB6E7857}" type="pres">
      <dgm:prSet presAssocID="{EC9D8492-2D17-DD41-894D-B5AAC90542A5}" presName="Name5" presStyleLbl="vennNode1" presStyleIdx="0" presStyleCnt="3">
        <dgm:presLayoutVars>
          <dgm:bulletEnabled val="1"/>
        </dgm:presLayoutVars>
      </dgm:prSet>
      <dgm:spPr/>
      <dgm:t>
        <a:bodyPr/>
        <a:lstStyle/>
        <a:p>
          <a:endParaRPr lang="en-US"/>
        </a:p>
      </dgm:t>
    </dgm:pt>
    <dgm:pt modelId="{C632FC81-F89B-D54A-A138-C2DFC7065F51}" type="pres">
      <dgm:prSet presAssocID="{6FF9C769-610F-464E-AA87-20B0ACA16E33}" presName="space" presStyleCnt="0"/>
      <dgm:spPr/>
    </dgm:pt>
    <dgm:pt modelId="{76B7E0CB-9641-C749-9A4E-4E1E9005D6F3}" type="pres">
      <dgm:prSet presAssocID="{5178621C-3B8D-A348-A3AA-AE78716BB123}" presName="Name5" presStyleLbl="vennNode1" presStyleIdx="1" presStyleCnt="3">
        <dgm:presLayoutVars>
          <dgm:bulletEnabled val="1"/>
        </dgm:presLayoutVars>
      </dgm:prSet>
      <dgm:spPr/>
      <dgm:t>
        <a:bodyPr/>
        <a:lstStyle/>
        <a:p>
          <a:endParaRPr lang="en-US"/>
        </a:p>
      </dgm:t>
    </dgm:pt>
    <dgm:pt modelId="{B76A443D-F813-7548-8077-084EBE3B44DD}" type="pres">
      <dgm:prSet presAssocID="{6C51CA7C-2557-5044-AEBA-5631D4004415}" presName="space" presStyleCnt="0"/>
      <dgm:spPr/>
    </dgm:pt>
    <dgm:pt modelId="{95DF7A5A-A6E0-7C48-9445-F88D3C9A0FD6}" type="pres">
      <dgm:prSet presAssocID="{D88791EB-ECB3-9C41-99CB-1481732F9905}" presName="Name5" presStyleLbl="vennNode1" presStyleIdx="2" presStyleCnt="3">
        <dgm:presLayoutVars>
          <dgm:bulletEnabled val="1"/>
        </dgm:presLayoutVars>
      </dgm:prSet>
      <dgm:spPr/>
      <dgm:t>
        <a:bodyPr/>
        <a:lstStyle/>
        <a:p>
          <a:endParaRPr lang="en-US"/>
        </a:p>
      </dgm:t>
    </dgm:pt>
  </dgm:ptLst>
  <dgm:cxnLst>
    <dgm:cxn modelId="{424BE18E-A3F3-8042-9EC7-940628AC3D90}" srcId="{3386BD86-7245-A145-9C0F-DE8B9CE8887B}" destId="{D88791EB-ECB3-9C41-99CB-1481732F9905}" srcOrd="2" destOrd="0" parTransId="{CB511D33-DB8F-0B45-BB31-9CA0916B1B1F}" sibTransId="{A47F3025-E59A-FA4F-8E2B-5C486D41EC04}"/>
    <dgm:cxn modelId="{23085003-7347-0A42-95FD-5B8BD30D528E}" srcId="{3386BD86-7245-A145-9C0F-DE8B9CE8887B}" destId="{EC9D8492-2D17-DD41-894D-B5AAC90542A5}" srcOrd="0" destOrd="0" parTransId="{B6B8BDAF-662A-5D44-BE5A-B15FE2A5C190}" sibTransId="{6FF9C769-610F-464E-AA87-20B0ACA16E33}"/>
    <dgm:cxn modelId="{72AA2D3E-A209-B541-B140-01DA701EBE5E}" type="presOf" srcId="{3386BD86-7245-A145-9C0F-DE8B9CE8887B}" destId="{77163D7B-0FD5-1045-B8D5-679E3B68B1E8}" srcOrd="0" destOrd="0" presId="urn:microsoft.com/office/officeart/2005/8/layout/venn3"/>
    <dgm:cxn modelId="{C30CA815-0A47-8149-A39B-E8EFABA05588}" type="presOf" srcId="{D88791EB-ECB3-9C41-99CB-1481732F9905}" destId="{95DF7A5A-A6E0-7C48-9445-F88D3C9A0FD6}" srcOrd="0" destOrd="0" presId="urn:microsoft.com/office/officeart/2005/8/layout/venn3"/>
    <dgm:cxn modelId="{942AFE99-8DC3-7246-8978-9338B56A23FB}" type="presOf" srcId="{EC9D8492-2D17-DD41-894D-B5AAC90542A5}" destId="{1F32A14F-6526-0F44-8C0A-AB19BB6E7857}" srcOrd="0" destOrd="0" presId="urn:microsoft.com/office/officeart/2005/8/layout/venn3"/>
    <dgm:cxn modelId="{7CA4EB80-F11D-FF47-B617-D9F421A923D2}" type="presOf" srcId="{5178621C-3B8D-A348-A3AA-AE78716BB123}" destId="{76B7E0CB-9641-C749-9A4E-4E1E9005D6F3}" srcOrd="0" destOrd="0" presId="urn:microsoft.com/office/officeart/2005/8/layout/venn3"/>
    <dgm:cxn modelId="{43AB5D7B-E4BF-D94E-90E7-57CA3E37E7BD}" srcId="{3386BD86-7245-A145-9C0F-DE8B9CE8887B}" destId="{5178621C-3B8D-A348-A3AA-AE78716BB123}" srcOrd="1" destOrd="0" parTransId="{614E1DD9-0B92-2548-87BC-0F525632C5B0}" sibTransId="{6C51CA7C-2557-5044-AEBA-5631D4004415}"/>
    <dgm:cxn modelId="{6FF6B93B-AA31-324A-810A-CE627A097C00}" type="presParOf" srcId="{77163D7B-0FD5-1045-B8D5-679E3B68B1E8}" destId="{1F32A14F-6526-0F44-8C0A-AB19BB6E7857}" srcOrd="0" destOrd="0" presId="urn:microsoft.com/office/officeart/2005/8/layout/venn3"/>
    <dgm:cxn modelId="{62963ADA-389F-A94B-B361-C07C85313B16}" type="presParOf" srcId="{77163D7B-0FD5-1045-B8D5-679E3B68B1E8}" destId="{C632FC81-F89B-D54A-A138-C2DFC7065F51}" srcOrd="1" destOrd="0" presId="urn:microsoft.com/office/officeart/2005/8/layout/venn3"/>
    <dgm:cxn modelId="{4D5528F5-8FA1-0548-9FD7-DE2130DE6FBC}" type="presParOf" srcId="{77163D7B-0FD5-1045-B8D5-679E3B68B1E8}" destId="{76B7E0CB-9641-C749-9A4E-4E1E9005D6F3}" srcOrd="2" destOrd="0" presId="urn:microsoft.com/office/officeart/2005/8/layout/venn3"/>
    <dgm:cxn modelId="{E66EE16F-6F6B-FE46-A020-E5EFFC127831}" type="presParOf" srcId="{77163D7B-0FD5-1045-B8D5-679E3B68B1E8}" destId="{B76A443D-F813-7548-8077-084EBE3B44DD}" srcOrd="3" destOrd="0" presId="urn:microsoft.com/office/officeart/2005/8/layout/venn3"/>
    <dgm:cxn modelId="{2EAFB82D-FE5D-9F4F-B29B-97070E44A319}" type="presParOf" srcId="{77163D7B-0FD5-1045-B8D5-679E3B68B1E8}" destId="{95DF7A5A-A6E0-7C48-9445-F88D3C9A0FD6}"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0A0A51-2372-3340-8141-C227D8373C53}" type="doc">
      <dgm:prSet loTypeId="urn:microsoft.com/office/officeart/2005/8/layout/list1" loCatId="" qsTypeId="urn:microsoft.com/office/officeart/2005/8/quickstyle/3D5" qsCatId="3D" csTypeId="urn:microsoft.com/office/officeart/2005/8/colors/accent1_2" csCatId="accent1"/>
      <dgm:spPr/>
      <dgm:t>
        <a:bodyPr/>
        <a:lstStyle/>
        <a:p>
          <a:endParaRPr lang="en-US"/>
        </a:p>
      </dgm:t>
    </dgm:pt>
    <dgm:pt modelId="{6C3B3775-8F97-2C41-A45B-97318B1F0119}">
      <dgm:prSet/>
      <dgm:spPr/>
      <dgm:t>
        <a:bodyPr/>
        <a:lstStyle/>
        <a:p>
          <a:pPr rtl="0"/>
          <a:r>
            <a:rPr lang="en-US" b="1" i="0" dirty="0" smtClean="0"/>
            <a:t>Simplified network architecture</a:t>
          </a:r>
          <a:endParaRPr lang="en-US" b="1" i="0" dirty="0"/>
        </a:p>
      </dgm:t>
    </dgm:pt>
    <dgm:pt modelId="{DF27BC0B-E2BE-6449-B04D-53E6C4820332}" type="parTrans" cxnId="{41B5E9D9-51A3-994F-8DCD-FA8763583A11}">
      <dgm:prSet/>
      <dgm:spPr/>
      <dgm:t>
        <a:bodyPr/>
        <a:lstStyle/>
        <a:p>
          <a:endParaRPr lang="en-US"/>
        </a:p>
      </dgm:t>
    </dgm:pt>
    <dgm:pt modelId="{C9FDEF19-F673-274B-847E-01123A8BEDC3}" type="sibTrans" cxnId="{41B5E9D9-51A3-994F-8DCD-FA8763583A11}">
      <dgm:prSet/>
      <dgm:spPr/>
      <dgm:t>
        <a:bodyPr/>
        <a:lstStyle/>
        <a:p>
          <a:endParaRPr lang="en-US"/>
        </a:p>
      </dgm:t>
    </dgm:pt>
    <dgm:pt modelId="{31B2FC80-8C93-8645-8D44-0571640E2945}">
      <dgm:prSet/>
      <dgm:spPr/>
      <dgm:t>
        <a:bodyPr/>
        <a:lstStyle/>
        <a:p>
          <a:pPr rtl="0"/>
          <a:r>
            <a:rPr lang="en-US" b="1" i="0" smtClean="0"/>
            <a:t>Network transport functions can be separated into those related to an individual logical connection and those related to a group of logical connections</a:t>
          </a:r>
          <a:endParaRPr lang="en-US" b="1" i="0"/>
        </a:p>
      </dgm:t>
    </dgm:pt>
    <dgm:pt modelId="{2B4BF4E8-768A-1942-990B-CB24A404CB4F}" type="parTrans" cxnId="{8778991C-7927-A24E-86A3-5431661A900E}">
      <dgm:prSet/>
      <dgm:spPr/>
      <dgm:t>
        <a:bodyPr/>
        <a:lstStyle/>
        <a:p>
          <a:endParaRPr lang="en-US"/>
        </a:p>
      </dgm:t>
    </dgm:pt>
    <dgm:pt modelId="{C6E62324-C767-3C45-AE7B-136CA5AAA71F}" type="sibTrans" cxnId="{8778991C-7927-A24E-86A3-5431661A900E}">
      <dgm:prSet/>
      <dgm:spPr/>
      <dgm:t>
        <a:bodyPr/>
        <a:lstStyle/>
        <a:p>
          <a:endParaRPr lang="en-US"/>
        </a:p>
      </dgm:t>
    </dgm:pt>
    <dgm:pt modelId="{BC5C8D01-310B-8A4C-A451-F301BE4C615D}">
      <dgm:prSet/>
      <dgm:spPr/>
      <dgm:t>
        <a:bodyPr/>
        <a:lstStyle/>
        <a:p>
          <a:pPr rtl="0"/>
          <a:r>
            <a:rPr lang="en-US" b="1" i="0" smtClean="0"/>
            <a:t>Increased network performance and reliability</a:t>
          </a:r>
          <a:endParaRPr lang="en-US" b="1" i="0"/>
        </a:p>
      </dgm:t>
    </dgm:pt>
    <dgm:pt modelId="{C322CC6A-09FB-6F44-AF13-74A7B3AF35D4}" type="parTrans" cxnId="{569A212E-2A2C-274D-9FC0-A3AF22F509DC}">
      <dgm:prSet/>
      <dgm:spPr/>
      <dgm:t>
        <a:bodyPr/>
        <a:lstStyle/>
        <a:p>
          <a:endParaRPr lang="en-US"/>
        </a:p>
      </dgm:t>
    </dgm:pt>
    <dgm:pt modelId="{3AA40AFA-37E1-DA4D-BF6B-6BD15F20E828}" type="sibTrans" cxnId="{569A212E-2A2C-274D-9FC0-A3AF22F509DC}">
      <dgm:prSet/>
      <dgm:spPr/>
      <dgm:t>
        <a:bodyPr/>
        <a:lstStyle/>
        <a:p>
          <a:endParaRPr lang="en-US"/>
        </a:p>
      </dgm:t>
    </dgm:pt>
    <dgm:pt modelId="{DE61AECF-1E44-5549-8A32-5C6536E8C284}">
      <dgm:prSet/>
      <dgm:spPr/>
      <dgm:t>
        <a:bodyPr/>
        <a:lstStyle/>
        <a:p>
          <a:pPr rtl="0"/>
          <a:r>
            <a:rPr lang="en-US" b="1" i="0" dirty="0" smtClean="0"/>
            <a:t>The network deals with fewer, aggregated entities</a:t>
          </a:r>
          <a:endParaRPr lang="en-US" b="1" i="0" dirty="0"/>
        </a:p>
      </dgm:t>
    </dgm:pt>
    <dgm:pt modelId="{079D343E-360A-2C46-9C2E-46534FAB6B2E}" type="parTrans" cxnId="{856480E6-128C-3E48-A997-BC0C8A1C214D}">
      <dgm:prSet/>
      <dgm:spPr/>
      <dgm:t>
        <a:bodyPr/>
        <a:lstStyle/>
        <a:p>
          <a:endParaRPr lang="en-US"/>
        </a:p>
      </dgm:t>
    </dgm:pt>
    <dgm:pt modelId="{4552AE12-CB1A-9F44-BD50-ECAF6D5D3BDB}" type="sibTrans" cxnId="{856480E6-128C-3E48-A997-BC0C8A1C214D}">
      <dgm:prSet/>
      <dgm:spPr/>
      <dgm:t>
        <a:bodyPr/>
        <a:lstStyle/>
        <a:p>
          <a:endParaRPr lang="en-US"/>
        </a:p>
      </dgm:t>
    </dgm:pt>
    <dgm:pt modelId="{28F58172-E83B-FF40-9EE6-E24949EE59AD}">
      <dgm:prSet/>
      <dgm:spPr/>
      <dgm:t>
        <a:bodyPr/>
        <a:lstStyle/>
        <a:p>
          <a:pPr rtl="0"/>
          <a:r>
            <a:rPr lang="en-US" b="1" i="0" smtClean="0"/>
            <a:t>Reduced processing and short connection setup time</a:t>
          </a:r>
          <a:endParaRPr lang="en-US" b="1" i="0"/>
        </a:p>
      </dgm:t>
    </dgm:pt>
    <dgm:pt modelId="{97F6F833-46E4-DA41-88DF-EBA72FEB80D8}" type="parTrans" cxnId="{550833BD-A39B-F14C-AEE1-597E1DA3BDF6}">
      <dgm:prSet/>
      <dgm:spPr/>
      <dgm:t>
        <a:bodyPr/>
        <a:lstStyle/>
        <a:p>
          <a:endParaRPr lang="en-US"/>
        </a:p>
      </dgm:t>
    </dgm:pt>
    <dgm:pt modelId="{6A5CC1BA-13B5-D443-9E0D-14DF5A18FE57}" type="sibTrans" cxnId="{550833BD-A39B-F14C-AEE1-597E1DA3BDF6}">
      <dgm:prSet/>
      <dgm:spPr/>
      <dgm:t>
        <a:bodyPr/>
        <a:lstStyle/>
        <a:p>
          <a:endParaRPr lang="en-US"/>
        </a:p>
      </dgm:t>
    </dgm:pt>
    <dgm:pt modelId="{F2EB434C-4CEF-674F-B984-FE317043C8C3}">
      <dgm:prSet/>
      <dgm:spPr/>
      <dgm:t>
        <a:bodyPr/>
        <a:lstStyle/>
        <a:p>
          <a:pPr rtl="0"/>
          <a:r>
            <a:rPr lang="en-US" b="1" i="0" dirty="0" smtClean="0"/>
            <a:t>By reserving capacity on a virtual path connection, new virtual channel connections can be established by executing simple control functions at the endpoints of the virtual path connection</a:t>
          </a:r>
          <a:endParaRPr lang="en-US" b="1" i="0" dirty="0"/>
        </a:p>
      </dgm:t>
    </dgm:pt>
    <dgm:pt modelId="{BA8AEABB-405A-7546-95E7-53786C83A715}" type="parTrans" cxnId="{72761E29-B6A7-6842-AC67-EC25FF02E93B}">
      <dgm:prSet/>
      <dgm:spPr/>
      <dgm:t>
        <a:bodyPr/>
        <a:lstStyle/>
        <a:p>
          <a:endParaRPr lang="en-US"/>
        </a:p>
      </dgm:t>
    </dgm:pt>
    <dgm:pt modelId="{85ECAE79-EA40-0D4B-990A-DB104904540D}" type="sibTrans" cxnId="{72761E29-B6A7-6842-AC67-EC25FF02E93B}">
      <dgm:prSet/>
      <dgm:spPr/>
      <dgm:t>
        <a:bodyPr/>
        <a:lstStyle/>
        <a:p>
          <a:endParaRPr lang="en-US"/>
        </a:p>
      </dgm:t>
    </dgm:pt>
    <dgm:pt modelId="{2CC3B46C-E024-6C41-9604-164C67C1E8D6}">
      <dgm:prSet/>
      <dgm:spPr/>
      <dgm:t>
        <a:bodyPr/>
        <a:lstStyle/>
        <a:p>
          <a:pPr rtl="0"/>
          <a:r>
            <a:rPr lang="en-US" b="1" i="0" dirty="0" smtClean="0"/>
            <a:t>Enhanced network services</a:t>
          </a:r>
          <a:endParaRPr lang="en-US" b="1" i="0" dirty="0"/>
        </a:p>
      </dgm:t>
    </dgm:pt>
    <dgm:pt modelId="{BF817604-7F93-D746-A145-3CB1ABCC51F0}" type="parTrans" cxnId="{802086D1-F4AB-6F43-8E17-7272D1358FF7}">
      <dgm:prSet/>
      <dgm:spPr/>
      <dgm:t>
        <a:bodyPr/>
        <a:lstStyle/>
        <a:p>
          <a:endParaRPr lang="en-US"/>
        </a:p>
      </dgm:t>
    </dgm:pt>
    <dgm:pt modelId="{809810AA-1693-E648-A7F4-AEFB2D3D0A95}" type="sibTrans" cxnId="{802086D1-F4AB-6F43-8E17-7272D1358FF7}">
      <dgm:prSet/>
      <dgm:spPr/>
      <dgm:t>
        <a:bodyPr/>
        <a:lstStyle/>
        <a:p>
          <a:endParaRPr lang="en-US"/>
        </a:p>
      </dgm:t>
    </dgm:pt>
    <dgm:pt modelId="{FA77B872-E4AC-914E-BF5A-A7C751C0716D}">
      <dgm:prSet/>
      <dgm:spPr/>
      <dgm:t>
        <a:bodyPr/>
        <a:lstStyle/>
        <a:p>
          <a:pPr rtl="0"/>
          <a:r>
            <a:rPr lang="en-US" b="1" i="0" dirty="0" smtClean="0"/>
            <a:t>The virtual path is used internal to the network but is also visible to the end user; the user may define closed user groups or closed networks of virtual channel bundles</a:t>
          </a:r>
          <a:endParaRPr lang="en-US" b="1" i="0" dirty="0"/>
        </a:p>
      </dgm:t>
    </dgm:pt>
    <dgm:pt modelId="{BC1ADF48-4616-484E-84E1-C6B471F40E1A}" type="parTrans" cxnId="{4AE8CF90-37B8-CD4B-9AD6-211347C30DAA}">
      <dgm:prSet/>
      <dgm:spPr/>
      <dgm:t>
        <a:bodyPr/>
        <a:lstStyle/>
        <a:p>
          <a:endParaRPr lang="en-US"/>
        </a:p>
      </dgm:t>
    </dgm:pt>
    <dgm:pt modelId="{0AFBEFB6-C101-3B45-BE97-C4109F6E4BAA}" type="sibTrans" cxnId="{4AE8CF90-37B8-CD4B-9AD6-211347C30DAA}">
      <dgm:prSet/>
      <dgm:spPr/>
      <dgm:t>
        <a:bodyPr/>
        <a:lstStyle/>
        <a:p>
          <a:endParaRPr lang="en-US"/>
        </a:p>
      </dgm:t>
    </dgm:pt>
    <dgm:pt modelId="{A917872E-6A65-E74C-B553-D9D1E95BE154}" type="pres">
      <dgm:prSet presAssocID="{690A0A51-2372-3340-8141-C227D8373C53}" presName="linear" presStyleCnt="0">
        <dgm:presLayoutVars>
          <dgm:dir/>
          <dgm:animLvl val="lvl"/>
          <dgm:resizeHandles val="exact"/>
        </dgm:presLayoutVars>
      </dgm:prSet>
      <dgm:spPr/>
      <dgm:t>
        <a:bodyPr/>
        <a:lstStyle/>
        <a:p>
          <a:endParaRPr lang="en-US"/>
        </a:p>
      </dgm:t>
    </dgm:pt>
    <dgm:pt modelId="{4D0CFA87-BF65-9743-A76D-99A2163A159F}" type="pres">
      <dgm:prSet presAssocID="{6C3B3775-8F97-2C41-A45B-97318B1F0119}" presName="parentLin" presStyleCnt="0"/>
      <dgm:spPr/>
    </dgm:pt>
    <dgm:pt modelId="{3740724E-F628-B243-AD79-AA6F323C49FA}" type="pres">
      <dgm:prSet presAssocID="{6C3B3775-8F97-2C41-A45B-97318B1F0119}" presName="parentLeftMargin" presStyleLbl="node1" presStyleIdx="0" presStyleCnt="4"/>
      <dgm:spPr/>
      <dgm:t>
        <a:bodyPr/>
        <a:lstStyle/>
        <a:p>
          <a:endParaRPr lang="en-US"/>
        </a:p>
      </dgm:t>
    </dgm:pt>
    <dgm:pt modelId="{0378B610-1DDA-034C-9145-C6E6346B6D0F}" type="pres">
      <dgm:prSet presAssocID="{6C3B3775-8F97-2C41-A45B-97318B1F0119}" presName="parentText" presStyleLbl="node1" presStyleIdx="0" presStyleCnt="4">
        <dgm:presLayoutVars>
          <dgm:chMax val="0"/>
          <dgm:bulletEnabled val="1"/>
        </dgm:presLayoutVars>
      </dgm:prSet>
      <dgm:spPr/>
      <dgm:t>
        <a:bodyPr/>
        <a:lstStyle/>
        <a:p>
          <a:endParaRPr lang="en-US"/>
        </a:p>
      </dgm:t>
    </dgm:pt>
    <dgm:pt modelId="{979B5C5D-1D09-834B-B41C-202D6294E26E}" type="pres">
      <dgm:prSet presAssocID="{6C3B3775-8F97-2C41-A45B-97318B1F0119}" presName="negativeSpace" presStyleCnt="0"/>
      <dgm:spPr/>
    </dgm:pt>
    <dgm:pt modelId="{46CEE755-D1D3-D843-895B-015677A04607}" type="pres">
      <dgm:prSet presAssocID="{6C3B3775-8F97-2C41-A45B-97318B1F0119}" presName="childText" presStyleLbl="conFgAcc1" presStyleIdx="0" presStyleCnt="4">
        <dgm:presLayoutVars>
          <dgm:bulletEnabled val="1"/>
        </dgm:presLayoutVars>
      </dgm:prSet>
      <dgm:spPr/>
      <dgm:t>
        <a:bodyPr/>
        <a:lstStyle/>
        <a:p>
          <a:endParaRPr lang="en-US"/>
        </a:p>
      </dgm:t>
    </dgm:pt>
    <dgm:pt modelId="{C7AAA6E3-1450-6246-B656-D1FFBED06393}" type="pres">
      <dgm:prSet presAssocID="{C9FDEF19-F673-274B-847E-01123A8BEDC3}" presName="spaceBetweenRectangles" presStyleCnt="0"/>
      <dgm:spPr/>
    </dgm:pt>
    <dgm:pt modelId="{A6402533-AF2C-6B40-97D7-B549F3C4C965}" type="pres">
      <dgm:prSet presAssocID="{BC5C8D01-310B-8A4C-A451-F301BE4C615D}" presName="parentLin" presStyleCnt="0"/>
      <dgm:spPr/>
    </dgm:pt>
    <dgm:pt modelId="{934FF34A-384A-2B4D-9C52-44F047760010}" type="pres">
      <dgm:prSet presAssocID="{BC5C8D01-310B-8A4C-A451-F301BE4C615D}" presName="parentLeftMargin" presStyleLbl="node1" presStyleIdx="0" presStyleCnt="4"/>
      <dgm:spPr/>
      <dgm:t>
        <a:bodyPr/>
        <a:lstStyle/>
        <a:p>
          <a:endParaRPr lang="en-US"/>
        </a:p>
      </dgm:t>
    </dgm:pt>
    <dgm:pt modelId="{282B60F0-C921-E14F-B160-1CE39CB4DC1B}" type="pres">
      <dgm:prSet presAssocID="{BC5C8D01-310B-8A4C-A451-F301BE4C615D}" presName="parentText" presStyleLbl="node1" presStyleIdx="1" presStyleCnt="4">
        <dgm:presLayoutVars>
          <dgm:chMax val="0"/>
          <dgm:bulletEnabled val="1"/>
        </dgm:presLayoutVars>
      </dgm:prSet>
      <dgm:spPr/>
      <dgm:t>
        <a:bodyPr/>
        <a:lstStyle/>
        <a:p>
          <a:endParaRPr lang="en-US"/>
        </a:p>
      </dgm:t>
    </dgm:pt>
    <dgm:pt modelId="{CF4C9483-5776-664A-AAE0-5E391447FDB3}" type="pres">
      <dgm:prSet presAssocID="{BC5C8D01-310B-8A4C-A451-F301BE4C615D}" presName="negativeSpace" presStyleCnt="0"/>
      <dgm:spPr/>
    </dgm:pt>
    <dgm:pt modelId="{815E6AD4-D05E-5740-BEE0-9EC402EC280C}" type="pres">
      <dgm:prSet presAssocID="{BC5C8D01-310B-8A4C-A451-F301BE4C615D}" presName="childText" presStyleLbl="conFgAcc1" presStyleIdx="1" presStyleCnt="4">
        <dgm:presLayoutVars>
          <dgm:bulletEnabled val="1"/>
        </dgm:presLayoutVars>
      </dgm:prSet>
      <dgm:spPr/>
      <dgm:t>
        <a:bodyPr/>
        <a:lstStyle/>
        <a:p>
          <a:endParaRPr lang="en-US"/>
        </a:p>
      </dgm:t>
    </dgm:pt>
    <dgm:pt modelId="{D3D0DCB7-4970-B64F-879A-D39B308609DD}" type="pres">
      <dgm:prSet presAssocID="{3AA40AFA-37E1-DA4D-BF6B-6BD15F20E828}" presName="spaceBetweenRectangles" presStyleCnt="0"/>
      <dgm:spPr/>
    </dgm:pt>
    <dgm:pt modelId="{0973B71E-08BE-D04B-ABA5-04E2D760F7B5}" type="pres">
      <dgm:prSet presAssocID="{28F58172-E83B-FF40-9EE6-E24949EE59AD}" presName="parentLin" presStyleCnt="0"/>
      <dgm:spPr/>
    </dgm:pt>
    <dgm:pt modelId="{623A0E7D-B8FB-AC4A-91FB-E5603C78E21C}" type="pres">
      <dgm:prSet presAssocID="{28F58172-E83B-FF40-9EE6-E24949EE59AD}" presName="parentLeftMargin" presStyleLbl="node1" presStyleIdx="1" presStyleCnt="4"/>
      <dgm:spPr/>
      <dgm:t>
        <a:bodyPr/>
        <a:lstStyle/>
        <a:p>
          <a:endParaRPr lang="en-US"/>
        </a:p>
      </dgm:t>
    </dgm:pt>
    <dgm:pt modelId="{F5D85EEA-4A8A-EE40-A555-7B2105CD2A42}" type="pres">
      <dgm:prSet presAssocID="{28F58172-E83B-FF40-9EE6-E24949EE59AD}" presName="parentText" presStyleLbl="node1" presStyleIdx="2" presStyleCnt="4">
        <dgm:presLayoutVars>
          <dgm:chMax val="0"/>
          <dgm:bulletEnabled val="1"/>
        </dgm:presLayoutVars>
      </dgm:prSet>
      <dgm:spPr/>
      <dgm:t>
        <a:bodyPr/>
        <a:lstStyle/>
        <a:p>
          <a:endParaRPr lang="en-US"/>
        </a:p>
      </dgm:t>
    </dgm:pt>
    <dgm:pt modelId="{F339B1BC-4B74-2840-8D4D-018028B1A2AF}" type="pres">
      <dgm:prSet presAssocID="{28F58172-E83B-FF40-9EE6-E24949EE59AD}" presName="negativeSpace" presStyleCnt="0"/>
      <dgm:spPr/>
    </dgm:pt>
    <dgm:pt modelId="{2D74EBD3-2E7E-6946-BD2A-1C74661A7D12}" type="pres">
      <dgm:prSet presAssocID="{28F58172-E83B-FF40-9EE6-E24949EE59AD}" presName="childText" presStyleLbl="conFgAcc1" presStyleIdx="2" presStyleCnt="4">
        <dgm:presLayoutVars>
          <dgm:bulletEnabled val="1"/>
        </dgm:presLayoutVars>
      </dgm:prSet>
      <dgm:spPr/>
      <dgm:t>
        <a:bodyPr/>
        <a:lstStyle/>
        <a:p>
          <a:endParaRPr lang="en-US"/>
        </a:p>
      </dgm:t>
    </dgm:pt>
    <dgm:pt modelId="{2342C953-63E4-EA43-9B7B-C4A20742308B}" type="pres">
      <dgm:prSet presAssocID="{6A5CC1BA-13B5-D443-9E0D-14DF5A18FE57}" presName="spaceBetweenRectangles" presStyleCnt="0"/>
      <dgm:spPr/>
    </dgm:pt>
    <dgm:pt modelId="{1D468C4F-1493-7A48-9259-74D798D06793}" type="pres">
      <dgm:prSet presAssocID="{2CC3B46C-E024-6C41-9604-164C67C1E8D6}" presName="parentLin" presStyleCnt="0"/>
      <dgm:spPr/>
    </dgm:pt>
    <dgm:pt modelId="{10A9B899-F3B9-3E46-BC03-EA0A6D4DB2B7}" type="pres">
      <dgm:prSet presAssocID="{2CC3B46C-E024-6C41-9604-164C67C1E8D6}" presName="parentLeftMargin" presStyleLbl="node1" presStyleIdx="2" presStyleCnt="4"/>
      <dgm:spPr/>
      <dgm:t>
        <a:bodyPr/>
        <a:lstStyle/>
        <a:p>
          <a:endParaRPr lang="en-US"/>
        </a:p>
      </dgm:t>
    </dgm:pt>
    <dgm:pt modelId="{4E9F1A58-44D5-5149-AAA7-70A2644BA08B}" type="pres">
      <dgm:prSet presAssocID="{2CC3B46C-E024-6C41-9604-164C67C1E8D6}" presName="parentText" presStyleLbl="node1" presStyleIdx="3" presStyleCnt="4">
        <dgm:presLayoutVars>
          <dgm:chMax val="0"/>
          <dgm:bulletEnabled val="1"/>
        </dgm:presLayoutVars>
      </dgm:prSet>
      <dgm:spPr/>
      <dgm:t>
        <a:bodyPr/>
        <a:lstStyle/>
        <a:p>
          <a:endParaRPr lang="en-US"/>
        </a:p>
      </dgm:t>
    </dgm:pt>
    <dgm:pt modelId="{29781B37-7CA9-904A-9692-AB8042E1DDA4}" type="pres">
      <dgm:prSet presAssocID="{2CC3B46C-E024-6C41-9604-164C67C1E8D6}" presName="negativeSpace" presStyleCnt="0"/>
      <dgm:spPr/>
    </dgm:pt>
    <dgm:pt modelId="{682D00C2-67FD-8349-AAD0-CC7FF014C5E4}" type="pres">
      <dgm:prSet presAssocID="{2CC3B46C-E024-6C41-9604-164C67C1E8D6}" presName="childText" presStyleLbl="conFgAcc1" presStyleIdx="3" presStyleCnt="4">
        <dgm:presLayoutVars>
          <dgm:bulletEnabled val="1"/>
        </dgm:presLayoutVars>
      </dgm:prSet>
      <dgm:spPr/>
      <dgm:t>
        <a:bodyPr/>
        <a:lstStyle/>
        <a:p>
          <a:endParaRPr lang="en-US"/>
        </a:p>
      </dgm:t>
    </dgm:pt>
  </dgm:ptLst>
  <dgm:cxnLst>
    <dgm:cxn modelId="{802086D1-F4AB-6F43-8E17-7272D1358FF7}" srcId="{690A0A51-2372-3340-8141-C227D8373C53}" destId="{2CC3B46C-E024-6C41-9604-164C67C1E8D6}" srcOrd="3" destOrd="0" parTransId="{BF817604-7F93-D746-A145-3CB1ABCC51F0}" sibTransId="{809810AA-1693-E648-A7F4-AEFB2D3D0A95}"/>
    <dgm:cxn modelId="{3B3EDDAB-61DD-D943-9DDE-534D6436DD27}" type="presOf" srcId="{DE61AECF-1E44-5549-8A32-5C6536E8C284}" destId="{815E6AD4-D05E-5740-BEE0-9EC402EC280C}" srcOrd="0" destOrd="0" presId="urn:microsoft.com/office/officeart/2005/8/layout/list1"/>
    <dgm:cxn modelId="{FBF284D3-DF09-8B41-B9C2-EFB87C278123}" type="presOf" srcId="{2CC3B46C-E024-6C41-9604-164C67C1E8D6}" destId="{4E9F1A58-44D5-5149-AAA7-70A2644BA08B}" srcOrd="1" destOrd="0" presId="urn:microsoft.com/office/officeart/2005/8/layout/list1"/>
    <dgm:cxn modelId="{DB549C5B-0285-344E-A714-D1FDE4484E46}" type="presOf" srcId="{BC5C8D01-310B-8A4C-A451-F301BE4C615D}" destId="{934FF34A-384A-2B4D-9C52-44F047760010}" srcOrd="0" destOrd="0" presId="urn:microsoft.com/office/officeart/2005/8/layout/list1"/>
    <dgm:cxn modelId="{2981B417-D808-D24B-911C-B89AD7382D11}" type="presOf" srcId="{BC5C8D01-310B-8A4C-A451-F301BE4C615D}" destId="{282B60F0-C921-E14F-B160-1CE39CB4DC1B}" srcOrd="1" destOrd="0" presId="urn:microsoft.com/office/officeart/2005/8/layout/list1"/>
    <dgm:cxn modelId="{1F57DE85-BA2F-644D-AE86-15CDBFD508DC}" type="presOf" srcId="{690A0A51-2372-3340-8141-C227D8373C53}" destId="{A917872E-6A65-E74C-B553-D9D1E95BE154}" srcOrd="0" destOrd="0" presId="urn:microsoft.com/office/officeart/2005/8/layout/list1"/>
    <dgm:cxn modelId="{550833BD-A39B-F14C-AEE1-597E1DA3BDF6}" srcId="{690A0A51-2372-3340-8141-C227D8373C53}" destId="{28F58172-E83B-FF40-9EE6-E24949EE59AD}" srcOrd="2" destOrd="0" parTransId="{97F6F833-46E4-DA41-88DF-EBA72FEB80D8}" sibTransId="{6A5CC1BA-13B5-D443-9E0D-14DF5A18FE57}"/>
    <dgm:cxn modelId="{569A212E-2A2C-274D-9FC0-A3AF22F509DC}" srcId="{690A0A51-2372-3340-8141-C227D8373C53}" destId="{BC5C8D01-310B-8A4C-A451-F301BE4C615D}" srcOrd="1" destOrd="0" parTransId="{C322CC6A-09FB-6F44-AF13-74A7B3AF35D4}" sibTransId="{3AA40AFA-37E1-DA4D-BF6B-6BD15F20E828}"/>
    <dgm:cxn modelId="{8778991C-7927-A24E-86A3-5431661A900E}" srcId="{6C3B3775-8F97-2C41-A45B-97318B1F0119}" destId="{31B2FC80-8C93-8645-8D44-0571640E2945}" srcOrd="0" destOrd="0" parTransId="{2B4BF4E8-768A-1942-990B-CB24A404CB4F}" sibTransId="{C6E62324-C767-3C45-AE7B-136CA5AAA71F}"/>
    <dgm:cxn modelId="{CC336B3B-D1D1-3843-BA60-81CB54FF3A96}" type="presOf" srcId="{28F58172-E83B-FF40-9EE6-E24949EE59AD}" destId="{F5D85EEA-4A8A-EE40-A555-7B2105CD2A42}" srcOrd="1" destOrd="0" presId="urn:microsoft.com/office/officeart/2005/8/layout/list1"/>
    <dgm:cxn modelId="{3208713A-69D1-F746-8243-5BB4139A5A86}" type="presOf" srcId="{28F58172-E83B-FF40-9EE6-E24949EE59AD}" destId="{623A0E7D-B8FB-AC4A-91FB-E5603C78E21C}" srcOrd="0" destOrd="0" presId="urn:microsoft.com/office/officeart/2005/8/layout/list1"/>
    <dgm:cxn modelId="{62DD4D6A-5DD7-7E4C-831C-B188C7E7D007}" type="presOf" srcId="{2CC3B46C-E024-6C41-9604-164C67C1E8D6}" destId="{10A9B899-F3B9-3E46-BC03-EA0A6D4DB2B7}" srcOrd="0" destOrd="0" presId="urn:microsoft.com/office/officeart/2005/8/layout/list1"/>
    <dgm:cxn modelId="{9601155C-8004-B442-B09C-315668DA2B23}" type="presOf" srcId="{FA77B872-E4AC-914E-BF5A-A7C751C0716D}" destId="{682D00C2-67FD-8349-AAD0-CC7FF014C5E4}" srcOrd="0" destOrd="0" presId="urn:microsoft.com/office/officeart/2005/8/layout/list1"/>
    <dgm:cxn modelId="{856480E6-128C-3E48-A997-BC0C8A1C214D}" srcId="{BC5C8D01-310B-8A4C-A451-F301BE4C615D}" destId="{DE61AECF-1E44-5549-8A32-5C6536E8C284}" srcOrd="0" destOrd="0" parTransId="{079D343E-360A-2C46-9C2E-46534FAB6B2E}" sibTransId="{4552AE12-CB1A-9F44-BD50-ECAF6D5D3BDB}"/>
    <dgm:cxn modelId="{4AE8CF90-37B8-CD4B-9AD6-211347C30DAA}" srcId="{2CC3B46C-E024-6C41-9604-164C67C1E8D6}" destId="{FA77B872-E4AC-914E-BF5A-A7C751C0716D}" srcOrd="0" destOrd="0" parTransId="{BC1ADF48-4616-484E-84E1-C6B471F40E1A}" sibTransId="{0AFBEFB6-C101-3B45-BE97-C4109F6E4BAA}"/>
    <dgm:cxn modelId="{E9418DE7-E121-C04A-A4B7-CFC21BB9E11B}" type="presOf" srcId="{F2EB434C-4CEF-674F-B984-FE317043C8C3}" destId="{2D74EBD3-2E7E-6946-BD2A-1C74661A7D12}" srcOrd="0" destOrd="0" presId="urn:microsoft.com/office/officeart/2005/8/layout/list1"/>
    <dgm:cxn modelId="{72761E29-B6A7-6842-AC67-EC25FF02E93B}" srcId="{28F58172-E83B-FF40-9EE6-E24949EE59AD}" destId="{F2EB434C-4CEF-674F-B984-FE317043C8C3}" srcOrd="0" destOrd="0" parTransId="{BA8AEABB-405A-7546-95E7-53786C83A715}" sibTransId="{85ECAE79-EA40-0D4B-990A-DB104904540D}"/>
    <dgm:cxn modelId="{AF2E8DFF-A35E-1646-B441-1E232A4F812E}" type="presOf" srcId="{6C3B3775-8F97-2C41-A45B-97318B1F0119}" destId="{0378B610-1DDA-034C-9145-C6E6346B6D0F}" srcOrd="1" destOrd="0" presId="urn:microsoft.com/office/officeart/2005/8/layout/list1"/>
    <dgm:cxn modelId="{41B5E9D9-51A3-994F-8DCD-FA8763583A11}" srcId="{690A0A51-2372-3340-8141-C227D8373C53}" destId="{6C3B3775-8F97-2C41-A45B-97318B1F0119}" srcOrd="0" destOrd="0" parTransId="{DF27BC0B-E2BE-6449-B04D-53E6C4820332}" sibTransId="{C9FDEF19-F673-274B-847E-01123A8BEDC3}"/>
    <dgm:cxn modelId="{356E7509-A917-B34A-BD8B-8DDCAE43DC0B}" type="presOf" srcId="{31B2FC80-8C93-8645-8D44-0571640E2945}" destId="{46CEE755-D1D3-D843-895B-015677A04607}" srcOrd="0" destOrd="0" presId="urn:microsoft.com/office/officeart/2005/8/layout/list1"/>
    <dgm:cxn modelId="{4FB75B2B-0E90-6240-B84E-8B939FDCB5FB}" type="presOf" srcId="{6C3B3775-8F97-2C41-A45B-97318B1F0119}" destId="{3740724E-F628-B243-AD79-AA6F323C49FA}" srcOrd="0" destOrd="0" presId="urn:microsoft.com/office/officeart/2005/8/layout/list1"/>
    <dgm:cxn modelId="{2216490F-60AF-B443-881B-19BE61632390}" type="presParOf" srcId="{A917872E-6A65-E74C-B553-D9D1E95BE154}" destId="{4D0CFA87-BF65-9743-A76D-99A2163A159F}" srcOrd="0" destOrd="0" presId="urn:microsoft.com/office/officeart/2005/8/layout/list1"/>
    <dgm:cxn modelId="{18585AFE-E33A-434F-BFE1-EAAE3355A9CF}" type="presParOf" srcId="{4D0CFA87-BF65-9743-A76D-99A2163A159F}" destId="{3740724E-F628-B243-AD79-AA6F323C49FA}" srcOrd="0" destOrd="0" presId="urn:microsoft.com/office/officeart/2005/8/layout/list1"/>
    <dgm:cxn modelId="{78605DA9-363F-D644-AB89-44B742B5445F}" type="presParOf" srcId="{4D0CFA87-BF65-9743-A76D-99A2163A159F}" destId="{0378B610-1DDA-034C-9145-C6E6346B6D0F}" srcOrd="1" destOrd="0" presId="urn:microsoft.com/office/officeart/2005/8/layout/list1"/>
    <dgm:cxn modelId="{300205EE-C40B-2B48-AECF-48B77F9DF927}" type="presParOf" srcId="{A917872E-6A65-E74C-B553-D9D1E95BE154}" destId="{979B5C5D-1D09-834B-B41C-202D6294E26E}" srcOrd="1" destOrd="0" presId="urn:microsoft.com/office/officeart/2005/8/layout/list1"/>
    <dgm:cxn modelId="{FA9F8AF0-B927-754E-972A-5B141434A53D}" type="presParOf" srcId="{A917872E-6A65-E74C-B553-D9D1E95BE154}" destId="{46CEE755-D1D3-D843-895B-015677A04607}" srcOrd="2" destOrd="0" presId="urn:microsoft.com/office/officeart/2005/8/layout/list1"/>
    <dgm:cxn modelId="{1E5C32FB-0355-524E-BB3E-F2C968F7D775}" type="presParOf" srcId="{A917872E-6A65-E74C-B553-D9D1E95BE154}" destId="{C7AAA6E3-1450-6246-B656-D1FFBED06393}" srcOrd="3" destOrd="0" presId="urn:microsoft.com/office/officeart/2005/8/layout/list1"/>
    <dgm:cxn modelId="{E954264B-4539-984A-BBE8-27CAE503B80A}" type="presParOf" srcId="{A917872E-6A65-E74C-B553-D9D1E95BE154}" destId="{A6402533-AF2C-6B40-97D7-B549F3C4C965}" srcOrd="4" destOrd="0" presId="urn:microsoft.com/office/officeart/2005/8/layout/list1"/>
    <dgm:cxn modelId="{45B60D22-F8C5-AC4E-B46B-4E1DA651FD67}" type="presParOf" srcId="{A6402533-AF2C-6B40-97D7-B549F3C4C965}" destId="{934FF34A-384A-2B4D-9C52-44F047760010}" srcOrd="0" destOrd="0" presId="urn:microsoft.com/office/officeart/2005/8/layout/list1"/>
    <dgm:cxn modelId="{ED3B13D9-6001-2046-B7BE-49124D76DCEC}" type="presParOf" srcId="{A6402533-AF2C-6B40-97D7-B549F3C4C965}" destId="{282B60F0-C921-E14F-B160-1CE39CB4DC1B}" srcOrd="1" destOrd="0" presId="urn:microsoft.com/office/officeart/2005/8/layout/list1"/>
    <dgm:cxn modelId="{A77FF02E-6F8B-AD4A-8857-0600ED7B8FA3}" type="presParOf" srcId="{A917872E-6A65-E74C-B553-D9D1E95BE154}" destId="{CF4C9483-5776-664A-AAE0-5E391447FDB3}" srcOrd="5" destOrd="0" presId="urn:microsoft.com/office/officeart/2005/8/layout/list1"/>
    <dgm:cxn modelId="{BA0DC934-F701-5949-B1BB-37724D95E230}" type="presParOf" srcId="{A917872E-6A65-E74C-B553-D9D1E95BE154}" destId="{815E6AD4-D05E-5740-BEE0-9EC402EC280C}" srcOrd="6" destOrd="0" presId="urn:microsoft.com/office/officeart/2005/8/layout/list1"/>
    <dgm:cxn modelId="{89C89E26-C147-EB4D-AD7C-EB412223AC93}" type="presParOf" srcId="{A917872E-6A65-E74C-B553-D9D1E95BE154}" destId="{D3D0DCB7-4970-B64F-879A-D39B308609DD}" srcOrd="7" destOrd="0" presId="urn:microsoft.com/office/officeart/2005/8/layout/list1"/>
    <dgm:cxn modelId="{2ED7C746-853C-D648-87F3-B8CE8A59175B}" type="presParOf" srcId="{A917872E-6A65-E74C-B553-D9D1E95BE154}" destId="{0973B71E-08BE-D04B-ABA5-04E2D760F7B5}" srcOrd="8" destOrd="0" presId="urn:microsoft.com/office/officeart/2005/8/layout/list1"/>
    <dgm:cxn modelId="{59DEA88C-39D0-A84D-B746-6DB21B4F1182}" type="presParOf" srcId="{0973B71E-08BE-D04B-ABA5-04E2D760F7B5}" destId="{623A0E7D-B8FB-AC4A-91FB-E5603C78E21C}" srcOrd="0" destOrd="0" presId="urn:microsoft.com/office/officeart/2005/8/layout/list1"/>
    <dgm:cxn modelId="{D8160B81-F38A-4548-AC00-3F6DD0AAD06F}" type="presParOf" srcId="{0973B71E-08BE-D04B-ABA5-04E2D760F7B5}" destId="{F5D85EEA-4A8A-EE40-A555-7B2105CD2A42}" srcOrd="1" destOrd="0" presId="urn:microsoft.com/office/officeart/2005/8/layout/list1"/>
    <dgm:cxn modelId="{23CA5DB0-4AC6-0F40-AA68-C425BAD4982C}" type="presParOf" srcId="{A917872E-6A65-E74C-B553-D9D1E95BE154}" destId="{F339B1BC-4B74-2840-8D4D-018028B1A2AF}" srcOrd="9" destOrd="0" presId="urn:microsoft.com/office/officeart/2005/8/layout/list1"/>
    <dgm:cxn modelId="{4E713A67-7D04-AC47-AE73-7B4F84D771FD}" type="presParOf" srcId="{A917872E-6A65-E74C-B553-D9D1E95BE154}" destId="{2D74EBD3-2E7E-6946-BD2A-1C74661A7D12}" srcOrd="10" destOrd="0" presId="urn:microsoft.com/office/officeart/2005/8/layout/list1"/>
    <dgm:cxn modelId="{B2CDA34F-1922-FF43-83A6-57EEE3733427}" type="presParOf" srcId="{A917872E-6A65-E74C-B553-D9D1E95BE154}" destId="{2342C953-63E4-EA43-9B7B-C4A20742308B}" srcOrd="11" destOrd="0" presId="urn:microsoft.com/office/officeart/2005/8/layout/list1"/>
    <dgm:cxn modelId="{266D7E4F-B141-7E43-A690-380B6F436432}" type="presParOf" srcId="{A917872E-6A65-E74C-B553-D9D1E95BE154}" destId="{1D468C4F-1493-7A48-9259-74D798D06793}" srcOrd="12" destOrd="0" presId="urn:microsoft.com/office/officeart/2005/8/layout/list1"/>
    <dgm:cxn modelId="{3CF0CD10-D9B7-B840-9C9F-45F3C73BFC0A}" type="presParOf" srcId="{1D468C4F-1493-7A48-9259-74D798D06793}" destId="{10A9B899-F3B9-3E46-BC03-EA0A6D4DB2B7}" srcOrd="0" destOrd="0" presId="urn:microsoft.com/office/officeart/2005/8/layout/list1"/>
    <dgm:cxn modelId="{C6C8847E-3940-184E-996B-8930FFEF87D4}" type="presParOf" srcId="{1D468C4F-1493-7A48-9259-74D798D06793}" destId="{4E9F1A58-44D5-5149-AAA7-70A2644BA08B}" srcOrd="1" destOrd="0" presId="urn:microsoft.com/office/officeart/2005/8/layout/list1"/>
    <dgm:cxn modelId="{AD987A5C-19C9-4A42-AF46-BEBDBECECFBD}" type="presParOf" srcId="{A917872E-6A65-E74C-B553-D9D1E95BE154}" destId="{29781B37-7CA9-904A-9692-AB8042E1DDA4}" srcOrd="13" destOrd="0" presId="urn:microsoft.com/office/officeart/2005/8/layout/list1"/>
    <dgm:cxn modelId="{36CE8D56-F4EC-1640-83FC-629CF8D726A2}" type="presParOf" srcId="{A917872E-6A65-E74C-B553-D9D1E95BE154}" destId="{682D00C2-67FD-8349-AAD0-CC7FF014C5E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F25DF8-4BAB-F040-A14C-F2CE306CCC9B}"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8229815B-B499-F148-A40B-1CD4BC0318B7}">
      <dgm:prSet phldrT="[Text]"/>
      <dgm:spPr/>
      <dgm:t>
        <a:bodyPr/>
        <a:lstStyle/>
        <a:p>
          <a:r>
            <a:rPr lang="en-US" smtClean="0"/>
            <a:t>Quality of service (QoS)</a:t>
          </a:r>
          <a:endParaRPr lang="en-US"/>
        </a:p>
      </dgm:t>
    </dgm:pt>
    <dgm:pt modelId="{0643A3DC-6A75-D044-A1C8-9F520686DA0D}" type="parTrans" cxnId="{7272B1D1-6A19-0B48-A271-F47A5297C5D5}">
      <dgm:prSet/>
      <dgm:spPr/>
      <dgm:t>
        <a:bodyPr/>
        <a:lstStyle/>
        <a:p>
          <a:endParaRPr lang="en-US"/>
        </a:p>
      </dgm:t>
    </dgm:pt>
    <dgm:pt modelId="{51B473EB-01E3-5D45-8B50-FE17D23461E8}" type="sibTrans" cxnId="{7272B1D1-6A19-0B48-A271-F47A5297C5D5}">
      <dgm:prSet/>
      <dgm:spPr/>
      <dgm:t>
        <a:bodyPr/>
        <a:lstStyle/>
        <a:p>
          <a:endParaRPr lang="en-US"/>
        </a:p>
      </dgm:t>
    </dgm:pt>
    <dgm:pt modelId="{0E397E88-9AB4-614B-B4D0-425023052E6E}">
      <dgm:prSet/>
      <dgm:spPr/>
      <dgm:t>
        <a:bodyPr/>
        <a:lstStyle/>
        <a:p>
          <a:r>
            <a:rPr lang="en-US" dirty="0" smtClean="0"/>
            <a:t>Specified by parameters such as cell loss ratio and cell delay variation</a:t>
          </a:r>
        </a:p>
      </dgm:t>
    </dgm:pt>
    <dgm:pt modelId="{CF12D084-2C1F-F045-97CC-C7AE67A49D76}" type="parTrans" cxnId="{4E96FE82-7DE7-F741-B396-299B454F86B9}">
      <dgm:prSet/>
      <dgm:spPr/>
      <dgm:t>
        <a:bodyPr/>
        <a:lstStyle/>
        <a:p>
          <a:endParaRPr lang="en-US"/>
        </a:p>
      </dgm:t>
    </dgm:pt>
    <dgm:pt modelId="{C7B44284-1936-C442-B067-826C97D4E153}" type="sibTrans" cxnId="{4E96FE82-7DE7-F741-B396-299B454F86B9}">
      <dgm:prSet/>
      <dgm:spPr/>
      <dgm:t>
        <a:bodyPr/>
        <a:lstStyle/>
        <a:p>
          <a:endParaRPr lang="en-US"/>
        </a:p>
      </dgm:t>
    </dgm:pt>
    <dgm:pt modelId="{4D2FE0B6-4AE9-134C-96B0-283F1AC8CE1C}">
      <dgm:prSet/>
      <dgm:spPr/>
      <dgm:t>
        <a:bodyPr/>
        <a:lstStyle/>
        <a:p>
          <a:r>
            <a:rPr lang="en-US" smtClean="0"/>
            <a:t>Switched and semipermanent VCCs</a:t>
          </a:r>
          <a:endParaRPr lang="en-US" dirty="0" smtClean="0"/>
        </a:p>
      </dgm:t>
    </dgm:pt>
    <dgm:pt modelId="{BEACB3C4-D482-384C-B9DA-9F907576D71D}" type="parTrans" cxnId="{D5299BBB-3A4C-864C-B448-C15DC281A2B8}">
      <dgm:prSet/>
      <dgm:spPr/>
      <dgm:t>
        <a:bodyPr/>
        <a:lstStyle/>
        <a:p>
          <a:endParaRPr lang="en-US"/>
        </a:p>
      </dgm:t>
    </dgm:pt>
    <dgm:pt modelId="{0E32657C-9A3C-A74B-98DF-512D3E03E273}" type="sibTrans" cxnId="{D5299BBB-3A4C-864C-B448-C15DC281A2B8}">
      <dgm:prSet/>
      <dgm:spPr/>
      <dgm:t>
        <a:bodyPr/>
        <a:lstStyle/>
        <a:p>
          <a:endParaRPr lang="en-US"/>
        </a:p>
      </dgm:t>
    </dgm:pt>
    <dgm:pt modelId="{AA5C5E0D-7AEF-4246-BF48-B095E422C789}">
      <dgm:prSet/>
      <dgm:spPr/>
      <dgm:t>
        <a:bodyPr/>
        <a:lstStyle/>
        <a:p>
          <a:r>
            <a:rPr lang="en-US" smtClean="0"/>
            <a:t>A switched VCC is an on-demand connection which requires a call control signaling for setup and tearing down</a:t>
          </a:r>
          <a:endParaRPr lang="en-US" dirty="0" smtClean="0"/>
        </a:p>
      </dgm:t>
    </dgm:pt>
    <dgm:pt modelId="{5CA8DC9B-DE28-804C-99ED-128C20253DB9}" type="parTrans" cxnId="{0610BE19-51FD-8342-AA06-11D004ACE85D}">
      <dgm:prSet/>
      <dgm:spPr/>
      <dgm:t>
        <a:bodyPr/>
        <a:lstStyle/>
        <a:p>
          <a:endParaRPr lang="en-US"/>
        </a:p>
      </dgm:t>
    </dgm:pt>
    <dgm:pt modelId="{8F449F8A-D882-724B-82DF-C1B1308F1118}" type="sibTrans" cxnId="{0610BE19-51FD-8342-AA06-11D004ACE85D}">
      <dgm:prSet/>
      <dgm:spPr/>
      <dgm:t>
        <a:bodyPr/>
        <a:lstStyle/>
        <a:p>
          <a:endParaRPr lang="en-US"/>
        </a:p>
      </dgm:t>
    </dgm:pt>
    <dgm:pt modelId="{F70900C8-5D0F-CA47-A47D-8C29B8AB8BC5}">
      <dgm:prSet/>
      <dgm:spPr/>
      <dgm:t>
        <a:bodyPr/>
        <a:lstStyle/>
        <a:p>
          <a:r>
            <a:rPr lang="en-US" smtClean="0"/>
            <a:t>A semipermanent VCC is one that is of long duration and is set up by configuration or network management action</a:t>
          </a:r>
          <a:endParaRPr lang="en-US" dirty="0" smtClean="0"/>
        </a:p>
      </dgm:t>
    </dgm:pt>
    <dgm:pt modelId="{6037FE62-B549-6046-89E1-EBF7C2D5A6FB}" type="parTrans" cxnId="{8DD244BA-574B-6B4C-81E5-1C64D6D65F97}">
      <dgm:prSet/>
      <dgm:spPr/>
      <dgm:t>
        <a:bodyPr/>
        <a:lstStyle/>
        <a:p>
          <a:endParaRPr lang="en-US"/>
        </a:p>
      </dgm:t>
    </dgm:pt>
    <dgm:pt modelId="{599A3BE9-9318-D642-8D17-FEE4C26CFBED}" type="sibTrans" cxnId="{8DD244BA-574B-6B4C-81E5-1C64D6D65F97}">
      <dgm:prSet/>
      <dgm:spPr/>
      <dgm:t>
        <a:bodyPr/>
        <a:lstStyle/>
        <a:p>
          <a:endParaRPr lang="en-US"/>
        </a:p>
      </dgm:t>
    </dgm:pt>
    <dgm:pt modelId="{DDED0D14-B7DA-084C-A950-E669D694AAEF}">
      <dgm:prSet/>
      <dgm:spPr/>
      <dgm:t>
        <a:bodyPr/>
        <a:lstStyle/>
        <a:p>
          <a:r>
            <a:rPr lang="en-US" smtClean="0"/>
            <a:t>Cell sequence integrity</a:t>
          </a:r>
          <a:endParaRPr lang="en-US" dirty="0" smtClean="0"/>
        </a:p>
      </dgm:t>
    </dgm:pt>
    <dgm:pt modelId="{9E196EB1-92B5-5845-AA4B-19AEDB7E124E}" type="parTrans" cxnId="{A5B46C01-E912-BC4A-9823-C65BAE2F3EFC}">
      <dgm:prSet/>
      <dgm:spPr/>
      <dgm:t>
        <a:bodyPr/>
        <a:lstStyle/>
        <a:p>
          <a:endParaRPr lang="en-US"/>
        </a:p>
      </dgm:t>
    </dgm:pt>
    <dgm:pt modelId="{C7AC9489-FEFE-184F-B52C-8F966FF1B88F}" type="sibTrans" cxnId="{A5B46C01-E912-BC4A-9823-C65BAE2F3EFC}">
      <dgm:prSet/>
      <dgm:spPr/>
      <dgm:t>
        <a:bodyPr/>
        <a:lstStyle/>
        <a:p>
          <a:endParaRPr lang="en-US"/>
        </a:p>
      </dgm:t>
    </dgm:pt>
    <dgm:pt modelId="{43C53665-5272-8C4D-B283-62238329C81C}">
      <dgm:prSet/>
      <dgm:spPr/>
      <dgm:t>
        <a:bodyPr/>
        <a:lstStyle/>
        <a:p>
          <a:r>
            <a:rPr lang="en-US" smtClean="0"/>
            <a:t>The sequence of transmitted cells within a VCC is preserved</a:t>
          </a:r>
          <a:endParaRPr lang="en-US" dirty="0" smtClean="0"/>
        </a:p>
      </dgm:t>
    </dgm:pt>
    <dgm:pt modelId="{BC83AFBE-C415-1A4F-9E14-B583FEAB0346}" type="parTrans" cxnId="{02AD9A99-1B27-FF4F-AB63-6E4D6832D4BA}">
      <dgm:prSet/>
      <dgm:spPr/>
      <dgm:t>
        <a:bodyPr/>
        <a:lstStyle/>
        <a:p>
          <a:endParaRPr lang="en-US"/>
        </a:p>
      </dgm:t>
    </dgm:pt>
    <dgm:pt modelId="{5CCDE050-A737-F44C-B333-F596BA94424B}" type="sibTrans" cxnId="{02AD9A99-1B27-FF4F-AB63-6E4D6832D4BA}">
      <dgm:prSet/>
      <dgm:spPr/>
      <dgm:t>
        <a:bodyPr/>
        <a:lstStyle/>
        <a:p>
          <a:endParaRPr lang="en-US"/>
        </a:p>
      </dgm:t>
    </dgm:pt>
    <dgm:pt modelId="{2D93BA1D-AE47-5E4D-B582-9BE004CD756E}">
      <dgm:prSet/>
      <dgm:spPr/>
      <dgm:t>
        <a:bodyPr/>
        <a:lstStyle/>
        <a:p>
          <a:r>
            <a:rPr lang="en-US" smtClean="0"/>
            <a:t>Traffic parameter negotiation and usage monitoring</a:t>
          </a:r>
          <a:endParaRPr lang="en-US" dirty="0" smtClean="0"/>
        </a:p>
      </dgm:t>
    </dgm:pt>
    <dgm:pt modelId="{754E39B9-BB17-2B41-BE73-890D03BAD1B1}" type="parTrans" cxnId="{E0FB7EE2-8E94-5D45-846D-70A661ECC3E8}">
      <dgm:prSet/>
      <dgm:spPr/>
      <dgm:t>
        <a:bodyPr/>
        <a:lstStyle/>
        <a:p>
          <a:endParaRPr lang="en-US"/>
        </a:p>
      </dgm:t>
    </dgm:pt>
    <dgm:pt modelId="{7B790A7B-D572-F745-915B-02E2E150CDBF}" type="sibTrans" cxnId="{E0FB7EE2-8E94-5D45-846D-70A661ECC3E8}">
      <dgm:prSet/>
      <dgm:spPr/>
      <dgm:t>
        <a:bodyPr/>
        <a:lstStyle/>
        <a:p>
          <a:endParaRPr lang="en-US"/>
        </a:p>
      </dgm:t>
    </dgm:pt>
    <dgm:pt modelId="{3A5EBDC8-907E-3743-A309-BA37C8A1877B}">
      <dgm:prSet/>
      <dgm:spPr/>
      <dgm:t>
        <a:bodyPr/>
        <a:lstStyle/>
        <a:p>
          <a:r>
            <a:rPr lang="en-US" smtClean="0"/>
            <a:t>Traffic parameters can be negotiated between a user and the network for each VCC</a:t>
          </a:r>
          <a:endParaRPr lang="en-US" dirty="0" smtClean="0"/>
        </a:p>
      </dgm:t>
    </dgm:pt>
    <dgm:pt modelId="{40AEF308-0EE0-8245-81A5-BE2E62C514A6}" type="parTrans" cxnId="{70A8EEED-FC33-794A-9B17-484E136A92AC}">
      <dgm:prSet/>
      <dgm:spPr/>
      <dgm:t>
        <a:bodyPr/>
        <a:lstStyle/>
        <a:p>
          <a:endParaRPr lang="en-US"/>
        </a:p>
      </dgm:t>
    </dgm:pt>
    <dgm:pt modelId="{3A187F2C-AAF9-2640-A5AB-CAF1B82F24FF}" type="sibTrans" cxnId="{70A8EEED-FC33-794A-9B17-484E136A92AC}">
      <dgm:prSet/>
      <dgm:spPr/>
      <dgm:t>
        <a:bodyPr/>
        <a:lstStyle/>
        <a:p>
          <a:endParaRPr lang="en-US"/>
        </a:p>
      </dgm:t>
    </dgm:pt>
    <dgm:pt modelId="{22C69E1F-1C58-544E-ADB5-7A5A7B245A41}">
      <dgm:prSet/>
      <dgm:spPr/>
      <dgm:t>
        <a:bodyPr/>
        <a:lstStyle/>
        <a:p>
          <a:r>
            <a:rPr lang="en-US" dirty="0" smtClean="0"/>
            <a:t>The network monitors the input of cells to ensure that the negotiated parameters are not violated</a:t>
          </a:r>
          <a:endParaRPr lang="en-US" dirty="0"/>
        </a:p>
      </dgm:t>
    </dgm:pt>
    <dgm:pt modelId="{8D001BB2-7C07-644F-A5CD-CBBDEA4F0107}" type="parTrans" cxnId="{25E88B63-9D28-BD44-8802-D05A2F003A5A}">
      <dgm:prSet/>
      <dgm:spPr/>
      <dgm:t>
        <a:bodyPr/>
        <a:lstStyle/>
        <a:p>
          <a:endParaRPr lang="en-US"/>
        </a:p>
      </dgm:t>
    </dgm:pt>
    <dgm:pt modelId="{A2D230A4-84D0-9B46-9004-637F0E4B53A0}" type="sibTrans" cxnId="{25E88B63-9D28-BD44-8802-D05A2F003A5A}">
      <dgm:prSet/>
      <dgm:spPr/>
      <dgm:t>
        <a:bodyPr/>
        <a:lstStyle/>
        <a:p>
          <a:endParaRPr lang="en-US"/>
        </a:p>
      </dgm:t>
    </dgm:pt>
    <dgm:pt modelId="{005D78D6-D166-E643-99A9-137FA856352B}" type="pres">
      <dgm:prSet presAssocID="{EFF25DF8-4BAB-F040-A14C-F2CE306CCC9B}" presName="Name0" presStyleCnt="0">
        <dgm:presLayoutVars>
          <dgm:chMax val="7"/>
          <dgm:chPref val="7"/>
          <dgm:dir/>
        </dgm:presLayoutVars>
      </dgm:prSet>
      <dgm:spPr/>
      <dgm:t>
        <a:bodyPr/>
        <a:lstStyle/>
        <a:p>
          <a:endParaRPr lang="en-US"/>
        </a:p>
      </dgm:t>
    </dgm:pt>
    <dgm:pt modelId="{FE215C33-4783-C042-9BCF-3B5503736A07}" type="pres">
      <dgm:prSet presAssocID="{EFF25DF8-4BAB-F040-A14C-F2CE306CCC9B}" presName="Name1" presStyleCnt="0"/>
      <dgm:spPr/>
    </dgm:pt>
    <dgm:pt modelId="{612725B4-0F04-5848-A196-DB4948C1FAEC}" type="pres">
      <dgm:prSet presAssocID="{EFF25DF8-4BAB-F040-A14C-F2CE306CCC9B}" presName="cycle" presStyleCnt="0"/>
      <dgm:spPr/>
    </dgm:pt>
    <dgm:pt modelId="{CA96A18D-E6B6-9543-B5F5-C22F3A29D938}" type="pres">
      <dgm:prSet presAssocID="{EFF25DF8-4BAB-F040-A14C-F2CE306CCC9B}" presName="srcNode" presStyleLbl="node1" presStyleIdx="0" presStyleCnt="4"/>
      <dgm:spPr/>
    </dgm:pt>
    <dgm:pt modelId="{A884E7C6-4EE8-A543-A649-4E838295076B}" type="pres">
      <dgm:prSet presAssocID="{EFF25DF8-4BAB-F040-A14C-F2CE306CCC9B}" presName="conn" presStyleLbl="parChTrans1D2" presStyleIdx="0" presStyleCnt="1"/>
      <dgm:spPr/>
      <dgm:t>
        <a:bodyPr/>
        <a:lstStyle/>
        <a:p>
          <a:endParaRPr lang="en-US"/>
        </a:p>
      </dgm:t>
    </dgm:pt>
    <dgm:pt modelId="{B19F0687-E809-B947-8CD3-4210EE923EC2}" type="pres">
      <dgm:prSet presAssocID="{EFF25DF8-4BAB-F040-A14C-F2CE306CCC9B}" presName="extraNode" presStyleLbl="node1" presStyleIdx="0" presStyleCnt="4"/>
      <dgm:spPr/>
    </dgm:pt>
    <dgm:pt modelId="{9986617B-0848-7F43-A041-E02F64E18A97}" type="pres">
      <dgm:prSet presAssocID="{EFF25DF8-4BAB-F040-A14C-F2CE306CCC9B}" presName="dstNode" presStyleLbl="node1" presStyleIdx="0" presStyleCnt="4"/>
      <dgm:spPr/>
    </dgm:pt>
    <dgm:pt modelId="{03106392-6AAC-284D-A57B-BB76468FE6DC}" type="pres">
      <dgm:prSet presAssocID="{8229815B-B499-F148-A40B-1CD4BC0318B7}" presName="text_1" presStyleLbl="node1" presStyleIdx="0" presStyleCnt="4">
        <dgm:presLayoutVars>
          <dgm:bulletEnabled val="1"/>
        </dgm:presLayoutVars>
      </dgm:prSet>
      <dgm:spPr/>
      <dgm:t>
        <a:bodyPr/>
        <a:lstStyle/>
        <a:p>
          <a:endParaRPr lang="en-US"/>
        </a:p>
      </dgm:t>
    </dgm:pt>
    <dgm:pt modelId="{49A833D6-3575-8F45-8274-AE8007E1FB0B}" type="pres">
      <dgm:prSet presAssocID="{8229815B-B499-F148-A40B-1CD4BC0318B7}" presName="accent_1" presStyleCnt="0"/>
      <dgm:spPr/>
    </dgm:pt>
    <dgm:pt modelId="{46A3E72C-B981-2A45-BFFD-A06FEB2E05BC}" type="pres">
      <dgm:prSet presAssocID="{8229815B-B499-F148-A40B-1CD4BC0318B7}" presName="accentRepeatNode" presStyleLbl="solidFgAcc1" presStyleIdx="0" presStyleCnt="4"/>
      <dgm:spPr/>
    </dgm:pt>
    <dgm:pt modelId="{7107D4AD-D110-EC49-9300-EBE4C3D5423A}" type="pres">
      <dgm:prSet presAssocID="{4D2FE0B6-4AE9-134C-96B0-283F1AC8CE1C}" presName="text_2" presStyleLbl="node1" presStyleIdx="1" presStyleCnt="4">
        <dgm:presLayoutVars>
          <dgm:bulletEnabled val="1"/>
        </dgm:presLayoutVars>
      </dgm:prSet>
      <dgm:spPr/>
      <dgm:t>
        <a:bodyPr/>
        <a:lstStyle/>
        <a:p>
          <a:endParaRPr lang="en-US"/>
        </a:p>
      </dgm:t>
    </dgm:pt>
    <dgm:pt modelId="{0D36D7FF-1D4D-7F46-8F6A-D2A37A9C574A}" type="pres">
      <dgm:prSet presAssocID="{4D2FE0B6-4AE9-134C-96B0-283F1AC8CE1C}" presName="accent_2" presStyleCnt="0"/>
      <dgm:spPr/>
    </dgm:pt>
    <dgm:pt modelId="{C9D6D6F4-0263-F740-A69A-7CCABDCC0CDE}" type="pres">
      <dgm:prSet presAssocID="{4D2FE0B6-4AE9-134C-96B0-283F1AC8CE1C}" presName="accentRepeatNode" presStyleLbl="solidFgAcc1" presStyleIdx="1" presStyleCnt="4"/>
      <dgm:spPr/>
    </dgm:pt>
    <dgm:pt modelId="{F2ECA396-4ABD-2947-8CC0-6AFC74CEAB4D}" type="pres">
      <dgm:prSet presAssocID="{DDED0D14-B7DA-084C-A950-E669D694AAEF}" presName="text_3" presStyleLbl="node1" presStyleIdx="2" presStyleCnt="4">
        <dgm:presLayoutVars>
          <dgm:bulletEnabled val="1"/>
        </dgm:presLayoutVars>
      </dgm:prSet>
      <dgm:spPr/>
      <dgm:t>
        <a:bodyPr/>
        <a:lstStyle/>
        <a:p>
          <a:endParaRPr lang="en-US"/>
        </a:p>
      </dgm:t>
    </dgm:pt>
    <dgm:pt modelId="{0E58815B-B6AA-9C4F-A2E8-8D44779BCA02}" type="pres">
      <dgm:prSet presAssocID="{DDED0D14-B7DA-084C-A950-E669D694AAEF}" presName="accent_3" presStyleCnt="0"/>
      <dgm:spPr/>
    </dgm:pt>
    <dgm:pt modelId="{DD57706F-3E19-2447-AB07-5857180B5131}" type="pres">
      <dgm:prSet presAssocID="{DDED0D14-B7DA-084C-A950-E669D694AAEF}" presName="accentRepeatNode" presStyleLbl="solidFgAcc1" presStyleIdx="2" presStyleCnt="4"/>
      <dgm:spPr/>
    </dgm:pt>
    <dgm:pt modelId="{0574D2EB-F968-1E48-96EE-FE897E63A7DE}" type="pres">
      <dgm:prSet presAssocID="{2D93BA1D-AE47-5E4D-B582-9BE004CD756E}" presName="text_4" presStyleLbl="node1" presStyleIdx="3" presStyleCnt="4">
        <dgm:presLayoutVars>
          <dgm:bulletEnabled val="1"/>
        </dgm:presLayoutVars>
      </dgm:prSet>
      <dgm:spPr/>
      <dgm:t>
        <a:bodyPr/>
        <a:lstStyle/>
        <a:p>
          <a:endParaRPr lang="en-US"/>
        </a:p>
      </dgm:t>
    </dgm:pt>
    <dgm:pt modelId="{4D898277-2D12-344A-917C-C5213B52F720}" type="pres">
      <dgm:prSet presAssocID="{2D93BA1D-AE47-5E4D-B582-9BE004CD756E}" presName="accent_4" presStyleCnt="0"/>
      <dgm:spPr/>
    </dgm:pt>
    <dgm:pt modelId="{3A045450-EE09-134C-A625-743626A7579A}" type="pres">
      <dgm:prSet presAssocID="{2D93BA1D-AE47-5E4D-B582-9BE004CD756E}" presName="accentRepeatNode" presStyleLbl="solidFgAcc1" presStyleIdx="3" presStyleCnt="4"/>
      <dgm:spPr/>
    </dgm:pt>
  </dgm:ptLst>
  <dgm:cxnLst>
    <dgm:cxn modelId="{BEC3F168-A899-884D-99BD-1C46795F944E}" type="presOf" srcId="{43C53665-5272-8C4D-B283-62238329C81C}" destId="{F2ECA396-4ABD-2947-8CC0-6AFC74CEAB4D}" srcOrd="0" destOrd="1" presId="urn:microsoft.com/office/officeart/2008/layout/VerticalCurvedList"/>
    <dgm:cxn modelId="{7272B1D1-6A19-0B48-A271-F47A5297C5D5}" srcId="{EFF25DF8-4BAB-F040-A14C-F2CE306CCC9B}" destId="{8229815B-B499-F148-A40B-1CD4BC0318B7}" srcOrd="0" destOrd="0" parTransId="{0643A3DC-6A75-D044-A1C8-9F520686DA0D}" sibTransId="{51B473EB-01E3-5D45-8B50-FE17D23461E8}"/>
    <dgm:cxn modelId="{3E707CA9-3FDF-AE4E-9CA0-E64C5B61E3FA}" type="presOf" srcId="{2D93BA1D-AE47-5E4D-B582-9BE004CD756E}" destId="{0574D2EB-F968-1E48-96EE-FE897E63A7DE}" srcOrd="0" destOrd="0" presId="urn:microsoft.com/office/officeart/2008/layout/VerticalCurvedList"/>
    <dgm:cxn modelId="{A5B46C01-E912-BC4A-9823-C65BAE2F3EFC}" srcId="{EFF25DF8-4BAB-F040-A14C-F2CE306CCC9B}" destId="{DDED0D14-B7DA-084C-A950-E669D694AAEF}" srcOrd="2" destOrd="0" parTransId="{9E196EB1-92B5-5845-AA4B-19AEDB7E124E}" sibTransId="{C7AC9489-FEFE-184F-B52C-8F966FF1B88F}"/>
    <dgm:cxn modelId="{E0FB7EE2-8E94-5D45-846D-70A661ECC3E8}" srcId="{EFF25DF8-4BAB-F040-A14C-F2CE306CCC9B}" destId="{2D93BA1D-AE47-5E4D-B582-9BE004CD756E}" srcOrd="3" destOrd="0" parTransId="{754E39B9-BB17-2B41-BE73-890D03BAD1B1}" sibTransId="{7B790A7B-D572-F745-915B-02E2E150CDBF}"/>
    <dgm:cxn modelId="{D79DDD4C-BF1C-FD4D-8F89-F1A524EA79A4}" type="presOf" srcId="{3A5EBDC8-907E-3743-A309-BA37C8A1877B}" destId="{0574D2EB-F968-1E48-96EE-FE897E63A7DE}" srcOrd="0" destOrd="1" presId="urn:microsoft.com/office/officeart/2008/layout/VerticalCurvedList"/>
    <dgm:cxn modelId="{0610BE19-51FD-8342-AA06-11D004ACE85D}" srcId="{4D2FE0B6-4AE9-134C-96B0-283F1AC8CE1C}" destId="{AA5C5E0D-7AEF-4246-BF48-B095E422C789}" srcOrd="0" destOrd="0" parTransId="{5CA8DC9B-DE28-804C-99ED-128C20253DB9}" sibTransId="{8F449F8A-D882-724B-82DF-C1B1308F1118}"/>
    <dgm:cxn modelId="{02AD9A99-1B27-FF4F-AB63-6E4D6832D4BA}" srcId="{DDED0D14-B7DA-084C-A950-E669D694AAEF}" destId="{43C53665-5272-8C4D-B283-62238329C81C}" srcOrd="0" destOrd="0" parTransId="{BC83AFBE-C415-1A4F-9E14-B583FEAB0346}" sibTransId="{5CCDE050-A737-F44C-B333-F596BA94424B}"/>
    <dgm:cxn modelId="{22186905-B726-C541-8630-83F5E1527989}" type="presOf" srcId="{DDED0D14-B7DA-084C-A950-E669D694AAEF}" destId="{F2ECA396-4ABD-2947-8CC0-6AFC74CEAB4D}" srcOrd="0" destOrd="0" presId="urn:microsoft.com/office/officeart/2008/layout/VerticalCurvedList"/>
    <dgm:cxn modelId="{F98058F4-E3E9-ED46-879F-1CFCD5A8AC0D}" type="presOf" srcId="{8229815B-B499-F148-A40B-1CD4BC0318B7}" destId="{03106392-6AAC-284D-A57B-BB76468FE6DC}" srcOrd="0" destOrd="0" presId="urn:microsoft.com/office/officeart/2008/layout/VerticalCurvedList"/>
    <dgm:cxn modelId="{04D3652C-9663-EF4F-B720-58D0E31F42C3}" type="presOf" srcId="{C7B44284-1936-C442-B067-826C97D4E153}" destId="{A884E7C6-4EE8-A543-A649-4E838295076B}" srcOrd="0" destOrd="0" presId="urn:microsoft.com/office/officeart/2008/layout/VerticalCurvedList"/>
    <dgm:cxn modelId="{70A8EEED-FC33-794A-9B17-484E136A92AC}" srcId="{2D93BA1D-AE47-5E4D-B582-9BE004CD756E}" destId="{3A5EBDC8-907E-3743-A309-BA37C8A1877B}" srcOrd="0" destOrd="0" parTransId="{40AEF308-0EE0-8245-81A5-BE2E62C514A6}" sibTransId="{3A187F2C-AAF9-2640-A5AB-CAF1B82F24FF}"/>
    <dgm:cxn modelId="{E810EDAD-759F-854F-8587-CACC78F817CE}" type="presOf" srcId="{22C69E1F-1C58-544E-ADB5-7A5A7B245A41}" destId="{0574D2EB-F968-1E48-96EE-FE897E63A7DE}" srcOrd="0" destOrd="2" presId="urn:microsoft.com/office/officeart/2008/layout/VerticalCurvedList"/>
    <dgm:cxn modelId="{D5299BBB-3A4C-864C-B448-C15DC281A2B8}" srcId="{EFF25DF8-4BAB-F040-A14C-F2CE306CCC9B}" destId="{4D2FE0B6-4AE9-134C-96B0-283F1AC8CE1C}" srcOrd="1" destOrd="0" parTransId="{BEACB3C4-D482-384C-B9DA-9F907576D71D}" sibTransId="{0E32657C-9A3C-A74B-98DF-512D3E03E273}"/>
    <dgm:cxn modelId="{5CC51BBE-07A8-6346-88DE-D206E46FDE97}" type="presOf" srcId="{0E397E88-9AB4-614B-B4D0-425023052E6E}" destId="{03106392-6AAC-284D-A57B-BB76468FE6DC}" srcOrd="0" destOrd="1" presId="urn:microsoft.com/office/officeart/2008/layout/VerticalCurvedList"/>
    <dgm:cxn modelId="{BDC809BE-7717-A24A-9B32-4DE4CBD00140}" type="presOf" srcId="{F70900C8-5D0F-CA47-A47D-8C29B8AB8BC5}" destId="{7107D4AD-D110-EC49-9300-EBE4C3D5423A}" srcOrd="0" destOrd="2" presId="urn:microsoft.com/office/officeart/2008/layout/VerticalCurvedList"/>
    <dgm:cxn modelId="{5580A079-F93A-0642-ADB7-CCC3200F480A}" type="presOf" srcId="{AA5C5E0D-7AEF-4246-BF48-B095E422C789}" destId="{7107D4AD-D110-EC49-9300-EBE4C3D5423A}" srcOrd="0" destOrd="1" presId="urn:microsoft.com/office/officeart/2008/layout/VerticalCurvedList"/>
    <dgm:cxn modelId="{8DD244BA-574B-6B4C-81E5-1C64D6D65F97}" srcId="{4D2FE0B6-4AE9-134C-96B0-283F1AC8CE1C}" destId="{F70900C8-5D0F-CA47-A47D-8C29B8AB8BC5}" srcOrd="1" destOrd="0" parTransId="{6037FE62-B549-6046-89E1-EBF7C2D5A6FB}" sibTransId="{599A3BE9-9318-D642-8D17-FEE4C26CFBED}"/>
    <dgm:cxn modelId="{6DEFDB4A-3A29-4D45-97C5-3C031BD6AB11}" type="presOf" srcId="{EFF25DF8-4BAB-F040-A14C-F2CE306CCC9B}" destId="{005D78D6-D166-E643-99A9-137FA856352B}" srcOrd="0" destOrd="0" presId="urn:microsoft.com/office/officeart/2008/layout/VerticalCurvedList"/>
    <dgm:cxn modelId="{25E88B63-9D28-BD44-8802-D05A2F003A5A}" srcId="{2D93BA1D-AE47-5E4D-B582-9BE004CD756E}" destId="{22C69E1F-1C58-544E-ADB5-7A5A7B245A41}" srcOrd="1" destOrd="0" parTransId="{8D001BB2-7C07-644F-A5CD-CBBDEA4F0107}" sibTransId="{A2D230A4-84D0-9B46-9004-637F0E4B53A0}"/>
    <dgm:cxn modelId="{4E96FE82-7DE7-F741-B396-299B454F86B9}" srcId="{8229815B-B499-F148-A40B-1CD4BC0318B7}" destId="{0E397E88-9AB4-614B-B4D0-425023052E6E}" srcOrd="0" destOrd="0" parTransId="{CF12D084-2C1F-F045-97CC-C7AE67A49D76}" sibTransId="{C7B44284-1936-C442-B067-826C97D4E153}"/>
    <dgm:cxn modelId="{EF8A8193-0EA1-EA4C-BB09-8819EDCF4FA6}" type="presOf" srcId="{4D2FE0B6-4AE9-134C-96B0-283F1AC8CE1C}" destId="{7107D4AD-D110-EC49-9300-EBE4C3D5423A}" srcOrd="0" destOrd="0" presId="urn:microsoft.com/office/officeart/2008/layout/VerticalCurvedList"/>
    <dgm:cxn modelId="{A8013FE4-57E1-DB49-AE0B-7399C55A0D79}" type="presParOf" srcId="{005D78D6-D166-E643-99A9-137FA856352B}" destId="{FE215C33-4783-C042-9BCF-3B5503736A07}" srcOrd="0" destOrd="0" presId="urn:microsoft.com/office/officeart/2008/layout/VerticalCurvedList"/>
    <dgm:cxn modelId="{8A7DB75D-6B39-874B-9C42-D5A6377D22D1}" type="presParOf" srcId="{FE215C33-4783-C042-9BCF-3B5503736A07}" destId="{612725B4-0F04-5848-A196-DB4948C1FAEC}" srcOrd="0" destOrd="0" presId="urn:microsoft.com/office/officeart/2008/layout/VerticalCurvedList"/>
    <dgm:cxn modelId="{D9B5E883-AF11-1748-B243-9A2F80E04BA4}" type="presParOf" srcId="{612725B4-0F04-5848-A196-DB4948C1FAEC}" destId="{CA96A18D-E6B6-9543-B5F5-C22F3A29D938}" srcOrd="0" destOrd="0" presId="urn:microsoft.com/office/officeart/2008/layout/VerticalCurvedList"/>
    <dgm:cxn modelId="{BF28B09B-A052-164F-B8C5-7B933735055C}" type="presParOf" srcId="{612725B4-0F04-5848-A196-DB4948C1FAEC}" destId="{A884E7C6-4EE8-A543-A649-4E838295076B}" srcOrd="1" destOrd="0" presId="urn:microsoft.com/office/officeart/2008/layout/VerticalCurvedList"/>
    <dgm:cxn modelId="{F3B57BAB-0379-E743-8592-72707F9D3AC5}" type="presParOf" srcId="{612725B4-0F04-5848-A196-DB4948C1FAEC}" destId="{B19F0687-E809-B947-8CD3-4210EE923EC2}" srcOrd="2" destOrd="0" presId="urn:microsoft.com/office/officeart/2008/layout/VerticalCurvedList"/>
    <dgm:cxn modelId="{23479754-E712-1547-949A-9F216200E4AB}" type="presParOf" srcId="{612725B4-0F04-5848-A196-DB4948C1FAEC}" destId="{9986617B-0848-7F43-A041-E02F64E18A97}" srcOrd="3" destOrd="0" presId="urn:microsoft.com/office/officeart/2008/layout/VerticalCurvedList"/>
    <dgm:cxn modelId="{E4D5D232-9FAF-BC43-B3D1-9A8AFE346EA4}" type="presParOf" srcId="{FE215C33-4783-C042-9BCF-3B5503736A07}" destId="{03106392-6AAC-284D-A57B-BB76468FE6DC}" srcOrd="1" destOrd="0" presId="urn:microsoft.com/office/officeart/2008/layout/VerticalCurvedList"/>
    <dgm:cxn modelId="{6D6B9C58-CF68-1640-A40C-6976FE95E8BC}" type="presParOf" srcId="{FE215C33-4783-C042-9BCF-3B5503736A07}" destId="{49A833D6-3575-8F45-8274-AE8007E1FB0B}" srcOrd="2" destOrd="0" presId="urn:microsoft.com/office/officeart/2008/layout/VerticalCurvedList"/>
    <dgm:cxn modelId="{17AF92E1-A7B9-2C40-9C39-B8E1E1452B7F}" type="presParOf" srcId="{49A833D6-3575-8F45-8274-AE8007E1FB0B}" destId="{46A3E72C-B981-2A45-BFFD-A06FEB2E05BC}" srcOrd="0" destOrd="0" presId="urn:microsoft.com/office/officeart/2008/layout/VerticalCurvedList"/>
    <dgm:cxn modelId="{A9D44634-A7AB-3E44-A39C-7A3A262ED513}" type="presParOf" srcId="{FE215C33-4783-C042-9BCF-3B5503736A07}" destId="{7107D4AD-D110-EC49-9300-EBE4C3D5423A}" srcOrd="3" destOrd="0" presId="urn:microsoft.com/office/officeart/2008/layout/VerticalCurvedList"/>
    <dgm:cxn modelId="{2BD5E50D-44F3-734A-AEE5-7C6C02072361}" type="presParOf" srcId="{FE215C33-4783-C042-9BCF-3B5503736A07}" destId="{0D36D7FF-1D4D-7F46-8F6A-D2A37A9C574A}" srcOrd="4" destOrd="0" presId="urn:microsoft.com/office/officeart/2008/layout/VerticalCurvedList"/>
    <dgm:cxn modelId="{49D9879C-FCDC-9B47-9CF2-3BE01B685927}" type="presParOf" srcId="{0D36D7FF-1D4D-7F46-8F6A-D2A37A9C574A}" destId="{C9D6D6F4-0263-F740-A69A-7CCABDCC0CDE}" srcOrd="0" destOrd="0" presId="urn:microsoft.com/office/officeart/2008/layout/VerticalCurvedList"/>
    <dgm:cxn modelId="{25A97A44-8BC5-1143-91A6-DE5F016CC239}" type="presParOf" srcId="{FE215C33-4783-C042-9BCF-3B5503736A07}" destId="{F2ECA396-4ABD-2947-8CC0-6AFC74CEAB4D}" srcOrd="5" destOrd="0" presId="urn:microsoft.com/office/officeart/2008/layout/VerticalCurvedList"/>
    <dgm:cxn modelId="{7D7352BA-37DC-964C-9EF2-6B166EE962F6}" type="presParOf" srcId="{FE215C33-4783-C042-9BCF-3B5503736A07}" destId="{0E58815B-B6AA-9C4F-A2E8-8D44779BCA02}" srcOrd="6" destOrd="0" presId="urn:microsoft.com/office/officeart/2008/layout/VerticalCurvedList"/>
    <dgm:cxn modelId="{75FA52C2-8FD3-E443-A0A0-7F2AB9955710}" type="presParOf" srcId="{0E58815B-B6AA-9C4F-A2E8-8D44779BCA02}" destId="{DD57706F-3E19-2447-AB07-5857180B5131}" srcOrd="0" destOrd="0" presId="urn:microsoft.com/office/officeart/2008/layout/VerticalCurvedList"/>
    <dgm:cxn modelId="{7198FD8F-ADDA-3A49-8B55-806E368D95F7}" type="presParOf" srcId="{FE215C33-4783-C042-9BCF-3B5503736A07}" destId="{0574D2EB-F968-1E48-96EE-FE897E63A7DE}" srcOrd="7" destOrd="0" presId="urn:microsoft.com/office/officeart/2008/layout/VerticalCurvedList"/>
    <dgm:cxn modelId="{43B03D44-56F8-BC46-ACCD-FE015101C9EB}" type="presParOf" srcId="{FE215C33-4783-C042-9BCF-3B5503736A07}" destId="{4D898277-2D12-344A-917C-C5213B52F720}" srcOrd="8" destOrd="0" presId="urn:microsoft.com/office/officeart/2008/layout/VerticalCurvedList"/>
    <dgm:cxn modelId="{D298B581-F39C-5A4C-B703-12C32A2487CE}" type="presParOf" srcId="{4D898277-2D12-344A-917C-C5213B52F720}" destId="{3A045450-EE09-134C-A625-743626A7579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4DAF5B-101D-4940-9969-50CFF5B2E453}"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172F3707-8DAE-F64B-A442-63E444F535E5}">
      <dgm:prSet phldrT="[Text]" custT="1"/>
      <dgm:spPr/>
      <dgm:t>
        <a:bodyPr/>
        <a:lstStyle/>
        <a:p>
          <a:r>
            <a:rPr lang="en-US" sz="1200" dirty="0" smtClean="0"/>
            <a:t>Quality of service (</a:t>
          </a:r>
          <a:r>
            <a:rPr lang="en-US" sz="1200" dirty="0" err="1" smtClean="0"/>
            <a:t>QoS</a:t>
          </a:r>
          <a:r>
            <a:rPr lang="en-US" sz="1200" dirty="0" smtClean="0"/>
            <a:t>)</a:t>
          </a:r>
          <a:endParaRPr lang="en-US" sz="1200" dirty="0"/>
        </a:p>
      </dgm:t>
    </dgm:pt>
    <dgm:pt modelId="{0CF2B5CD-EB18-6D4E-B381-55490804B234}" type="parTrans" cxnId="{E1528471-4B90-5146-B118-4AB5F96D96DD}">
      <dgm:prSet/>
      <dgm:spPr/>
      <dgm:t>
        <a:bodyPr/>
        <a:lstStyle/>
        <a:p>
          <a:endParaRPr lang="en-US"/>
        </a:p>
      </dgm:t>
    </dgm:pt>
    <dgm:pt modelId="{215DA5EA-2B61-4744-9D31-21A881224BB1}" type="sibTrans" cxnId="{E1528471-4B90-5146-B118-4AB5F96D96DD}">
      <dgm:prSet/>
      <dgm:spPr/>
      <dgm:t>
        <a:bodyPr/>
        <a:lstStyle/>
        <a:p>
          <a:endParaRPr lang="en-US"/>
        </a:p>
      </dgm:t>
    </dgm:pt>
    <dgm:pt modelId="{A55A80C6-A4B9-A14B-BF77-26890641F4B3}">
      <dgm:prSet custT="1"/>
      <dgm:spPr/>
      <dgm:t>
        <a:bodyPr/>
        <a:lstStyle/>
        <a:p>
          <a:r>
            <a:rPr lang="en-US" sz="1200" dirty="0" smtClean="0"/>
            <a:t>Specified by parameters such as cell loss ratio and cell delay variation</a:t>
          </a:r>
        </a:p>
      </dgm:t>
    </dgm:pt>
    <dgm:pt modelId="{DEE5871D-9BA5-2148-9C61-FBEBAD85054F}" type="parTrans" cxnId="{DEF62B97-CFE4-9845-86E5-D0FF0AC0E6A9}">
      <dgm:prSet/>
      <dgm:spPr/>
      <dgm:t>
        <a:bodyPr/>
        <a:lstStyle/>
        <a:p>
          <a:endParaRPr lang="en-US"/>
        </a:p>
      </dgm:t>
    </dgm:pt>
    <dgm:pt modelId="{38D05122-E934-0344-BB03-8EB9E221C86A}" type="sibTrans" cxnId="{DEF62B97-CFE4-9845-86E5-D0FF0AC0E6A9}">
      <dgm:prSet/>
      <dgm:spPr/>
      <dgm:t>
        <a:bodyPr/>
        <a:lstStyle/>
        <a:p>
          <a:endParaRPr lang="en-US"/>
        </a:p>
      </dgm:t>
    </dgm:pt>
    <dgm:pt modelId="{A596295A-97B2-3E44-8BA6-379205F14144}">
      <dgm:prSet custT="1"/>
      <dgm:spPr/>
      <dgm:t>
        <a:bodyPr/>
        <a:lstStyle/>
        <a:p>
          <a:r>
            <a:rPr lang="en-US" sz="1200" smtClean="0"/>
            <a:t>Switched and semipermanent VPCs</a:t>
          </a:r>
          <a:endParaRPr lang="en-US" sz="1200" dirty="0" smtClean="0"/>
        </a:p>
      </dgm:t>
    </dgm:pt>
    <dgm:pt modelId="{EAC03B2B-BD61-344F-A347-33B896E7C5F7}" type="parTrans" cxnId="{94475083-A499-754B-A307-8F6880AF7D46}">
      <dgm:prSet/>
      <dgm:spPr/>
      <dgm:t>
        <a:bodyPr/>
        <a:lstStyle/>
        <a:p>
          <a:endParaRPr lang="en-US"/>
        </a:p>
      </dgm:t>
    </dgm:pt>
    <dgm:pt modelId="{5E565ACC-EE3C-5948-8BB7-3C8DC5C194B1}" type="sibTrans" cxnId="{94475083-A499-754B-A307-8F6880AF7D46}">
      <dgm:prSet/>
      <dgm:spPr/>
      <dgm:t>
        <a:bodyPr/>
        <a:lstStyle/>
        <a:p>
          <a:endParaRPr lang="en-US"/>
        </a:p>
      </dgm:t>
    </dgm:pt>
    <dgm:pt modelId="{1FC7CBE0-B9D7-BF41-A878-D6C4F563F250}">
      <dgm:prSet custT="1"/>
      <dgm:spPr/>
      <dgm:t>
        <a:bodyPr/>
        <a:lstStyle/>
        <a:p>
          <a:r>
            <a:rPr lang="en-US" sz="1200" dirty="0" smtClean="0"/>
            <a:t>A switched VPC is an on-demand connection which requires a call control signaling for setup and tearing down</a:t>
          </a:r>
        </a:p>
      </dgm:t>
    </dgm:pt>
    <dgm:pt modelId="{12003A76-03AF-5447-B9A3-DDAC061FEEF6}" type="parTrans" cxnId="{AA6B8B43-FBA6-BE42-830A-24A8DC940D3E}">
      <dgm:prSet/>
      <dgm:spPr/>
      <dgm:t>
        <a:bodyPr/>
        <a:lstStyle/>
        <a:p>
          <a:endParaRPr lang="en-US"/>
        </a:p>
      </dgm:t>
    </dgm:pt>
    <dgm:pt modelId="{E9A6B217-F156-584B-8029-C17292981F58}" type="sibTrans" cxnId="{AA6B8B43-FBA6-BE42-830A-24A8DC940D3E}">
      <dgm:prSet/>
      <dgm:spPr/>
      <dgm:t>
        <a:bodyPr/>
        <a:lstStyle/>
        <a:p>
          <a:endParaRPr lang="en-US"/>
        </a:p>
      </dgm:t>
    </dgm:pt>
    <dgm:pt modelId="{44D4B2F4-3B5D-744E-AAD4-2A8F08F6AFFF}">
      <dgm:prSet custT="1"/>
      <dgm:spPr/>
      <dgm:t>
        <a:bodyPr/>
        <a:lstStyle/>
        <a:p>
          <a:r>
            <a:rPr lang="en-US" sz="1200" dirty="0" smtClean="0"/>
            <a:t>A </a:t>
          </a:r>
          <a:r>
            <a:rPr lang="en-US" sz="1200" dirty="0" err="1" smtClean="0"/>
            <a:t>semipermanent</a:t>
          </a:r>
          <a:r>
            <a:rPr lang="en-US" sz="1200" dirty="0" smtClean="0"/>
            <a:t> VPC is one that is of long duration and is set up by configuration or network management action</a:t>
          </a:r>
        </a:p>
      </dgm:t>
    </dgm:pt>
    <dgm:pt modelId="{D5223786-5FA7-D942-9639-142101CF8EB6}" type="parTrans" cxnId="{4DCEE7AA-2E85-6B4A-9EA1-F3968D6C7FC7}">
      <dgm:prSet/>
      <dgm:spPr/>
      <dgm:t>
        <a:bodyPr/>
        <a:lstStyle/>
        <a:p>
          <a:endParaRPr lang="en-US"/>
        </a:p>
      </dgm:t>
    </dgm:pt>
    <dgm:pt modelId="{6C6E38AB-084E-2F4C-AC81-F321EF25CFAE}" type="sibTrans" cxnId="{4DCEE7AA-2E85-6B4A-9EA1-F3968D6C7FC7}">
      <dgm:prSet/>
      <dgm:spPr/>
      <dgm:t>
        <a:bodyPr/>
        <a:lstStyle/>
        <a:p>
          <a:endParaRPr lang="en-US"/>
        </a:p>
      </dgm:t>
    </dgm:pt>
    <dgm:pt modelId="{0465ED60-251F-2C41-89F5-CD0C7EA6BDF0}">
      <dgm:prSet custT="1"/>
      <dgm:spPr/>
      <dgm:t>
        <a:bodyPr/>
        <a:lstStyle/>
        <a:p>
          <a:r>
            <a:rPr lang="en-US" sz="1200" smtClean="0"/>
            <a:t>Cell sequence integrity</a:t>
          </a:r>
          <a:endParaRPr lang="en-US" sz="1200" dirty="0" smtClean="0"/>
        </a:p>
      </dgm:t>
    </dgm:pt>
    <dgm:pt modelId="{AD77A442-8000-764D-8199-8A1492B5D192}" type="parTrans" cxnId="{F6809F02-49A3-1049-87ED-086E6966270A}">
      <dgm:prSet/>
      <dgm:spPr/>
      <dgm:t>
        <a:bodyPr/>
        <a:lstStyle/>
        <a:p>
          <a:endParaRPr lang="en-US"/>
        </a:p>
      </dgm:t>
    </dgm:pt>
    <dgm:pt modelId="{1746C569-6B52-644D-B33A-B683DEB2DB7F}" type="sibTrans" cxnId="{F6809F02-49A3-1049-87ED-086E6966270A}">
      <dgm:prSet/>
      <dgm:spPr/>
      <dgm:t>
        <a:bodyPr/>
        <a:lstStyle/>
        <a:p>
          <a:endParaRPr lang="en-US"/>
        </a:p>
      </dgm:t>
    </dgm:pt>
    <dgm:pt modelId="{4A1F56C4-75A1-A644-916E-42D3569C483C}">
      <dgm:prSet custT="1"/>
      <dgm:spPr/>
      <dgm:t>
        <a:bodyPr/>
        <a:lstStyle/>
        <a:p>
          <a:r>
            <a:rPr lang="en-US" sz="1200" smtClean="0"/>
            <a:t>The sequence of transmitted cells within a VPC is preserved</a:t>
          </a:r>
          <a:endParaRPr lang="en-US" sz="1200" dirty="0" smtClean="0"/>
        </a:p>
      </dgm:t>
    </dgm:pt>
    <dgm:pt modelId="{4BCEF284-3B8F-8749-B6AC-C5BC925C6826}" type="parTrans" cxnId="{D2CE327E-AAC0-724F-97D1-FC4F3E06A0C1}">
      <dgm:prSet/>
      <dgm:spPr/>
      <dgm:t>
        <a:bodyPr/>
        <a:lstStyle/>
        <a:p>
          <a:endParaRPr lang="en-US"/>
        </a:p>
      </dgm:t>
    </dgm:pt>
    <dgm:pt modelId="{EE841F73-2C56-0E49-99BA-CD67254D7374}" type="sibTrans" cxnId="{D2CE327E-AAC0-724F-97D1-FC4F3E06A0C1}">
      <dgm:prSet/>
      <dgm:spPr/>
      <dgm:t>
        <a:bodyPr/>
        <a:lstStyle/>
        <a:p>
          <a:endParaRPr lang="en-US"/>
        </a:p>
      </dgm:t>
    </dgm:pt>
    <dgm:pt modelId="{65F0922B-D5EC-444C-A28B-890B25E9D3F4}">
      <dgm:prSet custT="1"/>
      <dgm:spPr/>
      <dgm:t>
        <a:bodyPr/>
        <a:lstStyle/>
        <a:p>
          <a:r>
            <a:rPr lang="en-US" sz="1200" dirty="0" smtClean="0"/>
            <a:t>Traffic parameter negotiation and usage monitoring</a:t>
          </a:r>
        </a:p>
      </dgm:t>
    </dgm:pt>
    <dgm:pt modelId="{8B37D482-1A2E-534C-8EDD-71E59A08E292}" type="parTrans" cxnId="{DA4EE57B-205F-2544-80D7-98043F6C5322}">
      <dgm:prSet/>
      <dgm:spPr/>
      <dgm:t>
        <a:bodyPr/>
        <a:lstStyle/>
        <a:p>
          <a:endParaRPr lang="en-US"/>
        </a:p>
      </dgm:t>
    </dgm:pt>
    <dgm:pt modelId="{06AB16AD-03DB-8D48-AF2D-E9A3E5920217}" type="sibTrans" cxnId="{DA4EE57B-205F-2544-80D7-98043F6C5322}">
      <dgm:prSet/>
      <dgm:spPr/>
      <dgm:t>
        <a:bodyPr/>
        <a:lstStyle/>
        <a:p>
          <a:endParaRPr lang="en-US"/>
        </a:p>
      </dgm:t>
    </dgm:pt>
    <dgm:pt modelId="{BFEB7BE5-292C-4440-91C8-5B853DF97DFF}">
      <dgm:prSet custT="1"/>
      <dgm:spPr/>
      <dgm:t>
        <a:bodyPr/>
        <a:lstStyle/>
        <a:p>
          <a:r>
            <a:rPr lang="en-US" sz="1200" dirty="0" smtClean="0"/>
            <a:t>Traffic parameters can be negotiated between a user and the network for each VPC</a:t>
          </a:r>
        </a:p>
      </dgm:t>
    </dgm:pt>
    <dgm:pt modelId="{C3087CB8-DFF9-3740-BB6A-A5194BC6AFDB}" type="parTrans" cxnId="{DBDBDE15-BB41-D743-A7FD-6DDE7F9FF717}">
      <dgm:prSet/>
      <dgm:spPr/>
      <dgm:t>
        <a:bodyPr/>
        <a:lstStyle/>
        <a:p>
          <a:endParaRPr lang="en-US"/>
        </a:p>
      </dgm:t>
    </dgm:pt>
    <dgm:pt modelId="{21EFAE0B-C36B-7041-A7C2-2D3A83217000}" type="sibTrans" cxnId="{DBDBDE15-BB41-D743-A7FD-6DDE7F9FF717}">
      <dgm:prSet/>
      <dgm:spPr/>
      <dgm:t>
        <a:bodyPr/>
        <a:lstStyle/>
        <a:p>
          <a:endParaRPr lang="en-US"/>
        </a:p>
      </dgm:t>
    </dgm:pt>
    <dgm:pt modelId="{309920CF-6CF8-1D4B-96A5-30942A498932}">
      <dgm:prSet custT="1"/>
      <dgm:spPr/>
      <dgm:t>
        <a:bodyPr/>
        <a:lstStyle/>
        <a:p>
          <a:r>
            <a:rPr lang="en-US" sz="1200" smtClean="0"/>
            <a:t>The network monitors the input of cells to ensure that the negotiated parameters are not violated</a:t>
          </a:r>
          <a:endParaRPr lang="en-US" sz="1200" dirty="0" smtClean="0"/>
        </a:p>
      </dgm:t>
    </dgm:pt>
    <dgm:pt modelId="{23E0BF52-4FE7-EE47-ABEB-81284DF9F4A9}" type="parTrans" cxnId="{421E4626-DAED-1146-9960-5F4BE14A4082}">
      <dgm:prSet/>
      <dgm:spPr/>
      <dgm:t>
        <a:bodyPr/>
        <a:lstStyle/>
        <a:p>
          <a:endParaRPr lang="en-US"/>
        </a:p>
      </dgm:t>
    </dgm:pt>
    <dgm:pt modelId="{1A89FC7E-0548-2646-99C9-8B93C130E5F9}" type="sibTrans" cxnId="{421E4626-DAED-1146-9960-5F4BE14A4082}">
      <dgm:prSet/>
      <dgm:spPr/>
      <dgm:t>
        <a:bodyPr/>
        <a:lstStyle/>
        <a:p>
          <a:endParaRPr lang="en-US"/>
        </a:p>
      </dgm:t>
    </dgm:pt>
    <dgm:pt modelId="{EAE1C72D-B7C4-C64A-84BE-5BE9CEFBCB6E}">
      <dgm:prSet custT="1"/>
      <dgm:spPr/>
      <dgm:t>
        <a:bodyPr/>
        <a:lstStyle/>
        <a:p>
          <a:r>
            <a:rPr lang="en-US" sz="1200" dirty="0" smtClean="0"/>
            <a:t>Virtual channel identifier restriction within a VPC</a:t>
          </a:r>
        </a:p>
      </dgm:t>
    </dgm:pt>
    <dgm:pt modelId="{CAF2A579-4F7B-D049-9D85-D4E12AFC22F1}" type="parTrans" cxnId="{E9CF645B-E139-3A40-9D9E-F6522A7A8B52}">
      <dgm:prSet/>
      <dgm:spPr/>
      <dgm:t>
        <a:bodyPr/>
        <a:lstStyle/>
        <a:p>
          <a:endParaRPr lang="en-US"/>
        </a:p>
      </dgm:t>
    </dgm:pt>
    <dgm:pt modelId="{7FF31316-0D4E-2842-B1BA-0D3CAF8AC8B6}" type="sibTrans" cxnId="{E9CF645B-E139-3A40-9D9E-F6522A7A8B52}">
      <dgm:prSet/>
      <dgm:spPr/>
      <dgm:t>
        <a:bodyPr/>
        <a:lstStyle/>
        <a:p>
          <a:endParaRPr lang="en-US"/>
        </a:p>
      </dgm:t>
    </dgm:pt>
    <dgm:pt modelId="{E2196B5F-DED2-8A4F-9DF1-BDE3585B642E}">
      <dgm:prSet custT="1"/>
      <dgm:spPr/>
      <dgm:t>
        <a:bodyPr/>
        <a:lstStyle/>
        <a:p>
          <a:r>
            <a:rPr lang="en-US" sz="1200" dirty="0" smtClean="0"/>
            <a:t>One or more virtual channel identifiers, or numbers, may not be available to the user of the VPC but may be reserved for network use</a:t>
          </a:r>
        </a:p>
      </dgm:t>
    </dgm:pt>
    <dgm:pt modelId="{D33C62C5-652A-424A-BA1D-2A0F94C6C7AA}" type="parTrans" cxnId="{DBA24497-9F07-C648-A2D0-4CF351DCCA74}">
      <dgm:prSet/>
      <dgm:spPr/>
      <dgm:t>
        <a:bodyPr/>
        <a:lstStyle/>
        <a:p>
          <a:endParaRPr lang="en-US"/>
        </a:p>
      </dgm:t>
    </dgm:pt>
    <dgm:pt modelId="{84E34FAC-83D3-1642-AEBE-F6FB9E141E3D}" type="sibTrans" cxnId="{DBA24497-9F07-C648-A2D0-4CF351DCCA74}">
      <dgm:prSet/>
      <dgm:spPr/>
      <dgm:t>
        <a:bodyPr/>
        <a:lstStyle/>
        <a:p>
          <a:endParaRPr lang="en-US"/>
        </a:p>
      </dgm:t>
    </dgm:pt>
    <dgm:pt modelId="{D7F4DEC3-5EF6-3F4B-BA38-F12B2A6D8409}" type="pres">
      <dgm:prSet presAssocID="{814DAF5B-101D-4940-9969-50CFF5B2E453}" presName="Name0" presStyleCnt="0">
        <dgm:presLayoutVars>
          <dgm:dir/>
          <dgm:animLvl val="lvl"/>
          <dgm:resizeHandles val="exact"/>
        </dgm:presLayoutVars>
      </dgm:prSet>
      <dgm:spPr/>
      <dgm:t>
        <a:bodyPr/>
        <a:lstStyle/>
        <a:p>
          <a:endParaRPr lang="en-US"/>
        </a:p>
      </dgm:t>
    </dgm:pt>
    <dgm:pt modelId="{FBCF21F4-D0B9-5540-AB01-8009E152A10E}" type="pres">
      <dgm:prSet presAssocID="{EAE1C72D-B7C4-C64A-84BE-5BE9CEFBCB6E}" presName="boxAndChildren" presStyleCnt="0"/>
      <dgm:spPr/>
    </dgm:pt>
    <dgm:pt modelId="{B45B2E1F-0B35-CA48-AD51-DD28CC04A33F}" type="pres">
      <dgm:prSet presAssocID="{EAE1C72D-B7C4-C64A-84BE-5BE9CEFBCB6E}" presName="parentTextBox" presStyleLbl="node1" presStyleIdx="0" presStyleCnt="5"/>
      <dgm:spPr/>
      <dgm:t>
        <a:bodyPr/>
        <a:lstStyle/>
        <a:p>
          <a:endParaRPr lang="en-US"/>
        </a:p>
      </dgm:t>
    </dgm:pt>
    <dgm:pt modelId="{1BDE3A0B-6613-1D4B-937C-6DC0F6FD708F}" type="pres">
      <dgm:prSet presAssocID="{EAE1C72D-B7C4-C64A-84BE-5BE9CEFBCB6E}" presName="entireBox" presStyleLbl="node1" presStyleIdx="0" presStyleCnt="5"/>
      <dgm:spPr/>
      <dgm:t>
        <a:bodyPr/>
        <a:lstStyle/>
        <a:p>
          <a:endParaRPr lang="en-US"/>
        </a:p>
      </dgm:t>
    </dgm:pt>
    <dgm:pt modelId="{77FACB4B-D191-1846-A852-AF440624E05C}" type="pres">
      <dgm:prSet presAssocID="{EAE1C72D-B7C4-C64A-84BE-5BE9CEFBCB6E}" presName="descendantBox" presStyleCnt="0"/>
      <dgm:spPr/>
    </dgm:pt>
    <dgm:pt modelId="{A443EA46-E0A7-E24F-BBAB-5920C0966764}" type="pres">
      <dgm:prSet presAssocID="{E2196B5F-DED2-8A4F-9DF1-BDE3585B642E}" presName="childTextBox" presStyleLbl="fgAccFollowNode1" presStyleIdx="0" presStyleCnt="7">
        <dgm:presLayoutVars>
          <dgm:bulletEnabled val="1"/>
        </dgm:presLayoutVars>
      </dgm:prSet>
      <dgm:spPr/>
      <dgm:t>
        <a:bodyPr/>
        <a:lstStyle/>
        <a:p>
          <a:endParaRPr lang="en-US"/>
        </a:p>
      </dgm:t>
    </dgm:pt>
    <dgm:pt modelId="{E17B73CA-D4CA-854B-A354-AA246A8197BC}" type="pres">
      <dgm:prSet presAssocID="{06AB16AD-03DB-8D48-AF2D-E9A3E5920217}" presName="sp" presStyleCnt="0"/>
      <dgm:spPr/>
    </dgm:pt>
    <dgm:pt modelId="{80747382-8FCA-9245-AB1F-88ABAF380A8D}" type="pres">
      <dgm:prSet presAssocID="{65F0922B-D5EC-444C-A28B-890B25E9D3F4}" presName="arrowAndChildren" presStyleCnt="0"/>
      <dgm:spPr/>
    </dgm:pt>
    <dgm:pt modelId="{80ED7BD2-0305-1D40-8B73-BB20E8E63061}" type="pres">
      <dgm:prSet presAssocID="{65F0922B-D5EC-444C-A28B-890B25E9D3F4}" presName="parentTextArrow" presStyleLbl="node1" presStyleIdx="0" presStyleCnt="5"/>
      <dgm:spPr/>
      <dgm:t>
        <a:bodyPr/>
        <a:lstStyle/>
        <a:p>
          <a:endParaRPr lang="en-US"/>
        </a:p>
      </dgm:t>
    </dgm:pt>
    <dgm:pt modelId="{A8BD5F78-1FF6-994B-851F-B9D19C4AE260}" type="pres">
      <dgm:prSet presAssocID="{65F0922B-D5EC-444C-A28B-890B25E9D3F4}" presName="arrow" presStyleLbl="node1" presStyleIdx="1" presStyleCnt="5"/>
      <dgm:spPr/>
      <dgm:t>
        <a:bodyPr/>
        <a:lstStyle/>
        <a:p>
          <a:endParaRPr lang="en-US"/>
        </a:p>
      </dgm:t>
    </dgm:pt>
    <dgm:pt modelId="{C139A016-790D-0C40-A508-264FA8EBC5FD}" type="pres">
      <dgm:prSet presAssocID="{65F0922B-D5EC-444C-A28B-890B25E9D3F4}" presName="descendantArrow" presStyleCnt="0"/>
      <dgm:spPr/>
    </dgm:pt>
    <dgm:pt modelId="{C2B5DC9F-01B8-DF4C-B303-1EE7E50D094A}" type="pres">
      <dgm:prSet presAssocID="{BFEB7BE5-292C-4440-91C8-5B853DF97DFF}" presName="childTextArrow" presStyleLbl="fgAccFollowNode1" presStyleIdx="1" presStyleCnt="7">
        <dgm:presLayoutVars>
          <dgm:bulletEnabled val="1"/>
        </dgm:presLayoutVars>
      </dgm:prSet>
      <dgm:spPr/>
      <dgm:t>
        <a:bodyPr/>
        <a:lstStyle/>
        <a:p>
          <a:endParaRPr lang="en-US"/>
        </a:p>
      </dgm:t>
    </dgm:pt>
    <dgm:pt modelId="{97E36822-173E-8F4A-ADEF-590882A0B937}" type="pres">
      <dgm:prSet presAssocID="{309920CF-6CF8-1D4B-96A5-30942A498932}" presName="childTextArrow" presStyleLbl="fgAccFollowNode1" presStyleIdx="2" presStyleCnt="7">
        <dgm:presLayoutVars>
          <dgm:bulletEnabled val="1"/>
        </dgm:presLayoutVars>
      </dgm:prSet>
      <dgm:spPr/>
      <dgm:t>
        <a:bodyPr/>
        <a:lstStyle/>
        <a:p>
          <a:endParaRPr lang="en-US"/>
        </a:p>
      </dgm:t>
    </dgm:pt>
    <dgm:pt modelId="{172FED93-924B-5840-BB10-1ECDC1F68113}" type="pres">
      <dgm:prSet presAssocID="{1746C569-6B52-644D-B33A-B683DEB2DB7F}" presName="sp" presStyleCnt="0"/>
      <dgm:spPr/>
    </dgm:pt>
    <dgm:pt modelId="{015BA8C8-67E6-5A4D-9402-61CD19F077A3}" type="pres">
      <dgm:prSet presAssocID="{0465ED60-251F-2C41-89F5-CD0C7EA6BDF0}" presName="arrowAndChildren" presStyleCnt="0"/>
      <dgm:spPr/>
    </dgm:pt>
    <dgm:pt modelId="{68B75DB1-3785-8147-8477-5EDB5F8DF173}" type="pres">
      <dgm:prSet presAssocID="{0465ED60-251F-2C41-89F5-CD0C7EA6BDF0}" presName="parentTextArrow" presStyleLbl="node1" presStyleIdx="1" presStyleCnt="5"/>
      <dgm:spPr/>
      <dgm:t>
        <a:bodyPr/>
        <a:lstStyle/>
        <a:p>
          <a:endParaRPr lang="en-US"/>
        </a:p>
      </dgm:t>
    </dgm:pt>
    <dgm:pt modelId="{3A7016D5-914A-B348-8B1F-526C47444094}" type="pres">
      <dgm:prSet presAssocID="{0465ED60-251F-2C41-89F5-CD0C7EA6BDF0}" presName="arrow" presStyleLbl="node1" presStyleIdx="2" presStyleCnt="5"/>
      <dgm:spPr/>
      <dgm:t>
        <a:bodyPr/>
        <a:lstStyle/>
        <a:p>
          <a:endParaRPr lang="en-US"/>
        </a:p>
      </dgm:t>
    </dgm:pt>
    <dgm:pt modelId="{93C8AA8C-524B-5F46-AC2F-41735E1BB6D7}" type="pres">
      <dgm:prSet presAssocID="{0465ED60-251F-2C41-89F5-CD0C7EA6BDF0}" presName="descendantArrow" presStyleCnt="0"/>
      <dgm:spPr/>
    </dgm:pt>
    <dgm:pt modelId="{E20489BD-DDEA-4145-8536-5257323DF5F9}" type="pres">
      <dgm:prSet presAssocID="{4A1F56C4-75A1-A644-916E-42D3569C483C}" presName="childTextArrow" presStyleLbl="fgAccFollowNode1" presStyleIdx="3" presStyleCnt="7">
        <dgm:presLayoutVars>
          <dgm:bulletEnabled val="1"/>
        </dgm:presLayoutVars>
      </dgm:prSet>
      <dgm:spPr/>
      <dgm:t>
        <a:bodyPr/>
        <a:lstStyle/>
        <a:p>
          <a:endParaRPr lang="en-US"/>
        </a:p>
      </dgm:t>
    </dgm:pt>
    <dgm:pt modelId="{B06D3EC7-8647-9149-A0E4-E223F31ABAFC}" type="pres">
      <dgm:prSet presAssocID="{5E565ACC-EE3C-5948-8BB7-3C8DC5C194B1}" presName="sp" presStyleCnt="0"/>
      <dgm:spPr/>
    </dgm:pt>
    <dgm:pt modelId="{D9770EAE-5450-A843-B805-FEB6ED36DCB6}" type="pres">
      <dgm:prSet presAssocID="{A596295A-97B2-3E44-8BA6-379205F14144}" presName="arrowAndChildren" presStyleCnt="0"/>
      <dgm:spPr/>
    </dgm:pt>
    <dgm:pt modelId="{C1CD5CF2-861E-AE4B-922D-3EA422EE70DC}" type="pres">
      <dgm:prSet presAssocID="{A596295A-97B2-3E44-8BA6-379205F14144}" presName="parentTextArrow" presStyleLbl="node1" presStyleIdx="2" presStyleCnt="5"/>
      <dgm:spPr/>
      <dgm:t>
        <a:bodyPr/>
        <a:lstStyle/>
        <a:p>
          <a:endParaRPr lang="en-US"/>
        </a:p>
      </dgm:t>
    </dgm:pt>
    <dgm:pt modelId="{F3AD0DFD-2093-784D-AA39-FED395F98B94}" type="pres">
      <dgm:prSet presAssocID="{A596295A-97B2-3E44-8BA6-379205F14144}" presName="arrow" presStyleLbl="node1" presStyleIdx="3" presStyleCnt="5"/>
      <dgm:spPr/>
      <dgm:t>
        <a:bodyPr/>
        <a:lstStyle/>
        <a:p>
          <a:endParaRPr lang="en-US"/>
        </a:p>
      </dgm:t>
    </dgm:pt>
    <dgm:pt modelId="{E7FEA295-ABD7-8744-BE31-16596ABC6C39}" type="pres">
      <dgm:prSet presAssocID="{A596295A-97B2-3E44-8BA6-379205F14144}" presName="descendantArrow" presStyleCnt="0"/>
      <dgm:spPr/>
    </dgm:pt>
    <dgm:pt modelId="{A8EA76BC-286C-3542-94D1-2E253EA9FCB6}" type="pres">
      <dgm:prSet presAssocID="{1FC7CBE0-B9D7-BF41-A878-D6C4F563F250}" presName="childTextArrow" presStyleLbl="fgAccFollowNode1" presStyleIdx="4" presStyleCnt="7" custScaleY="156895">
        <dgm:presLayoutVars>
          <dgm:bulletEnabled val="1"/>
        </dgm:presLayoutVars>
      </dgm:prSet>
      <dgm:spPr/>
      <dgm:t>
        <a:bodyPr/>
        <a:lstStyle/>
        <a:p>
          <a:endParaRPr lang="en-US"/>
        </a:p>
      </dgm:t>
    </dgm:pt>
    <dgm:pt modelId="{D87DF811-FC23-DC48-9569-2FF431B23086}" type="pres">
      <dgm:prSet presAssocID="{44D4B2F4-3B5D-744E-AAD4-2A8F08F6AFFF}" presName="childTextArrow" presStyleLbl="fgAccFollowNode1" presStyleIdx="5" presStyleCnt="7" custScaleY="156895">
        <dgm:presLayoutVars>
          <dgm:bulletEnabled val="1"/>
        </dgm:presLayoutVars>
      </dgm:prSet>
      <dgm:spPr/>
      <dgm:t>
        <a:bodyPr/>
        <a:lstStyle/>
        <a:p>
          <a:endParaRPr lang="en-US"/>
        </a:p>
      </dgm:t>
    </dgm:pt>
    <dgm:pt modelId="{121EF6AC-0F4A-8046-B2F6-90AC18B3C29B}" type="pres">
      <dgm:prSet presAssocID="{215DA5EA-2B61-4744-9D31-21A881224BB1}" presName="sp" presStyleCnt="0"/>
      <dgm:spPr/>
    </dgm:pt>
    <dgm:pt modelId="{8EC5D074-1249-4E41-A7D2-4C2B63FB34F1}" type="pres">
      <dgm:prSet presAssocID="{172F3707-8DAE-F64B-A442-63E444F535E5}" presName="arrowAndChildren" presStyleCnt="0"/>
      <dgm:spPr/>
    </dgm:pt>
    <dgm:pt modelId="{18DAF853-62E2-5F4C-B87D-92CE49419873}" type="pres">
      <dgm:prSet presAssocID="{172F3707-8DAE-F64B-A442-63E444F535E5}" presName="parentTextArrow" presStyleLbl="node1" presStyleIdx="3" presStyleCnt="5"/>
      <dgm:spPr/>
      <dgm:t>
        <a:bodyPr/>
        <a:lstStyle/>
        <a:p>
          <a:endParaRPr lang="en-US"/>
        </a:p>
      </dgm:t>
    </dgm:pt>
    <dgm:pt modelId="{ED2FA2E3-6547-C84A-BFCC-797944FB40BA}" type="pres">
      <dgm:prSet presAssocID="{172F3707-8DAE-F64B-A442-63E444F535E5}" presName="arrow" presStyleLbl="node1" presStyleIdx="4" presStyleCnt="5"/>
      <dgm:spPr/>
      <dgm:t>
        <a:bodyPr/>
        <a:lstStyle/>
        <a:p>
          <a:endParaRPr lang="en-US"/>
        </a:p>
      </dgm:t>
    </dgm:pt>
    <dgm:pt modelId="{760C8FDF-203C-F645-862D-E20BFB313D41}" type="pres">
      <dgm:prSet presAssocID="{172F3707-8DAE-F64B-A442-63E444F535E5}" presName="descendantArrow" presStyleCnt="0"/>
      <dgm:spPr/>
    </dgm:pt>
    <dgm:pt modelId="{7F2AA2AD-2481-6246-B853-7CCA082D814B}" type="pres">
      <dgm:prSet presAssocID="{A55A80C6-A4B9-A14B-BF77-26890641F4B3}" presName="childTextArrow" presStyleLbl="fgAccFollowNode1" presStyleIdx="6" presStyleCnt="7">
        <dgm:presLayoutVars>
          <dgm:bulletEnabled val="1"/>
        </dgm:presLayoutVars>
      </dgm:prSet>
      <dgm:spPr/>
      <dgm:t>
        <a:bodyPr/>
        <a:lstStyle/>
        <a:p>
          <a:endParaRPr lang="en-US"/>
        </a:p>
      </dgm:t>
    </dgm:pt>
  </dgm:ptLst>
  <dgm:cxnLst>
    <dgm:cxn modelId="{DBA24497-9F07-C648-A2D0-4CF351DCCA74}" srcId="{EAE1C72D-B7C4-C64A-84BE-5BE9CEFBCB6E}" destId="{E2196B5F-DED2-8A4F-9DF1-BDE3585B642E}" srcOrd="0" destOrd="0" parTransId="{D33C62C5-652A-424A-BA1D-2A0F94C6C7AA}" sibTransId="{84E34FAC-83D3-1642-AEBE-F6FB9E141E3D}"/>
    <dgm:cxn modelId="{D4B8B995-CE0B-B24B-9F69-2797A8ABF21E}" type="presOf" srcId="{1FC7CBE0-B9D7-BF41-A878-D6C4F563F250}" destId="{A8EA76BC-286C-3542-94D1-2E253EA9FCB6}" srcOrd="0" destOrd="0" presId="urn:microsoft.com/office/officeart/2005/8/layout/process4"/>
    <dgm:cxn modelId="{421E4626-DAED-1146-9960-5F4BE14A4082}" srcId="{65F0922B-D5EC-444C-A28B-890B25E9D3F4}" destId="{309920CF-6CF8-1D4B-96A5-30942A498932}" srcOrd="1" destOrd="0" parTransId="{23E0BF52-4FE7-EE47-ABEB-81284DF9F4A9}" sibTransId="{1A89FC7E-0548-2646-99C9-8B93C130E5F9}"/>
    <dgm:cxn modelId="{E11D3548-31C6-CB4D-9E25-BDB4742702A6}" type="presOf" srcId="{BFEB7BE5-292C-4440-91C8-5B853DF97DFF}" destId="{C2B5DC9F-01B8-DF4C-B303-1EE7E50D094A}" srcOrd="0" destOrd="0" presId="urn:microsoft.com/office/officeart/2005/8/layout/process4"/>
    <dgm:cxn modelId="{FB4173C0-346E-8C42-A23C-109E1A851716}" type="presOf" srcId="{309920CF-6CF8-1D4B-96A5-30942A498932}" destId="{97E36822-173E-8F4A-ADEF-590882A0B937}" srcOrd="0" destOrd="0" presId="urn:microsoft.com/office/officeart/2005/8/layout/process4"/>
    <dgm:cxn modelId="{57DE35BA-2FF4-804F-ABDE-5DD4B73F3369}" type="presOf" srcId="{E2196B5F-DED2-8A4F-9DF1-BDE3585B642E}" destId="{A443EA46-E0A7-E24F-BBAB-5920C0966764}" srcOrd="0" destOrd="0" presId="urn:microsoft.com/office/officeart/2005/8/layout/process4"/>
    <dgm:cxn modelId="{93BCAF54-0A3E-8A48-9650-4BFD9F1814E7}" type="presOf" srcId="{814DAF5B-101D-4940-9969-50CFF5B2E453}" destId="{D7F4DEC3-5EF6-3F4B-BA38-F12B2A6D8409}" srcOrd="0" destOrd="0" presId="urn:microsoft.com/office/officeart/2005/8/layout/process4"/>
    <dgm:cxn modelId="{94475083-A499-754B-A307-8F6880AF7D46}" srcId="{814DAF5B-101D-4940-9969-50CFF5B2E453}" destId="{A596295A-97B2-3E44-8BA6-379205F14144}" srcOrd="1" destOrd="0" parTransId="{EAC03B2B-BD61-344F-A347-33B896E7C5F7}" sibTransId="{5E565ACC-EE3C-5948-8BB7-3C8DC5C194B1}"/>
    <dgm:cxn modelId="{952C7461-D415-5140-B469-3D30EAC45243}" type="presOf" srcId="{4A1F56C4-75A1-A644-916E-42D3569C483C}" destId="{E20489BD-DDEA-4145-8536-5257323DF5F9}" srcOrd="0" destOrd="0" presId="urn:microsoft.com/office/officeart/2005/8/layout/process4"/>
    <dgm:cxn modelId="{97947C6F-C833-9544-86BF-50DCDE12094A}" type="presOf" srcId="{0465ED60-251F-2C41-89F5-CD0C7EA6BDF0}" destId="{3A7016D5-914A-B348-8B1F-526C47444094}" srcOrd="1" destOrd="0" presId="urn:microsoft.com/office/officeart/2005/8/layout/process4"/>
    <dgm:cxn modelId="{479F1EF0-5D4E-7B4C-AF70-DC7910A61965}" type="presOf" srcId="{0465ED60-251F-2C41-89F5-CD0C7EA6BDF0}" destId="{68B75DB1-3785-8147-8477-5EDB5F8DF173}" srcOrd="0" destOrd="0" presId="urn:microsoft.com/office/officeart/2005/8/layout/process4"/>
    <dgm:cxn modelId="{2CB0638B-A088-024C-B81D-7D96D2820DBA}" type="presOf" srcId="{A596295A-97B2-3E44-8BA6-379205F14144}" destId="{C1CD5CF2-861E-AE4B-922D-3EA422EE70DC}" srcOrd="0" destOrd="0" presId="urn:microsoft.com/office/officeart/2005/8/layout/process4"/>
    <dgm:cxn modelId="{D2CE327E-AAC0-724F-97D1-FC4F3E06A0C1}" srcId="{0465ED60-251F-2C41-89F5-CD0C7EA6BDF0}" destId="{4A1F56C4-75A1-A644-916E-42D3569C483C}" srcOrd="0" destOrd="0" parTransId="{4BCEF284-3B8F-8749-B6AC-C5BC925C6826}" sibTransId="{EE841F73-2C56-0E49-99BA-CD67254D7374}"/>
    <dgm:cxn modelId="{A60331D0-D6DB-C046-95AD-0A681841D8E7}" type="presOf" srcId="{172F3707-8DAE-F64B-A442-63E444F535E5}" destId="{18DAF853-62E2-5F4C-B87D-92CE49419873}" srcOrd="0" destOrd="0" presId="urn:microsoft.com/office/officeart/2005/8/layout/process4"/>
    <dgm:cxn modelId="{1FAE1F40-0533-6C4F-8AF0-B54D0717105C}" type="presOf" srcId="{A55A80C6-A4B9-A14B-BF77-26890641F4B3}" destId="{7F2AA2AD-2481-6246-B853-7CCA082D814B}" srcOrd="0" destOrd="0" presId="urn:microsoft.com/office/officeart/2005/8/layout/process4"/>
    <dgm:cxn modelId="{3ACA6CD9-3A3A-E940-ACDC-48EABA68CB3D}" type="presOf" srcId="{65F0922B-D5EC-444C-A28B-890B25E9D3F4}" destId="{A8BD5F78-1FF6-994B-851F-B9D19C4AE260}" srcOrd="1" destOrd="0" presId="urn:microsoft.com/office/officeart/2005/8/layout/process4"/>
    <dgm:cxn modelId="{F55B3B30-5A48-2C45-942E-C56146670DFB}" type="presOf" srcId="{A596295A-97B2-3E44-8BA6-379205F14144}" destId="{F3AD0DFD-2093-784D-AA39-FED395F98B94}" srcOrd="1" destOrd="0" presId="urn:microsoft.com/office/officeart/2005/8/layout/process4"/>
    <dgm:cxn modelId="{FB84E509-75CE-D44A-8C05-AC89EDD718E0}" type="presOf" srcId="{65F0922B-D5EC-444C-A28B-890B25E9D3F4}" destId="{80ED7BD2-0305-1D40-8B73-BB20E8E63061}" srcOrd="0" destOrd="0" presId="urn:microsoft.com/office/officeart/2005/8/layout/process4"/>
    <dgm:cxn modelId="{BBCAF919-2102-A54D-9E96-106B4CF7F805}" type="presOf" srcId="{EAE1C72D-B7C4-C64A-84BE-5BE9CEFBCB6E}" destId="{1BDE3A0B-6613-1D4B-937C-6DC0F6FD708F}" srcOrd="1" destOrd="0" presId="urn:microsoft.com/office/officeart/2005/8/layout/process4"/>
    <dgm:cxn modelId="{AA6B8B43-FBA6-BE42-830A-24A8DC940D3E}" srcId="{A596295A-97B2-3E44-8BA6-379205F14144}" destId="{1FC7CBE0-B9D7-BF41-A878-D6C4F563F250}" srcOrd="0" destOrd="0" parTransId="{12003A76-03AF-5447-B9A3-DDAC061FEEF6}" sibTransId="{E9A6B217-F156-584B-8029-C17292981F58}"/>
    <dgm:cxn modelId="{F6809F02-49A3-1049-87ED-086E6966270A}" srcId="{814DAF5B-101D-4940-9969-50CFF5B2E453}" destId="{0465ED60-251F-2C41-89F5-CD0C7EA6BDF0}" srcOrd="2" destOrd="0" parTransId="{AD77A442-8000-764D-8199-8A1492B5D192}" sibTransId="{1746C569-6B52-644D-B33A-B683DEB2DB7F}"/>
    <dgm:cxn modelId="{E1528471-4B90-5146-B118-4AB5F96D96DD}" srcId="{814DAF5B-101D-4940-9969-50CFF5B2E453}" destId="{172F3707-8DAE-F64B-A442-63E444F535E5}" srcOrd="0" destOrd="0" parTransId="{0CF2B5CD-EB18-6D4E-B381-55490804B234}" sibTransId="{215DA5EA-2B61-4744-9D31-21A881224BB1}"/>
    <dgm:cxn modelId="{DA4EE57B-205F-2544-80D7-98043F6C5322}" srcId="{814DAF5B-101D-4940-9969-50CFF5B2E453}" destId="{65F0922B-D5EC-444C-A28B-890B25E9D3F4}" srcOrd="3" destOrd="0" parTransId="{8B37D482-1A2E-534C-8EDD-71E59A08E292}" sibTransId="{06AB16AD-03DB-8D48-AF2D-E9A3E5920217}"/>
    <dgm:cxn modelId="{B48739B4-DAE2-154B-803D-0EB81E0C3F85}" type="presOf" srcId="{44D4B2F4-3B5D-744E-AAD4-2A8F08F6AFFF}" destId="{D87DF811-FC23-DC48-9569-2FF431B23086}" srcOrd="0" destOrd="0" presId="urn:microsoft.com/office/officeart/2005/8/layout/process4"/>
    <dgm:cxn modelId="{15203C48-B74C-8241-AA54-F1F46EB25A72}" type="presOf" srcId="{172F3707-8DAE-F64B-A442-63E444F535E5}" destId="{ED2FA2E3-6547-C84A-BFCC-797944FB40BA}" srcOrd="1" destOrd="0" presId="urn:microsoft.com/office/officeart/2005/8/layout/process4"/>
    <dgm:cxn modelId="{4DCEE7AA-2E85-6B4A-9EA1-F3968D6C7FC7}" srcId="{A596295A-97B2-3E44-8BA6-379205F14144}" destId="{44D4B2F4-3B5D-744E-AAD4-2A8F08F6AFFF}" srcOrd="1" destOrd="0" parTransId="{D5223786-5FA7-D942-9639-142101CF8EB6}" sibTransId="{6C6E38AB-084E-2F4C-AC81-F321EF25CFAE}"/>
    <dgm:cxn modelId="{DBDBDE15-BB41-D743-A7FD-6DDE7F9FF717}" srcId="{65F0922B-D5EC-444C-A28B-890B25E9D3F4}" destId="{BFEB7BE5-292C-4440-91C8-5B853DF97DFF}" srcOrd="0" destOrd="0" parTransId="{C3087CB8-DFF9-3740-BB6A-A5194BC6AFDB}" sibTransId="{21EFAE0B-C36B-7041-A7C2-2D3A83217000}"/>
    <dgm:cxn modelId="{DEF62B97-CFE4-9845-86E5-D0FF0AC0E6A9}" srcId="{172F3707-8DAE-F64B-A442-63E444F535E5}" destId="{A55A80C6-A4B9-A14B-BF77-26890641F4B3}" srcOrd="0" destOrd="0" parTransId="{DEE5871D-9BA5-2148-9C61-FBEBAD85054F}" sibTransId="{38D05122-E934-0344-BB03-8EB9E221C86A}"/>
    <dgm:cxn modelId="{E9CF645B-E139-3A40-9D9E-F6522A7A8B52}" srcId="{814DAF5B-101D-4940-9969-50CFF5B2E453}" destId="{EAE1C72D-B7C4-C64A-84BE-5BE9CEFBCB6E}" srcOrd="4" destOrd="0" parTransId="{CAF2A579-4F7B-D049-9D85-D4E12AFC22F1}" sibTransId="{7FF31316-0D4E-2842-B1BA-0D3CAF8AC8B6}"/>
    <dgm:cxn modelId="{17005CAF-2743-FF49-BE40-EB94E9A98426}" type="presOf" srcId="{EAE1C72D-B7C4-C64A-84BE-5BE9CEFBCB6E}" destId="{B45B2E1F-0B35-CA48-AD51-DD28CC04A33F}" srcOrd="0" destOrd="0" presId="urn:microsoft.com/office/officeart/2005/8/layout/process4"/>
    <dgm:cxn modelId="{13306A68-C073-B449-8707-03C82C729A6C}" type="presParOf" srcId="{D7F4DEC3-5EF6-3F4B-BA38-F12B2A6D8409}" destId="{FBCF21F4-D0B9-5540-AB01-8009E152A10E}" srcOrd="0" destOrd="0" presId="urn:microsoft.com/office/officeart/2005/8/layout/process4"/>
    <dgm:cxn modelId="{E6E17995-3EF9-4F4D-815D-859A4AEDFC09}" type="presParOf" srcId="{FBCF21F4-D0B9-5540-AB01-8009E152A10E}" destId="{B45B2E1F-0B35-CA48-AD51-DD28CC04A33F}" srcOrd="0" destOrd="0" presId="urn:microsoft.com/office/officeart/2005/8/layout/process4"/>
    <dgm:cxn modelId="{9B4A66CD-5232-5A4B-B5D1-3905A745E4DC}" type="presParOf" srcId="{FBCF21F4-D0B9-5540-AB01-8009E152A10E}" destId="{1BDE3A0B-6613-1D4B-937C-6DC0F6FD708F}" srcOrd="1" destOrd="0" presId="urn:microsoft.com/office/officeart/2005/8/layout/process4"/>
    <dgm:cxn modelId="{5988225A-3583-034B-81D7-FF4CAC8D4B3F}" type="presParOf" srcId="{FBCF21F4-D0B9-5540-AB01-8009E152A10E}" destId="{77FACB4B-D191-1846-A852-AF440624E05C}" srcOrd="2" destOrd="0" presId="urn:microsoft.com/office/officeart/2005/8/layout/process4"/>
    <dgm:cxn modelId="{834015A1-378E-F540-AA83-97B7D6646BD1}" type="presParOf" srcId="{77FACB4B-D191-1846-A852-AF440624E05C}" destId="{A443EA46-E0A7-E24F-BBAB-5920C0966764}" srcOrd="0" destOrd="0" presId="urn:microsoft.com/office/officeart/2005/8/layout/process4"/>
    <dgm:cxn modelId="{E0C7986F-DBB7-194A-87FB-052546142703}" type="presParOf" srcId="{D7F4DEC3-5EF6-3F4B-BA38-F12B2A6D8409}" destId="{E17B73CA-D4CA-854B-A354-AA246A8197BC}" srcOrd="1" destOrd="0" presId="urn:microsoft.com/office/officeart/2005/8/layout/process4"/>
    <dgm:cxn modelId="{6CB11428-25F3-F443-8B1B-833BCBCD4AD5}" type="presParOf" srcId="{D7F4DEC3-5EF6-3F4B-BA38-F12B2A6D8409}" destId="{80747382-8FCA-9245-AB1F-88ABAF380A8D}" srcOrd="2" destOrd="0" presId="urn:microsoft.com/office/officeart/2005/8/layout/process4"/>
    <dgm:cxn modelId="{54FFA965-3A9E-3940-BD8F-0B4403E54559}" type="presParOf" srcId="{80747382-8FCA-9245-AB1F-88ABAF380A8D}" destId="{80ED7BD2-0305-1D40-8B73-BB20E8E63061}" srcOrd="0" destOrd="0" presId="urn:microsoft.com/office/officeart/2005/8/layout/process4"/>
    <dgm:cxn modelId="{CA55B6DC-21CE-BD4D-981B-C94B0E82ECEA}" type="presParOf" srcId="{80747382-8FCA-9245-AB1F-88ABAF380A8D}" destId="{A8BD5F78-1FF6-994B-851F-B9D19C4AE260}" srcOrd="1" destOrd="0" presId="urn:microsoft.com/office/officeart/2005/8/layout/process4"/>
    <dgm:cxn modelId="{4B351CC2-D18C-854D-853A-0B61746BF68A}" type="presParOf" srcId="{80747382-8FCA-9245-AB1F-88ABAF380A8D}" destId="{C139A016-790D-0C40-A508-264FA8EBC5FD}" srcOrd="2" destOrd="0" presId="urn:microsoft.com/office/officeart/2005/8/layout/process4"/>
    <dgm:cxn modelId="{7AC70C63-94F8-8A44-9506-E631597CE4F6}" type="presParOf" srcId="{C139A016-790D-0C40-A508-264FA8EBC5FD}" destId="{C2B5DC9F-01B8-DF4C-B303-1EE7E50D094A}" srcOrd="0" destOrd="0" presId="urn:microsoft.com/office/officeart/2005/8/layout/process4"/>
    <dgm:cxn modelId="{D5132A8F-7458-144A-B047-38F89680A1A1}" type="presParOf" srcId="{C139A016-790D-0C40-A508-264FA8EBC5FD}" destId="{97E36822-173E-8F4A-ADEF-590882A0B937}" srcOrd="1" destOrd="0" presId="urn:microsoft.com/office/officeart/2005/8/layout/process4"/>
    <dgm:cxn modelId="{D5613687-94D8-3548-8E21-E998FFD8399F}" type="presParOf" srcId="{D7F4DEC3-5EF6-3F4B-BA38-F12B2A6D8409}" destId="{172FED93-924B-5840-BB10-1ECDC1F68113}" srcOrd="3" destOrd="0" presId="urn:microsoft.com/office/officeart/2005/8/layout/process4"/>
    <dgm:cxn modelId="{67C00EE0-B17A-4D46-B086-673DB7C7C6B9}" type="presParOf" srcId="{D7F4DEC3-5EF6-3F4B-BA38-F12B2A6D8409}" destId="{015BA8C8-67E6-5A4D-9402-61CD19F077A3}" srcOrd="4" destOrd="0" presId="urn:microsoft.com/office/officeart/2005/8/layout/process4"/>
    <dgm:cxn modelId="{942E728F-675A-A34D-8BA8-138B257B4388}" type="presParOf" srcId="{015BA8C8-67E6-5A4D-9402-61CD19F077A3}" destId="{68B75DB1-3785-8147-8477-5EDB5F8DF173}" srcOrd="0" destOrd="0" presId="urn:microsoft.com/office/officeart/2005/8/layout/process4"/>
    <dgm:cxn modelId="{6D603DD3-7A25-FD45-AD31-622D2E7149BA}" type="presParOf" srcId="{015BA8C8-67E6-5A4D-9402-61CD19F077A3}" destId="{3A7016D5-914A-B348-8B1F-526C47444094}" srcOrd="1" destOrd="0" presId="urn:microsoft.com/office/officeart/2005/8/layout/process4"/>
    <dgm:cxn modelId="{43DED374-4642-914A-BA4E-CBCB44EA4A1E}" type="presParOf" srcId="{015BA8C8-67E6-5A4D-9402-61CD19F077A3}" destId="{93C8AA8C-524B-5F46-AC2F-41735E1BB6D7}" srcOrd="2" destOrd="0" presId="urn:microsoft.com/office/officeart/2005/8/layout/process4"/>
    <dgm:cxn modelId="{8F9FBE03-8652-B64E-9AB5-043003FD24F8}" type="presParOf" srcId="{93C8AA8C-524B-5F46-AC2F-41735E1BB6D7}" destId="{E20489BD-DDEA-4145-8536-5257323DF5F9}" srcOrd="0" destOrd="0" presId="urn:microsoft.com/office/officeart/2005/8/layout/process4"/>
    <dgm:cxn modelId="{00EB9178-6DED-0144-B73B-0835AEB447F5}" type="presParOf" srcId="{D7F4DEC3-5EF6-3F4B-BA38-F12B2A6D8409}" destId="{B06D3EC7-8647-9149-A0E4-E223F31ABAFC}" srcOrd="5" destOrd="0" presId="urn:microsoft.com/office/officeart/2005/8/layout/process4"/>
    <dgm:cxn modelId="{CDE829FD-D080-5649-82E3-7EC5A877CB24}" type="presParOf" srcId="{D7F4DEC3-5EF6-3F4B-BA38-F12B2A6D8409}" destId="{D9770EAE-5450-A843-B805-FEB6ED36DCB6}" srcOrd="6" destOrd="0" presId="urn:microsoft.com/office/officeart/2005/8/layout/process4"/>
    <dgm:cxn modelId="{3BEBAE8F-20F7-8946-8A79-33A1C2E03E7F}" type="presParOf" srcId="{D9770EAE-5450-A843-B805-FEB6ED36DCB6}" destId="{C1CD5CF2-861E-AE4B-922D-3EA422EE70DC}" srcOrd="0" destOrd="0" presId="urn:microsoft.com/office/officeart/2005/8/layout/process4"/>
    <dgm:cxn modelId="{DDC78161-71AE-5F4A-B3A6-CAAC51831E99}" type="presParOf" srcId="{D9770EAE-5450-A843-B805-FEB6ED36DCB6}" destId="{F3AD0DFD-2093-784D-AA39-FED395F98B94}" srcOrd="1" destOrd="0" presId="urn:microsoft.com/office/officeart/2005/8/layout/process4"/>
    <dgm:cxn modelId="{3F4F8931-731B-504E-9953-1921661F51ED}" type="presParOf" srcId="{D9770EAE-5450-A843-B805-FEB6ED36DCB6}" destId="{E7FEA295-ABD7-8744-BE31-16596ABC6C39}" srcOrd="2" destOrd="0" presId="urn:microsoft.com/office/officeart/2005/8/layout/process4"/>
    <dgm:cxn modelId="{EC45DCCF-B958-C44A-9E51-8DB70F57A212}" type="presParOf" srcId="{E7FEA295-ABD7-8744-BE31-16596ABC6C39}" destId="{A8EA76BC-286C-3542-94D1-2E253EA9FCB6}" srcOrd="0" destOrd="0" presId="urn:microsoft.com/office/officeart/2005/8/layout/process4"/>
    <dgm:cxn modelId="{55299201-2E22-4E43-8879-59A66CF3C521}" type="presParOf" srcId="{E7FEA295-ABD7-8744-BE31-16596ABC6C39}" destId="{D87DF811-FC23-DC48-9569-2FF431B23086}" srcOrd="1" destOrd="0" presId="urn:microsoft.com/office/officeart/2005/8/layout/process4"/>
    <dgm:cxn modelId="{30814DEF-A1F4-4045-A860-38DA51E10B5A}" type="presParOf" srcId="{D7F4DEC3-5EF6-3F4B-BA38-F12B2A6D8409}" destId="{121EF6AC-0F4A-8046-B2F6-90AC18B3C29B}" srcOrd="7" destOrd="0" presId="urn:microsoft.com/office/officeart/2005/8/layout/process4"/>
    <dgm:cxn modelId="{8BFE7526-123A-ED4C-84A6-5BE26A5F5C48}" type="presParOf" srcId="{D7F4DEC3-5EF6-3F4B-BA38-F12B2A6D8409}" destId="{8EC5D074-1249-4E41-A7D2-4C2B63FB34F1}" srcOrd="8" destOrd="0" presId="urn:microsoft.com/office/officeart/2005/8/layout/process4"/>
    <dgm:cxn modelId="{A77C1373-604F-6A45-BE92-1003815B5421}" type="presParOf" srcId="{8EC5D074-1249-4E41-A7D2-4C2B63FB34F1}" destId="{18DAF853-62E2-5F4C-B87D-92CE49419873}" srcOrd="0" destOrd="0" presId="urn:microsoft.com/office/officeart/2005/8/layout/process4"/>
    <dgm:cxn modelId="{4EDEC607-443F-5644-B8CA-A685C3189E1C}" type="presParOf" srcId="{8EC5D074-1249-4E41-A7D2-4C2B63FB34F1}" destId="{ED2FA2E3-6547-C84A-BFCC-797944FB40BA}" srcOrd="1" destOrd="0" presId="urn:microsoft.com/office/officeart/2005/8/layout/process4"/>
    <dgm:cxn modelId="{D382148C-4C26-3B4B-876C-9836EF5E15A0}" type="presParOf" srcId="{8EC5D074-1249-4E41-A7D2-4C2B63FB34F1}" destId="{760C8FDF-203C-F645-862D-E20BFB313D41}" srcOrd="2" destOrd="0" presId="urn:microsoft.com/office/officeart/2005/8/layout/process4"/>
    <dgm:cxn modelId="{DDF1DC3B-C48E-8142-AA7A-21C7B32636BF}" type="presParOf" srcId="{760C8FDF-203C-F645-862D-E20BFB313D41}" destId="{7F2AA2AD-2481-6246-B853-7CCA082D814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F387F-953F-1B47-9DE5-64759F8DE1BE}">
      <dsp:nvSpPr>
        <dsp:cNvPr id="0" name=""/>
        <dsp:cNvSpPr/>
      </dsp:nvSpPr>
      <dsp:spPr>
        <a:xfrm>
          <a:off x="411479" y="218624"/>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lvl="0" algn="l" defTabSz="755650" rtl="0">
            <a:lnSpc>
              <a:spcPct val="90000"/>
            </a:lnSpc>
            <a:spcBef>
              <a:spcPct val="0"/>
            </a:spcBef>
            <a:spcAft>
              <a:spcPct val="35000"/>
            </a:spcAft>
          </a:pPr>
          <a:r>
            <a:rPr lang="en-US" sz="1700" b="1" kern="1200" smtClean="0"/>
            <a:t>Switching nodes</a:t>
          </a:r>
          <a:r>
            <a:rPr lang="en-US" sz="1700" kern="1200" smtClean="0"/>
            <a:t> - provide a switching facility that move data between nodes</a:t>
          </a:r>
          <a:endParaRPr lang="en-US" sz="1700" kern="1200"/>
        </a:p>
      </dsp:txBody>
      <dsp:txXfrm>
        <a:off x="411479" y="218624"/>
        <a:ext cx="7406640" cy="673330"/>
      </dsp:txXfrm>
    </dsp:sp>
    <dsp:sp modelId="{EF1F4B21-454B-DE4B-B37F-46A643A3F11D}">
      <dsp:nvSpPr>
        <dsp:cNvPr id="0" name=""/>
        <dsp:cNvSpPr/>
      </dsp:nvSpPr>
      <dsp:spPr>
        <a:xfrm>
          <a:off x="411479" y="891955"/>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E7D8FD2-7405-BF4E-8B13-4CE54354DA6A}">
      <dsp:nvSpPr>
        <dsp:cNvPr id="0" name=""/>
        <dsp:cNvSpPr/>
      </dsp:nvSpPr>
      <dsp:spPr>
        <a:xfrm>
          <a:off x="1456639" y="891955"/>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8E6A5AE-EE19-864D-A345-66CC09C67A7E}">
      <dsp:nvSpPr>
        <dsp:cNvPr id="0" name=""/>
        <dsp:cNvSpPr/>
      </dsp:nvSpPr>
      <dsp:spPr>
        <a:xfrm>
          <a:off x="2501798" y="891955"/>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59DE2E3-5625-CF4C-A9CC-06209BD73C03}">
      <dsp:nvSpPr>
        <dsp:cNvPr id="0" name=""/>
        <dsp:cNvSpPr/>
      </dsp:nvSpPr>
      <dsp:spPr>
        <a:xfrm>
          <a:off x="3546957" y="891955"/>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21D30B3-D96E-CB40-95D5-BA079860C001}">
      <dsp:nvSpPr>
        <dsp:cNvPr id="0" name=""/>
        <dsp:cNvSpPr/>
      </dsp:nvSpPr>
      <dsp:spPr>
        <a:xfrm>
          <a:off x="4592116" y="891955"/>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0534C92-2EEA-1449-B66F-2A513299574E}">
      <dsp:nvSpPr>
        <dsp:cNvPr id="0" name=""/>
        <dsp:cNvSpPr/>
      </dsp:nvSpPr>
      <dsp:spPr>
        <a:xfrm>
          <a:off x="5637276" y="891955"/>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15B788B-593C-BC41-B928-5E2DE700E6A7}">
      <dsp:nvSpPr>
        <dsp:cNvPr id="0" name=""/>
        <dsp:cNvSpPr/>
      </dsp:nvSpPr>
      <dsp:spPr>
        <a:xfrm>
          <a:off x="6682435" y="891955"/>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BD661F5-2FF1-AB4C-8878-9956BF88A154}">
      <dsp:nvSpPr>
        <dsp:cNvPr id="0" name=""/>
        <dsp:cNvSpPr/>
      </dsp:nvSpPr>
      <dsp:spPr>
        <a:xfrm>
          <a:off x="411479" y="1157131"/>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lvl="0" algn="l" defTabSz="755650" rtl="0">
            <a:lnSpc>
              <a:spcPct val="90000"/>
            </a:lnSpc>
            <a:spcBef>
              <a:spcPct val="0"/>
            </a:spcBef>
            <a:spcAft>
              <a:spcPct val="35000"/>
            </a:spcAft>
          </a:pPr>
          <a:r>
            <a:rPr lang="en-US" sz="1700" b="1" kern="1200" smtClean="0"/>
            <a:t>Stations</a:t>
          </a:r>
          <a:r>
            <a:rPr lang="en-US" sz="1700" kern="1200" smtClean="0"/>
            <a:t> – devices attached to the network</a:t>
          </a:r>
          <a:endParaRPr lang="en-US" sz="1700" kern="1200"/>
        </a:p>
      </dsp:txBody>
      <dsp:txXfrm>
        <a:off x="411479" y="1157131"/>
        <a:ext cx="7406640" cy="673330"/>
      </dsp:txXfrm>
    </dsp:sp>
    <dsp:sp modelId="{1D363AED-7903-1F4F-A0F1-3FB736AADC89}">
      <dsp:nvSpPr>
        <dsp:cNvPr id="0" name=""/>
        <dsp:cNvSpPr/>
      </dsp:nvSpPr>
      <dsp:spPr>
        <a:xfrm>
          <a:off x="411479" y="1830462"/>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94F4EBE-E9E5-6846-8DD8-78849399EBEC}">
      <dsp:nvSpPr>
        <dsp:cNvPr id="0" name=""/>
        <dsp:cNvSpPr/>
      </dsp:nvSpPr>
      <dsp:spPr>
        <a:xfrm>
          <a:off x="1456639" y="1830462"/>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19F2540-AB68-1F4D-B900-94BEECBA3B6A}">
      <dsp:nvSpPr>
        <dsp:cNvPr id="0" name=""/>
        <dsp:cNvSpPr/>
      </dsp:nvSpPr>
      <dsp:spPr>
        <a:xfrm>
          <a:off x="2501798" y="1830462"/>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0F97E93-71E0-2E44-AD1B-589552ACD6EF}">
      <dsp:nvSpPr>
        <dsp:cNvPr id="0" name=""/>
        <dsp:cNvSpPr/>
      </dsp:nvSpPr>
      <dsp:spPr>
        <a:xfrm>
          <a:off x="3546957" y="1830462"/>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3DDDB33-48A7-FF45-8845-E19DE081C9DB}">
      <dsp:nvSpPr>
        <dsp:cNvPr id="0" name=""/>
        <dsp:cNvSpPr/>
      </dsp:nvSpPr>
      <dsp:spPr>
        <a:xfrm>
          <a:off x="4592116" y="1830462"/>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FDDA28E-0F45-0E49-BEF1-D675A9A0DEAF}">
      <dsp:nvSpPr>
        <dsp:cNvPr id="0" name=""/>
        <dsp:cNvSpPr/>
      </dsp:nvSpPr>
      <dsp:spPr>
        <a:xfrm>
          <a:off x="5637276" y="1830462"/>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8136BF7-BA52-714A-A206-A71674E85300}">
      <dsp:nvSpPr>
        <dsp:cNvPr id="0" name=""/>
        <dsp:cNvSpPr/>
      </dsp:nvSpPr>
      <dsp:spPr>
        <a:xfrm>
          <a:off x="6682435" y="1830462"/>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80837D8-7C00-EF4D-97ED-B4B414191939}">
      <dsp:nvSpPr>
        <dsp:cNvPr id="0" name=""/>
        <dsp:cNvSpPr/>
      </dsp:nvSpPr>
      <dsp:spPr>
        <a:xfrm>
          <a:off x="411479" y="2095638"/>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lvl="0" algn="l" defTabSz="755650" rtl="0">
            <a:lnSpc>
              <a:spcPct val="90000"/>
            </a:lnSpc>
            <a:spcBef>
              <a:spcPct val="0"/>
            </a:spcBef>
            <a:spcAft>
              <a:spcPct val="35000"/>
            </a:spcAft>
          </a:pPr>
          <a:r>
            <a:rPr lang="en-US" sz="1700" b="1" kern="1200" smtClean="0"/>
            <a:t>Nodes</a:t>
          </a:r>
          <a:r>
            <a:rPr lang="en-US" sz="1700" kern="1200" smtClean="0"/>
            <a:t> – switching devices that provide communication</a:t>
          </a:r>
          <a:endParaRPr lang="en-US" sz="1700" kern="1200"/>
        </a:p>
      </dsp:txBody>
      <dsp:txXfrm>
        <a:off x="411479" y="2095638"/>
        <a:ext cx="7406640" cy="673330"/>
      </dsp:txXfrm>
    </dsp:sp>
    <dsp:sp modelId="{4FD4C0DF-56EE-7E4F-8A05-3FB9DCA00A7B}">
      <dsp:nvSpPr>
        <dsp:cNvPr id="0" name=""/>
        <dsp:cNvSpPr/>
      </dsp:nvSpPr>
      <dsp:spPr>
        <a:xfrm>
          <a:off x="411479" y="2768969"/>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D5190A9-99DD-3648-86D7-42FD5AC9F091}">
      <dsp:nvSpPr>
        <dsp:cNvPr id="0" name=""/>
        <dsp:cNvSpPr/>
      </dsp:nvSpPr>
      <dsp:spPr>
        <a:xfrm>
          <a:off x="1456639" y="2768969"/>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0A20532-870B-664E-BB60-3457A5337EA1}">
      <dsp:nvSpPr>
        <dsp:cNvPr id="0" name=""/>
        <dsp:cNvSpPr/>
      </dsp:nvSpPr>
      <dsp:spPr>
        <a:xfrm>
          <a:off x="2501798" y="2768969"/>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8BFE8D7-4092-E74B-94D1-DA267ACEE8DC}">
      <dsp:nvSpPr>
        <dsp:cNvPr id="0" name=""/>
        <dsp:cNvSpPr/>
      </dsp:nvSpPr>
      <dsp:spPr>
        <a:xfrm>
          <a:off x="3546957" y="2768969"/>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BEEF567-8AB6-2C4B-8490-90741BCFC799}">
      <dsp:nvSpPr>
        <dsp:cNvPr id="0" name=""/>
        <dsp:cNvSpPr/>
      </dsp:nvSpPr>
      <dsp:spPr>
        <a:xfrm>
          <a:off x="4592116" y="2768969"/>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5E14C6C-599E-C349-B211-684ED9B52115}">
      <dsp:nvSpPr>
        <dsp:cNvPr id="0" name=""/>
        <dsp:cNvSpPr/>
      </dsp:nvSpPr>
      <dsp:spPr>
        <a:xfrm>
          <a:off x="5637276" y="2768969"/>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E69694D-28D1-BF45-BCA9-13C507028155}">
      <dsp:nvSpPr>
        <dsp:cNvPr id="0" name=""/>
        <dsp:cNvSpPr/>
      </dsp:nvSpPr>
      <dsp:spPr>
        <a:xfrm>
          <a:off x="6682435" y="2768969"/>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994BFC4-56F2-D342-A566-EDDCAB733FC9}">
      <dsp:nvSpPr>
        <dsp:cNvPr id="0" name=""/>
        <dsp:cNvSpPr/>
      </dsp:nvSpPr>
      <dsp:spPr>
        <a:xfrm>
          <a:off x="411479" y="3034145"/>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lvl="0" algn="l" defTabSz="755650" rtl="0">
            <a:lnSpc>
              <a:spcPct val="90000"/>
            </a:lnSpc>
            <a:spcBef>
              <a:spcPct val="0"/>
            </a:spcBef>
            <a:spcAft>
              <a:spcPct val="35000"/>
            </a:spcAft>
          </a:pPr>
          <a:r>
            <a:rPr lang="en-US" sz="1700" b="1" kern="1200" smtClean="0"/>
            <a:t>Communications network – </a:t>
          </a:r>
          <a:r>
            <a:rPr lang="en-US" sz="1700" kern="1200" smtClean="0"/>
            <a:t>collection of nodes</a:t>
          </a:r>
          <a:endParaRPr lang="en-US" sz="1700" kern="1200"/>
        </a:p>
      </dsp:txBody>
      <dsp:txXfrm>
        <a:off x="411479" y="3034145"/>
        <a:ext cx="7406640" cy="673330"/>
      </dsp:txXfrm>
    </dsp:sp>
    <dsp:sp modelId="{B42E65E5-CE8D-864F-B8FA-6A6A64B97B82}">
      <dsp:nvSpPr>
        <dsp:cNvPr id="0" name=""/>
        <dsp:cNvSpPr/>
      </dsp:nvSpPr>
      <dsp:spPr>
        <a:xfrm>
          <a:off x="411479" y="3707476"/>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A470C2D-73E2-3C43-8E49-23F519337BCE}">
      <dsp:nvSpPr>
        <dsp:cNvPr id="0" name=""/>
        <dsp:cNvSpPr/>
      </dsp:nvSpPr>
      <dsp:spPr>
        <a:xfrm>
          <a:off x="1456639" y="3707476"/>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C790A01-181F-834B-B9FB-A10E08B3ECBC}">
      <dsp:nvSpPr>
        <dsp:cNvPr id="0" name=""/>
        <dsp:cNvSpPr/>
      </dsp:nvSpPr>
      <dsp:spPr>
        <a:xfrm>
          <a:off x="2501798" y="3707476"/>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DBD2813-D571-4B4D-BF33-1405B2999D95}">
      <dsp:nvSpPr>
        <dsp:cNvPr id="0" name=""/>
        <dsp:cNvSpPr/>
      </dsp:nvSpPr>
      <dsp:spPr>
        <a:xfrm>
          <a:off x="3546957" y="3707476"/>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B84F6B1-E17B-E346-A2D5-3D4AD5E6608A}">
      <dsp:nvSpPr>
        <dsp:cNvPr id="0" name=""/>
        <dsp:cNvSpPr/>
      </dsp:nvSpPr>
      <dsp:spPr>
        <a:xfrm>
          <a:off x="4592116" y="3707476"/>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7631626-79FD-F949-B72C-0B9180E1325E}">
      <dsp:nvSpPr>
        <dsp:cNvPr id="0" name=""/>
        <dsp:cNvSpPr/>
      </dsp:nvSpPr>
      <dsp:spPr>
        <a:xfrm>
          <a:off x="5637276" y="3707476"/>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E57C650-7279-BA44-B2C9-CE15F02C0D42}">
      <dsp:nvSpPr>
        <dsp:cNvPr id="0" name=""/>
        <dsp:cNvSpPr/>
      </dsp:nvSpPr>
      <dsp:spPr>
        <a:xfrm>
          <a:off x="6682435" y="3707476"/>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8E1607B-CC72-FC44-A762-D167BD848C52}">
      <dsp:nvSpPr>
        <dsp:cNvPr id="0" name=""/>
        <dsp:cNvSpPr/>
      </dsp:nvSpPr>
      <dsp:spPr>
        <a:xfrm>
          <a:off x="411479" y="3972652"/>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lvl="0" algn="l" defTabSz="755650" rtl="0">
            <a:lnSpc>
              <a:spcPct val="90000"/>
            </a:lnSpc>
            <a:spcBef>
              <a:spcPct val="0"/>
            </a:spcBef>
            <a:spcAft>
              <a:spcPct val="35000"/>
            </a:spcAft>
          </a:pPr>
          <a:r>
            <a:rPr lang="en-US" sz="1700" b="1" kern="1200" smtClean="0"/>
            <a:t>Switched communication network</a:t>
          </a:r>
          <a:r>
            <a:rPr lang="en-US" sz="1700" kern="1200" smtClean="0"/>
            <a:t> – data entering the network from a station are routed to the destination by being switched from node to node</a:t>
          </a:r>
          <a:endParaRPr lang="en-US" sz="1700" kern="1200"/>
        </a:p>
      </dsp:txBody>
      <dsp:txXfrm>
        <a:off x="411479" y="3972652"/>
        <a:ext cx="7406640" cy="673330"/>
      </dsp:txXfrm>
    </dsp:sp>
    <dsp:sp modelId="{B4BA4613-430E-AF4B-A375-DEF5B9CBDD5D}">
      <dsp:nvSpPr>
        <dsp:cNvPr id="0" name=""/>
        <dsp:cNvSpPr/>
      </dsp:nvSpPr>
      <dsp:spPr>
        <a:xfrm>
          <a:off x="411479" y="4645983"/>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A2FF9AB-0B48-0546-AFE8-83E0467BD6FC}">
      <dsp:nvSpPr>
        <dsp:cNvPr id="0" name=""/>
        <dsp:cNvSpPr/>
      </dsp:nvSpPr>
      <dsp:spPr>
        <a:xfrm>
          <a:off x="1456639" y="4645983"/>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7E83EC7-1705-114F-8B51-4F3E02F1BEBC}">
      <dsp:nvSpPr>
        <dsp:cNvPr id="0" name=""/>
        <dsp:cNvSpPr/>
      </dsp:nvSpPr>
      <dsp:spPr>
        <a:xfrm>
          <a:off x="2501798" y="4645983"/>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65DF7F1-6F0F-CD42-B1CA-546D3467D168}">
      <dsp:nvSpPr>
        <dsp:cNvPr id="0" name=""/>
        <dsp:cNvSpPr/>
      </dsp:nvSpPr>
      <dsp:spPr>
        <a:xfrm>
          <a:off x="3546957" y="4645983"/>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05DFAA0-5200-C547-8135-1CBF1EC16D19}">
      <dsp:nvSpPr>
        <dsp:cNvPr id="0" name=""/>
        <dsp:cNvSpPr/>
      </dsp:nvSpPr>
      <dsp:spPr>
        <a:xfrm>
          <a:off x="4592116" y="4645983"/>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7E82BBE-CEB2-3C4A-80BB-F0FFE939FF93}">
      <dsp:nvSpPr>
        <dsp:cNvPr id="0" name=""/>
        <dsp:cNvSpPr/>
      </dsp:nvSpPr>
      <dsp:spPr>
        <a:xfrm>
          <a:off x="5637276" y="4645983"/>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357672B-18E2-8244-8D14-281DE66505F3}">
      <dsp:nvSpPr>
        <dsp:cNvPr id="0" name=""/>
        <dsp:cNvSpPr/>
      </dsp:nvSpPr>
      <dsp:spPr>
        <a:xfrm>
          <a:off x="6682435" y="4645983"/>
          <a:ext cx="987552" cy="164592"/>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448FE-E65F-4553-BBE5-82CA5F3F2EB5}">
      <dsp:nvSpPr>
        <dsp:cNvPr id="0" name=""/>
        <dsp:cNvSpPr/>
      </dsp:nvSpPr>
      <dsp:spPr>
        <a:xfrm>
          <a:off x="1160144" y="0"/>
          <a:ext cx="2023110" cy="1123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en-US" sz="2700" kern="1200" dirty="0" smtClean="0"/>
            <a:t>Establish</a:t>
          </a:r>
          <a:endParaRPr lang="en-US" sz="2700" kern="1200" dirty="0"/>
        </a:p>
      </dsp:txBody>
      <dsp:txXfrm>
        <a:off x="1193063" y="32919"/>
        <a:ext cx="1957272" cy="1058112"/>
      </dsp:txXfrm>
    </dsp:sp>
    <dsp:sp modelId="{A4D3629D-4D26-40CC-B719-E369298279F9}">
      <dsp:nvSpPr>
        <dsp:cNvPr id="0" name=""/>
        <dsp:cNvSpPr/>
      </dsp:nvSpPr>
      <dsp:spPr>
        <a:xfrm rot="5400000">
          <a:off x="1960959" y="1152048"/>
          <a:ext cx="421481" cy="5057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5400000">
        <a:off x="2019966" y="1194196"/>
        <a:ext cx="303467" cy="295037"/>
      </dsp:txXfrm>
    </dsp:sp>
    <dsp:sp modelId="{8DCE07B1-FBCE-4051-8E0C-2FB2A04D3AFE}">
      <dsp:nvSpPr>
        <dsp:cNvPr id="0" name=""/>
        <dsp:cNvSpPr/>
      </dsp:nvSpPr>
      <dsp:spPr>
        <a:xfrm>
          <a:off x="1160144" y="1685925"/>
          <a:ext cx="2023110" cy="1123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en-US" sz="2700" kern="1200" dirty="0" smtClean="0"/>
            <a:t>Transfer</a:t>
          </a:r>
          <a:endParaRPr lang="en-US" sz="2700" kern="1200" dirty="0"/>
        </a:p>
      </dsp:txBody>
      <dsp:txXfrm>
        <a:off x="1193063" y="1718844"/>
        <a:ext cx="1957272" cy="1058112"/>
      </dsp:txXfrm>
    </dsp:sp>
    <dsp:sp modelId="{0EC1890A-ECEC-4AC9-83B2-A72D21F65BC9}">
      <dsp:nvSpPr>
        <dsp:cNvPr id="0" name=""/>
        <dsp:cNvSpPr/>
      </dsp:nvSpPr>
      <dsp:spPr>
        <a:xfrm rot="5400000">
          <a:off x="1960959" y="2837973"/>
          <a:ext cx="421481" cy="5057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5400000">
        <a:off x="2019966" y="2880121"/>
        <a:ext cx="303467" cy="295037"/>
      </dsp:txXfrm>
    </dsp:sp>
    <dsp:sp modelId="{7C0E8CA8-DFE6-4238-A556-B033D1D5CCAA}">
      <dsp:nvSpPr>
        <dsp:cNvPr id="0" name=""/>
        <dsp:cNvSpPr/>
      </dsp:nvSpPr>
      <dsp:spPr>
        <a:xfrm>
          <a:off x="1160144" y="3371850"/>
          <a:ext cx="2023110" cy="1123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en-US" sz="2700" kern="1200" dirty="0" smtClean="0"/>
            <a:t>Disconnect</a:t>
          </a:r>
          <a:endParaRPr lang="en-US" sz="2700" kern="1200" dirty="0"/>
        </a:p>
      </dsp:txBody>
      <dsp:txXfrm>
        <a:off x="1193063" y="3404769"/>
        <a:ext cx="1957272" cy="1058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F0795-7C02-4AD3-B675-8D97B1128B1A}">
      <dsp:nvSpPr>
        <dsp:cNvPr id="0" name=""/>
        <dsp:cNvSpPr/>
      </dsp:nvSpPr>
      <dsp:spPr>
        <a:xfrm>
          <a:off x="2309" y="997040"/>
          <a:ext cx="2252067" cy="758862"/>
        </a:xfrm>
        <a:prstGeom prst="rect">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i="0" kern="1200" dirty="0" smtClean="0"/>
            <a:t>Digital switch</a:t>
          </a:r>
          <a:endParaRPr lang="en-US" sz="2200" b="1" i="0" kern="1200" dirty="0"/>
        </a:p>
      </dsp:txBody>
      <dsp:txXfrm>
        <a:off x="2309" y="997040"/>
        <a:ext cx="2252067" cy="758862"/>
      </dsp:txXfrm>
    </dsp:sp>
    <dsp:sp modelId="{17C9E71A-A6DC-4598-92F0-8E1EF3B72AF3}">
      <dsp:nvSpPr>
        <dsp:cNvPr id="0" name=""/>
        <dsp:cNvSpPr/>
      </dsp:nvSpPr>
      <dsp:spPr>
        <a:xfrm>
          <a:off x="2309" y="1755903"/>
          <a:ext cx="2252067" cy="2377856"/>
        </a:xfrm>
        <a:prstGeom prst="rect">
          <a:avLst/>
        </a:prstGeom>
        <a:solidFill>
          <a:schemeClr val="dk2">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1" i="0" kern="1200" dirty="0" smtClean="0"/>
            <a:t>Provides a transparent signal path</a:t>
          </a:r>
          <a:endParaRPr lang="en-US" sz="2200" b="1" i="0" kern="1200" dirty="0"/>
        </a:p>
        <a:p>
          <a:pPr marL="228600" lvl="1" indent="-228600" algn="l" defTabSz="977900">
            <a:lnSpc>
              <a:spcPct val="90000"/>
            </a:lnSpc>
            <a:spcBef>
              <a:spcPct val="0"/>
            </a:spcBef>
            <a:spcAft>
              <a:spcPct val="15000"/>
            </a:spcAft>
            <a:buChar char="••"/>
          </a:pPr>
          <a:r>
            <a:rPr lang="en-US" sz="2200" b="1" i="0" kern="1200" dirty="0" smtClean="0"/>
            <a:t>Must allow full-duplex transmission</a:t>
          </a:r>
          <a:endParaRPr lang="en-US" sz="2200" b="1" i="0" kern="1200" dirty="0"/>
        </a:p>
      </dsp:txBody>
      <dsp:txXfrm>
        <a:off x="2309" y="1755903"/>
        <a:ext cx="2252067" cy="2377856"/>
      </dsp:txXfrm>
    </dsp:sp>
    <dsp:sp modelId="{C232C13A-4815-4C68-B63F-883A9D73AE2B}">
      <dsp:nvSpPr>
        <dsp:cNvPr id="0" name=""/>
        <dsp:cNvSpPr/>
      </dsp:nvSpPr>
      <dsp:spPr>
        <a:xfrm>
          <a:off x="2569666" y="997040"/>
          <a:ext cx="2252067" cy="758862"/>
        </a:xfrm>
        <a:prstGeom prst="rect">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i="0" kern="1200" dirty="0" smtClean="0"/>
            <a:t>Network interface</a:t>
          </a:r>
          <a:endParaRPr lang="en-US" sz="2200" b="1" i="0" kern="1200" dirty="0"/>
        </a:p>
      </dsp:txBody>
      <dsp:txXfrm>
        <a:off x="2569666" y="997040"/>
        <a:ext cx="2252067" cy="758862"/>
      </dsp:txXfrm>
    </dsp:sp>
    <dsp:sp modelId="{053F9843-6457-44A8-87CC-DF122C0D1D84}">
      <dsp:nvSpPr>
        <dsp:cNvPr id="0" name=""/>
        <dsp:cNvSpPr/>
      </dsp:nvSpPr>
      <dsp:spPr>
        <a:xfrm>
          <a:off x="2569666" y="1755903"/>
          <a:ext cx="2252067" cy="2377856"/>
        </a:xfrm>
        <a:prstGeom prst="rect">
          <a:avLst/>
        </a:prstGeom>
        <a:solidFill>
          <a:schemeClr val="dk2">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1" i="0" kern="1200" dirty="0" smtClean="0"/>
            <a:t>Functions and hardware needed to connect digital devices</a:t>
          </a:r>
          <a:endParaRPr lang="en-US" sz="2200" b="1" i="0" kern="1200" dirty="0"/>
        </a:p>
      </dsp:txBody>
      <dsp:txXfrm>
        <a:off x="2569666" y="1755903"/>
        <a:ext cx="2252067" cy="2377856"/>
      </dsp:txXfrm>
    </dsp:sp>
    <dsp:sp modelId="{443AC15C-EF8A-459B-8DC4-93FA4EAB7883}">
      <dsp:nvSpPr>
        <dsp:cNvPr id="0" name=""/>
        <dsp:cNvSpPr/>
      </dsp:nvSpPr>
      <dsp:spPr>
        <a:xfrm>
          <a:off x="5137022" y="997040"/>
          <a:ext cx="2252067" cy="758862"/>
        </a:xfrm>
        <a:prstGeom prst="rect">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i="0" kern="1200" dirty="0" smtClean="0"/>
            <a:t>Control unit</a:t>
          </a:r>
          <a:endParaRPr lang="en-US" sz="2200" b="1" i="0" kern="1200" dirty="0"/>
        </a:p>
      </dsp:txBody>
      <dsp:txXfrm>
        <a:off x="5137022" y="997040"/>
        <a:ext cx="2252067" cy="758862"/>
      </dsp:txXfrm>
    </dsp:sp>
    <dsp:sp modelId="{B6B18736-BC83-4511-B24E-C6A63E7BB7EF}">
      <dsp:nvSpPr>
        <dsp:cNvPr id="0" name=""/>
        <dsp:cNvSpPr/>
      </dsp:nvSpPr>
      <dsp:spPr>
        <a:xfrm>
          <a:off x="5137022" y="1755903"/>
          <a:ext cx="2252067" cy="2377856"/>
        </a:xfrm>
        <a:prstGeom prst="rect">
          <a:avLst/>
        </a:prstGeom>
        <a:solidFill>
          <a:schemeClr val="dk2">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1" i="0" kern="1200" dirty="0" smtClean="0"/>
            <a:t>Establishes, maintains, and tears down the connection</a:t>
          </a:r>
          <a:endParaRPr lang="en-US" sz="2200" b="1" i="0" kern="1200" dirty="0"/>
        </a:p>
      </dsp:txBody>
      <dsp:txXfrm>
        <a:off x="5137022" y="1755903"/>
        <a:ext cx="2252067" cy="23778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E8BC3-27C6-154D-980B-99C57F0FC20A}">
      <dsp:nvSpPr>
        <dsp:cNvPr id="0" name=""/>
        <dsp:cNvSpPr/>
      </dsp:nvSpPr>
      <dsp:spPr>
        <a:xfrm>
          <a:off x="34" y="188022"/>
          <a:ext cx="3311462" cy="633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kumimoji="1" lang="en-US" sz="2200" kern="1200" smtClean="0"/>
            <a:t>Datagram</a:t>
          </a:r>
          <a:endParaRPr lang="en-US" sz="2200" kern="1200"/>
        </a:p>
      </dsp:txBody>
      <dsp:txXfrm>
        <a:off x="34" y="188022"/>
        <a:ext cx="3311462" cy="633600"/>
      </dsp:txXfrm>
    </dsp:sp>
    <dsp:sp modelId="{9EADCFD6-CA42-394D-B3DB-40256174BE8B}">
      <dsp:nvSpPr>
        <dsp:cNvPr id="0" name=""/>
        <dsp:cNvSpPr/>
      </dsp:nvSpPr>
      <dsp:spPr>
        <a:xfrm>
          <a:off x="34" y="821622"/>
          <a:ext cx="3311462" cy="147955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kumimoji="1" lang="en-US" sz="2200" kern="1200" smtClean="0"/>
            <a:t>Each packet is treated independently with no reference to previous packets</a:t>
          </a:r>
          <a:endParaRPr kumimoji="1" lang="en-US" sz="2200" kern="1200" dirty="0" smtClean="0"/>
        </a:p>
      </dsp:txBody>
      <dsp:txXfrm>
        <a:off x="34" y="821622"/>
        <a:ext cx="3311462" cy="1479555"/>
      </dsp:txXfrm>
    </dsp:sp>
    <dsp:sp modelId="{719D838F-FEAB-8445-A2D3-A2FD404C5506}">
      <dsp:nvSpPr>
        <dsp:cNvPr id="0" name=""/>
        <dsp:cNvSpPr/>
      </dsp:nvSpPr>
      <dsp:spPr>
        <a:xfrm>
          <a:off x="3775102" y="188022"/>
          <a:ext cx="3311462" cy="633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kumimoji="1" lang="en-US" sz="2200" kern="1200" dirty="0" smtClean="0"/>
            <a:t>Virtual circuit</a:t>
          </a:r>
        </a:p>
      </dsp:txBody>
      <dsp:txXfrm>
        <a:off x="3775102" y="188022"/>
        <a:ext cx="3311462" cy="633600"/>
      </dsp:txXfrm>
    </dsp:sp>
    <dsp:sp modelId="{389E6343-0CF1-2441-8603-B05AB8F56631}">
      <dsp:nvSpPr>
        <dsp:cNvPr id="0" name=""/>
        <dsp:cNvSpPr/>
      </dsp:nvSpPr>
      <dsp:spPr>
        <a:xfrm>
          <a:off x="3775102" y="821622"/>
          <a:ext cx="3311462" cy="147955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kumimoji="1" lang="en-US" sz="2200" kern="1200" dirty="0" smtClean="0"/>
            <a:t>A preplanned route is established before any packets are sent</a:t>
          </a:r>
          <a:endParaRPr kumimoji="1" lang="en-US" sz="2200" kern="1200" dirty="0"/>
        </a:p>
      </dsp:txBody>
      <dsp:txXfrm>
        <a:off x="3775102" y="821622"/>
        <a:ext cx="3311462" cy="14795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2A14F-6526-0F44-8C0A-AB19BB6E7857}">
      <dsp:nvSpPr>
        <dsp:cNvPr id="0" name=""/>
        <dsp:cNvSpPr/>
      </dsp:nvSpPr>
      <dsp:spPr>
        <a:xfrm>
          <a:off x="1774" y="278128"/>
          <a:ext cx="1551942" cy="1551942"/>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5409" tIns="24130" rIns="85409" bIns="24130" numCol="1" spcCol="1270" anchor="ctr" anchorCtr="0">
          <a:noAutofit/>
        </a:bodyPr>
        <a:lstStyle/>
        <a:p>
          <a:pPr lvl="0" algn="ctr" defTabSz="844550">
            <a:lnSpc>
              <a:spcPct val="90000"/>
            </a:lnSpc>
            <a:spcBef>
              <a:spcPct val="0"/>
            </a:spcBef>
            <a:spcAft>
              <a:spcPct val="35000"/>
            </a:spcAft>
          </a:pPr>
          <a:r>
            <a:rPr kumimoji="1" lang="en-US" sz="1900" kern="1200" smtClean="0"/>
            <a:t>Physical</a:t>
          </a:r>
          <a:endParaRPr lang="en-US" sz="1900" kern="1200"/>
        </a:p>
      </dsp:txBody>
      <dsp:txXfrm>
        <a:off x="229051" y="505405"/>
        <a:ext cx="1097388" cy="1097388"/>
      </dsp:txXfrm>
    </dsp:sp>
    <dsp:sp modelId="{76B7E0CB-9641-C749-9A4E-4E1E9005D6F3}">
      <dsp:nvSpPr>
        <dsp:cNvPr id="0" name=""/>
        <dsp:cNvSpPr/>
      </dsp:nvSpPr>
      <dsp:spPr>
        <a:xfrm>
          <a:off x="1243328" y="278128"/>
          <a:ext cx="1551942" cy="1551942"/>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5409" tIns="24130" rIns="85409" bIns="24130" numCol="1" spcCol="1270" anchor="ctr" anchorCtr="0">
          <a:noAutofit/>
        </a:bodyPr>
        <a:lstStyle/>
        <a:p>
          <a:pPr lvl="0" algn="ctr" defTabSz="844550">
            <a:lnSpc>
              <a:spcPct val="90000"/>
            </a:lnSpc>
            <a:spcBef>
              <a:spcPct val="0"/>
            </a:spcBef>
            <a:spcAft>
              <a:spcPct val="35000"/>
            </a:spcAft>
          </a:pPr>
          <a:r>
            <a:rPr kumimoji="1" lang="en-US" sz="1900" kern="1200" smtClean="0"/>
            <a:t>Link</a:t>
          </a:r>
          <a:endParaRPr kumimoji="1" lang="en-US" sz="1900" kern="1200" dirty="0" smtClean="0"/>
        </a:p>
      </dsp:txBody>
      <dsp:txXfrm>
        <a:off x="1470605" y="505405"/>
        <a:ext cx="1097388" cy="1097388"/>
      </dsp:txXfrm>
    </dsp:sp>
    <dsp:sp modelId="{95DF7A5A-A6E0-7C48-9445-F88D3C9A0FD6}">
      <dsp:nvSpPr>
        <dsp:cNvPr id="0" name=""/>
        <dsp:cNvSpPr/>
      </dsp:nvSpPr>
      <dsp:spPr>
        <a:xfrm>
          <a:off x="2484882" y="278128"/>
          <a:ext cx="1551942" cy="1551942"/>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5409" tIns="24130" rIns="85409" bIns="24130" numCol="1" spcCol="1270" anchor="ctr" anchorCtr="0">
          <a:noAutofit/>
        </a:bodyPr>
        <a:lstStyle/>
        <a:p>
          <a:pPr lvl="0" algn="ctr" defTabSz="844550">
            <a:lnSpc>
              <a:spcPct val="90000"/>
            </a:lnSpc>
            <a:spcBef>
              <a:spcPct val="0"/>
            </a:spcBef>
            <a:spcAft>
              <a:spcPct val="35000"/>
            </a:spcAft>
          </a:pPr>
          <a:r>
            <a:rPr kumimoji="1" lang="en-US" sz="1900" kern="1200" dirty="0" smtClean="0"/>
            <a:t>Packet</a:t>
          </a:r>
        </a:p>
      </dsp:txBody>
      <dsp:txXfrm>
        <a:off x="2712159" y="505405"/>
        <a:ext cx="1097388" cy="10973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EE755-D1D3-D843-895B-015677A04607}">
      <dsp:nvSpPr>
        <dsp:cNvPr id="0" name=""/>
        <dsp:cNvSpPr/>
      </dsp:nvSpPr>
      <dsp:spPr>
        <a:xfrm>
          <a:off x="0" y="296756"/>
          <a:ext cx="8229600" cy="1015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rtl="0">
            <a:lnSpc>
              <a:spcPct val="90000"/>
            </a:lnSpc>
            <a:spcBef>
              <a:spcPct val="0"/>
            </a:spcBef>
            <a:spcAft>
              <a:spcPct val="15000"/>
            </a:spcAft>
            <a:buChar char="••"/>
          </a:pPr>
          <a:r>
            <a:rPr lang="en-US" sz="1500" b="1" i="0" kern="1200" smtClean="0"/>
            <a:t>Network transport functions can be separated into those related to an individual logical connection and those related to a group of logical connections</a:t>
          </a:r>
          <a:endParaRPr lang="en-US" sz="1500" b="1" i="0" kern="1200"/>
        </a:p>
      </dsp:txBody>
      <dsp:txXfrm>
        <a:off x="0" y="296756"/>
        <a:ext cx="8229600" cy="1015875"/>
      </dsp:txXfrm>
    </dsp:sp>
    <dsp:sp modelId="{0378B610-1DDA-034C-9145-C6E6346B6D0F}">
      <dsp:nvSpPr>
        <dsp:cNvPr id="0" name=""/>
        <dsp:cNvSpPr/>
      </dsp:nvSpPr>
      <dsp:spPr>
        <a:xfrm>
          <a:off x="411480" y="75356"/>
          <a:ext cx="5760720" cy="4428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66750" rtl="0">
            <a:lnSpc>
              <a:spcPct val="90000"/>
            </a:lnSpc>
            <a:spcBef>
              <a:spcPct val="0"/>
            </a:spcBef>
            <a:spcAft>
              <a:spcPct val="35000"/>
            </a:spcAft>
          </a:pPr>
          <a:r>
            <a:rPr lang="en-US" sz="1500" b="1" i="0" kern="1200" dirty="0" smtClean="0"/>
            <a:t>Simplified network architecture</a:t>
          </a:r>
          <a:endParaRPr lang="en-US" sz="1500" b="1" i="0" kern="1200" dirty="0"/>
        </a:p>
      </dsp:txBody>
      <dsp:txXfrm>
        <a:off x="433096" y="96972"/>
        <a:ext cx="5717488" cy="399568"/>
      </dsp:txXfrm>
    </dsp:sp>
    <dsp:sp modelId="{815E6AD4-D05E-5740-BEE0-9EC402EC280C}">
      <dsp:nvSpPr>
        <dsp:cNvPr id="0" name=""/>
        <dsp:cNvSpPr/>
      </dsp:nvSpPr>
      <dsp:spPr>
        <a:xfrm>
          <a:off x="0" y="1615031"/>
          <a:ext cx="8229600" cy="6260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rtl="0">
            <a:lnSpc>
              <a:spcPct val="90000"/>
            </a:lnSpc>
            <a:spcBef>
              <a:spcPct val="0"/>
            </a:spcBef>
            <a:spcAft>
              <a:spcPct val="15000"/>
            </a:spcAft>
            <a:buChar char="••"/>
          </a:pPr>
          <a:r>
            <a:rPr lang="en-US" sz="1500" b="1" i="0" kern="1200" dirty="0" smtClean="0"/>
            <a:t>The network deals with fewer, aggregated entities</a:t>
          </a:r>
          <a:endParaRPr lang="en-US" sz="1500" b="1" i="0" kern="1200" dirty="0"/>
        </a:p>
      </dsp:txBody>
      <dsp:txXfrm>
        <a:off x="0" y="1615031"/>
        <a:ext cx="8229600" cy="626062"/>
      </dsp:txXfrm>
    </dsp:sp>
    <dsp:sp modelId="{282B60F0-C921-E14F-B160-1CE39CB4DC1B}">
      <dsp:nvSpPr>
        <dsp:cNvPr id="0" name=""/>
        <dsp:cNvSpPr/>
      </dsp:nvSpPr>
      <dsp:spPr>
        <a:xfrm>
          <a:off x="411480" y="1393631"/>
          <a:ext cx="5760720" cy="4428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66750" rtl="0">
            <a:lnSpc>
              <a:spcPct val="90000"/>
            </a:lnSpc>
            <a:spcBef>
              <a:spcPct val="0"/>
            </a:spcBef>
            <a:spcAft>
              <a:spcPct val="35000"/>
            </a:spcAft>
          </a:pPr>
          <a:r>
            <a:rPr lang="en-US" sz="1500" b="1" i="0" kern="1200" smtClean="0"/>
            <a:t>Increased network performance and reliability</a:t>
          </a:r>
          <a:endParaRPr lang="en-US" sz="1500" b="1" i="0" kern="1200"/>
        </a:p>
      </dsp:txBody>
      <dsp:txXfrm>
        <a:off x="433096" y="1415247"/>
        <a:ext cx="5717488" cy="399568"/>
      </dsp:txXfrm>
    </dsp:sp>
    <dsp:sp modelId="{2D74EBD3-2E7E-6946-BD2A-1C74661A7D12}">
      <dsp:nvSpPr>
        <dsp:cNvPr id="0" name=""/>
        <dsp:cNvSpPr/>
      </dsp:nvSpPr>
      <dsp:spPr>
        <a:xfrm>
          <a:off x="0" y="2543493"/>
          <a:ext cx="8229600" cy="1015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rtl="0">
            <a:lnSpc>
              <a:spcPct val="90000"/>
            </a:lnSpc>
            <a:spcBef>
              <a:spcPct val="0"/>
            </a:spcBef>
            <a:spcAft>
              <a:spcPct val="15000"/>
            </a:spcAft>
            <a:buChar char="••"/>
          </a:pPr>
          <a:r>
            <a:rPr lang="en-US" sz="1500" b="1" i="0" kern="1200" dirty="0" smtClean="0"/>
            <a:t>By reserving capacity on a virtual path connection, new virtual channel connections can be established by executing simple control functions at the endpoints of the virtual path connection</a:t>
          </a:r>
          <a:endParaRPr lang="en-US" sz="1500" b="1" i="0" kern="1200" dirty="0"/>
        </a:p>
      </dsp:txBody>
      <dsp:txXfrm>
        <a:off x="0" y="2543493"/>
        <a:ext cx="8229600" cy="1015875"/>
      </dsp:txXfrm>
    </dsp:sp>
    <dsp:sp modelId="{F5D85EEA-4A8A-EE40-A555-7B2105CD2A42}">
      <dsp:nvSpPr>
        <dsp:cNvPr id="0" name=""/>
        <dsp:cNvSpPr/>
      </dsp:nvSpPr>
      <dsp:spPr>
        <a:xfrm>
          <a:off x="411480" y="2322093"/>
          <a:ext cx="5760720" cy="4428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66750" rtl="0">
            <a:lnSpc>
              <a:spcPct val="90000"/>
            </a:lnSpc>
            <a:spcBef>
              <a:spcPct val="0"/>
            </a:spcBef>
            <a:spcAft>
              <a:spcPct val="35000"/>
            </a:spcAft>
          </a:pPr>
          <a:r>
            <a:rPr lang="en-US" sz="1500" b="1" i="0" kern="1200" smtClean="0"/>
            <a:t>Reduced processing and short connection setup time</a:t>
          </a:r>
          <a:endParaRPr lang="en-US" sz="1500" b="1" i="0" kern="1200"/>
        </a:p>
      </dsp:txBody>
      <dsp:txXfrm>
        <a:off x="433096" y="2343709"/>
        <a:ext cx="5717488" cy="399568"/>
      </dsp:txXfrm>
    </dsp:sp>
    <dsp:sp modelId="{682D00C2-67FD-8349-AAD0-CC7FF014C5E4}">
      <dsp:nvSpPr>
        <dsp:cNvPr id="0" name=""/>
        <dsp:cNvSpPr/>
      </dsp:nvSpPr>
      <dsp:spPr>
        <a:xfrm>
          <a:off x="0" y="3861768"/>
          <a:ext cx="8229600" cy="1015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rtl="0">
            <a:lnSpc>
              <a:spcPct val="90000"/>
            </a:lnSpc>
            <a:spcBef>
              <a:spcPct val="0"/>
            </a:spcBef>
            <a:spcAft>
              <a:spcPct val="15000"/>
            </a:spcAft>
            <a:buChar char="••"/>
          </a:pPr>
          <a:r>
            <a:rPr lang="en-US" sz="1500" b="1" i="0" kern="1200" dirty="0" smtClean="0"/>
            <a:t>The virtual path is used internal to the network but is also visible to the end user; the user may define closed user groups or closed networks of virtual channel bundles</a:t>
          </a:r>
          <a:endParaRPr lang="en-US" sz="1500" b="1" i="0" kern="1200" dirty="0"/>
        </a:p>
      </dsp:txBody>
      <dsp:txXfrm>
        <a:off x="0" y="3861768"/>
        <a:ext cx="8229600" cy="1015875"/>
      </dsp:txXfrm>
    </dsp:sp>
    <dsp:sp modelId="{4E9F1A58-44D5-5149-AAA7-70A2644BA08B}">
      <dsp:nvSpPr>
        <dsp:cNvPr id="0" name=""/>
        <dsp:cNvSpPr/>
      </dsp:nvSpPr>
      <dsp:spPr>
        <a:xfrm>
          <a:off x="411480" y="3640368"/>
          <a:ext cx="5760720" cy="4428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66750" rtl="0">
            <a:lnSpc>
              <a:spcPct val="90000"/>
            </a:lnSpc>
            <a:spcBef>
              <a:spcPct val="0"/>
            </a:spcBef>
            <a:spcAft>
              <a:spcPct val="35000"/>
            </a:spcAft>
          </a:pPr>
          <a:r>
            <a:rPr lang="en-US" sz="1500" b="1" i="0" kern="1200" dirty="0" smtClean="0"/>
            <a:t>Enhanced network services</a:t>
          </a:r>
          <a:endParaRPr lang="en-US" sz="1500" b="1" i="0" kern="1200" dirty="0"/>
        </a:p>
      </dsp:txBody>
      <dsp:txXfrm>
        <a:off x="433096" y="3661984"/>
        <a:ext cx="5717488"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4E7C6-4EE8-A543-A649-4E838295076B}">
      <dsp:nvSpPr>
        <dsp:cNvPr id="0" name=""/>
        <dsp:cNvSpPr/>
      </dsp:nvSpPr>
      <dsp:spPr>
        <a:xfrm>
          <a:off x="-6093529" y="-932325"/>
          <a:ext cx="7253750" cy="7253750"/>
        </a:xfrm>
        <a:prstGeom prst="blockArc">
          <a:avLst>
            <a:gd name="adj1" fmla="val 18900000"/>
            <a:gd name="adj2" fmla="val 2700000"/>
            <a:gd name="adj3" fmla="val 298"/>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106392-6AAC-284D-A57B-BB76468FE6DC}">
      <dsp:nvSpPr>
        <dsp:cNvPr id="0" name=""/>
        <dsp:cNvSpPr/>
      </dsp:nvSpPr>
      <dsp:spPr>
        <a:xfrm>
          <a:off x="607222" y="414314"/>
          <a:ext cx="8292278" cy="8290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58066" tIns="35560" rIns="35560" bIns="35560" numCol="1" spcCol="1270" anchor="t" anchorCtr="0">
          <a:noAutofit/>
        </a:bodyPr>
        <a:lstStyle/>
        <a:p>
          <a:pPr lvl="0" algn="l" defTabSz="622300">
            <a:lnSpc>
              <a:spcPct val="90000"/>
            </a:lnSpc>
            <a:spcBef>
              <a:spcPct val="0"/>
            </a:spcBef>
            <a:spcAft>
              <a:spcPct val="35000"/>
            </a:spcAft>
          </a:pPr>
          <a:r>
            <a:rPr lang="en-US" sz="1400" kern="1200" smtClean="0"/>
            <a:t>Quality of service (QoS)</a:t>
          </a:r>
          <a:endParaRPr lang="en-US" sz="1400" kern="1200"/>
        </a:p>
        <a:p>
          <a:pPr marL="57150" lvl="1" indent="-57150" algn="l" defTabSz="488950">
            <a:lnSpc>
              <a:spcPct val="90000"/>
            </a:lnSpc>
            <a:spcBef>
              <a:spcPct val="0"/>
            </a:spcBef>
            <a:spcAft>
              <a:spcPct val="15000"/>
            </a:spcAft>
            <a:buChar char="••"/>
          </a:pPr>
          <a:r>
            <a:rPr lang="en-US" sz="1100" kern="1200" dirty="0" smtClean="0"/>
            <a:t>Specified by parameters such as cell loss ratio and cell delay variation</a:t>
          </a:r>
        </a:p>
      </dsp:txBody>
      <dsp:txXfrm>
        <a:off x="607222" y="414314"/>
        <a:ext cx="8292278" cy="829059"/>
      </dsp:txXfrm>
    </dsp:sp>
    <dsp:sp modelId="{46A3E72C-B981-2A45-BFFD-A06FEB2E05BC}">
      <dsp:nvSpPr>
        <dsp:cNvPr id="0" name=""/>
        <dsp:cNvSpPr/>
      </dsp:nvSpPr>
      <dsp:spPr>
        <a:xfrm>
          <a:off x="89060" y="310681"/>
          <a:ext cx="1036323" cy="103632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107D4AD-D110-EC49-9300-EBE4C3D5423A}">
      <dsp:nvSpPr>
        <dsp:cNvPr id="0" name=""/>
        <dsp:cNvSpPr/>
      </dsp:nvSpPr>
      <dsp:spPr>
        <a:xfrm>
          <a:off x="1082541" y="1658118"/>
          <a:ext cx="7816959" cy="8290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58066" tIns="35560" rIns="35560" bIns="35560" numCol="1" spcCol="1270" anchor="t" anchorCtr="0">
          <a:noAutofit/>
        </a:bodyPr>
        <a:lstStyle/>
        <a:p>
          <a:pPr lvl="0" algn="l" defTabSz="622300">
            <a:lnSpc>
              <a:spcPct val="90000"/>
            </a:lnSpc>
            <a:spcBef>
              <a:spcPct val="0"/>
            </a:spcBef>
            <a:spcAft>
              <a:spcPct val="35000"/>
            </a:spcAft>
          </a:pPr>
          <a:r>
            <a:rPr lang="en-US" sz="1400" kern="1200" smtClean="0"/>
            <a:t>Switched and semipermanent VCCs</a:t>
          </a:r>
          <a:endParaRPr lang="en-US" sz="1400" kern="1200" dirty="0" smtClean="0"/>
        </a:p>
        <a:p>
          <a:pPr marL="57150" lvl="1" indent="-57150" algn="l" defTabSz="488950">
            <a:lnSpc>
              <a:spcPct val="90000"/>
            </a:lnSpc>
            <a:spcBef>
              <a:spcPct val="0"/>
            </a:spcBef>
            <a:spcAft>
              <a:spcPct val="15000"/>
            </a:spcAft>
            <a:buChar char="••"/>
          </a:pPr>
          <a:r>
            <a:rPr lang="en-US" sz="1100" kern="1200" smtClean="0"/>
            <a:t>A switched VCC is an on-demand connection which requires a call control signaling for setup and tearing down</a:t>
          </a:r>
          <a:endParaRPr lang="en-US" sz="1100" kern="1200" dirty="0" smtClean="0"/>
        </a:p>
        <a:p>
          <a:pPr marL="57150" lvl="1" indent="-57150" algn="l" defTabSz="488950">
            <a:lnSpc>
              <a:spcPct val="90000"/>
            </a:lnSpc>
            <a:spcBef>
              <a:spcPct val="0"/>
            </a:spcBef>
            <a:spcAft>
              <a:spcPct val="15000"/>
            </a:spcAft>
            <a:buChar char="••"/>
          </a:pPr>
          <a:r>
            <a:rPr lang="en-US" sz="1100" kern="1200" smtClean="0"/>
            <a:t>A semipermanent VCC is one that is of long duration and is set up by configuration or network management action</a:t>
          </a:r>
          <a:endParaRPr lang="en-US" sz="1100" kern="1200" dirty="0" smtClean="0"/>
        </a:p>
      </dsp:txBody>
      <dsp:txXfrm>
        <a:off x="1082541" y="1658118"/>
        <a:ext cx="7816959" cy="829059"/>
      </dsp:txXfrm>
    </dsp:sp>
    <dsp:sp modelId="{C9D6D6F4-0263-F740-A69A-7CCABDCC0CDE}">
      <dsp:nvSpPr>
        <dsp:cNvPr id="0" name=""/>
        <dsp:cNvSpPr/>
      </dsp:nvSpPr>
      <dsp:spPr>
        <a:xfrm>
          <a:off x="564379" y="1554485"/>
          <a:ext cx="1036323" cy="103632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2ECA396-4ABD-2947-8CC0-6AFC74CEAB4D}">
      <dsp:nvSpPr>
        <dsp:cNvPr id="0" name=""/>
        <dsp:cNvSpPr/>
      </dsp:nvSpPr>
      <dsp:spPr>
        <a:xfrm>
          <a:off x="1082541" y="2901922"/>
          <a:ext cx="7816959" cy="8290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58066" tIns="35560" rIns="35560" bIns="35560" numCol="1" spcCol="1270" anchor="t" anchorCtr="0">
          <a:noAutofit/>
        </a:bodyPr>
        <a:lstStyle/>
        <a:p>
          <a:pPr lvl="0" algn="l" defTabSz="622300">
            <a:lnSpc>
              <a:spcPct val="90000"/>
            </a:lnSpc>
            <a:spcBef>
              <a:spcPct val="0"/>
            </a:spcBef>
            <a:spcAft>
              <a:spcPct val="35000"/>
            </a:spcAft>
          </a:pPr>
          <a:r>
            <a:rPr lang="en-US" sz="1400" kern="1200" smtClean="0"/>
            <a:t>Cell sequence integrity</a:t>
          </a:r>
          <a:endParaRPr lang="en-US" sz="1400" kern="1200" dirty="0" smtClean="0"/>
        </a:p>
        <a:p>
          <a:pPr marL="57150" lvl="1" indent="-57150" algn="l" defTabSz="488950">
            <a:lnSpc>
              <a:spcPct val="90000"/>
            </a:lnSpc>
            <a:spcBef>
              <a:spcPct val="0"/>
            </a:spcBef>
            <a:spcAft>
              <a:spcPct val="15000"/>
            </a:spcAft>
            <a:buChar char="••"/>
          </a:pPr>
          <a:r>
            <a:rPr lang="en-US" sz="1100" kern="1200" smtClean="0"/>
            <a:t>The sequence of transmitted cells within a VCC is preserved</a:t>
          </a:r>
          <a:endParaRPr lang="en-US" sz="1100" kern="1200" dirty="0" smtClean="0"/>
        </a:p>
      </dsp:txBody>
      <dsp:txXfrm>
        <a:off x="1082541" y="2901922"/>
        <a:ext cx="7816959" cy="829059"/>
      </dsp:txXfrm>
    </dsp:sp>
    <dsp:sp modelId="{DD57706F-3E19-2447-AB07-5857180B5131}">
      <dsp:nvSpPr>
        <dsp:cNvPr id="0" name=""/>
        <dsp:cNvSpPr/>
      </dsp:nvSpPr>
      <dsp:spPr>
        <a:xfrm>
          <a:off x="564379" y="2798290"/>
          <a:ext cx="1036323" cy="103632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74D2EB-F968-1E48-96EE-FE897E63A7DE}">
      <dsp:nvSpPr>
        <dsp:cNvPr id="0" name=""/>
        <dsp:cNvSpPr/>
      </dsp:nvSpPr>
      <dsp:spPr>
        <a:xfrm>
          <a:off x="607222" y="4145726"/>
          <a:ext cx="8292278" cy="8290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58066" tIns="35560" rIns="35560" bIns="35560" numCol="1" spcCol="1270" anchor="t" anchorCtr="0">
          <a:noAutofit/>
        </a:bodyPr>
        <a:lstStyle/>
        <a:p>
          <a:pPr lvl="0" algn="l" defTabSz="622300">
            <a:lnSpc>
              <a:spcPct val="90000"/>
            </a:lnSpc>
            <a:spcBef>
              <a:spcPct val="0"/>
            </a:spcBef>
            <a:spcAft>
              <a:spcPct val="35000"/>
            </a:spcAft>
          </a:pPr>
          <a:r>
            <a:rPr lang="en-US" sz="1400" kern="1200" smtClean="0"/>
            <a:t>Traffic parameter negotiation and usage monitoring</a:t>
          </a:r>
          <a:endParaRPr lang="en-US" sz="1400" kern="1200" dirty="0" smtClean="0"/>
        </a:p>
        <a:p>
          <a:pPr marL="57150" lvl="1" indent="-57150" algn="l" defTabSz="488950">
            <a:lnSpc>
              <a:spcPct val="90000"/>
            </a:lnSpc>
            <a:spcBef>
              <a:spcPct val="0"/>
            </a:spcBef>
            <a:spcAft>
              <a:spcPct val="15000"/>
            </a:spcAft>
            <a:buChar char="••"/>
          </a:pPr>
          <a:r>
            <a:rPr lang="en-US" sz="1100" kern="1200" smtClean="0"/>
            <a:t>Traffic parameters can be negotiated between a user and the network for each VCC</a:t>
          </a:r>
          <a:endParaRPr lang="en-US" sz="1100" kern="1200" dirty="0" smtClean="0"/>
        </a:p>
        <a:p>
          <a:pPr marL="57150" lvl="1" indent="-57150" algn="l" defTabSz="488950">
            <a:lnSpc>
              <a:spcPct val="90000"/>
            </a:lnSpc>
            <a:spcBef>
              <a:spcPct val="0"/>
            </a:spcBef>
            <a:spcAft>
              <a:spcPct val="15000"/>
            </a:spcAft>
            <a:buChar char="••"/>
          </a:pPr>
          <a:r>
            <a:rPr lang="en-US" sz="1100" kern="1200" dirty="0" smtClean="0"/>
            <a:t>The network monitors the input of cells to ensure that the negotiated parameters are not violated</a:t>
          </a:r>
          <a:endParaRPr lang="en-US" sz="1100" kern="1200" dirty="0"/>
        </a:p>
      </dsp:txBody>
      <dsp:txXfrm>
        <a:off x="607222" y="4145726"/>
        <a:ext cx="8292278" cy="829059"/>
      </dsp:txXfrm>
    </dsp:sp>
    <dsp:sp modelId="{3A045450-EE09-134C-A625-743626A7579A}">
      <dsp:nvSpPr>
        <dsp:cNvPr id="0" name=""/>
        <dsp:cNvSpPr/>
      </dsp:nvSpPr>
      <dsp:spPr>
        <a:xfrm>
          <a:off x="89060" y="4042094"/>
          <a:ext cx="1036323" cy="103632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E3A0B-6613-1D4B-937C-6DC0F6FD708F}">
      <dsp:nvSpPr>
        <dsp:cNvPr id="0" name=""/>
        <dsp:cNvSpPr/>
      </dsp:nvSpPr>
      <dsp:spPr>
        <a:xfrm>
          <a:off x="0" y="5419276"/>
          <a:ext cx="7772400" cy="88907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Virtual channel identifier restriction within a VPC</a:t>
          </a:r>
        </a:p>
      </dsp:txBody>
      <dsp:txXfrm>
        <a:off x="0" y="5419276"/>
        <a:ext cx="7772400" cy="480101"/>
      </dsp:txXfrm>
    </dsp:sp>
    <dsp:sp modelId="{A443EA46-E0A7-E24F-BBAB-5920C0966764}">
      <dsp:nvSpPr>
        <dsp:cNvPr id="0" name=""/>
        <dsp:cNvSpPr/>
      </dsp:nvSpPr>
      <dsp:spPr>
        <a:xfrm>
          <a:off x="0" y="5881596"/>
          <a:ext cx="7772400" cy="4089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One or more virtual channel identifiers, or numbers, may not be available to the user of the VPC but may be reserved for network use</a:t>
          </a:r>
        </a:p>
      </dsp:txBody>
      <dsp:txXfrm>
        <a:off x="0" y="5881596"/>
        <a:ext cx="7772400" cy="408975"/>
      </dsp:txXfrm>
    </dsp:sp>
    <dsp:sp modelId="{A8BD5F78-1FF6-994B-851F-B9D19C4AE260}">
      <dsp:nvSpPr>
        <dsp:cNvPr id="0" name=""/>
        <dsp:cNvSpPr/>
      </dsp:nvSpPr>
      <dsp:spPr>
        <a:xfrm rot="10800000">
          <a:off x="0" y="4065211"/>
          <a:ext cx="7772400" cy="1367401"/>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Traffic parameter negotiation and usage monitoring</a:t>
          </a:r>
        </a:p>
      </dsp:txBody>
      <dsp:txXfrm rot="-10800000">
        <a:off x="0" y="4065211"/>
        <a:ext cx="7772400" cy="479957"/>
      </dsp:txXfrm>
    </dsp:sp>
    <dsp:sp modelId="{C2B5DC9F-01B8-DF4C-B303-1EE7E50D094A}">
      <dsp:nvSpPr>
        <dsp:cNvPr id="0" name=""/>
        <dsp:cNvSpPr/>
      </dsp:nvSpPr>
      <dsp:spPr>
        <a:xfrm>
          <a:off x="0" y="4545169"/>
          <a:ext cx="3886199" cy="40885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Traffic parameters can be negotiated between a user and the network for each VPC</a:t>
          </a:r>
        </a:p>
      </dsp:txBody>
      <dsp:txXfrm>
        <a:off x="0" y="4545169"/>
        <a:ext cx="3886199" cy="408852"/>
      </dsp:txXfrm>
    </dsp:sp>
    <dsp:sp modelId="{97E36822-173E-8F4A-ADEF-590882A0B937}">
      <dsp:nvSpPr>
        <dsp:cNvPr id="0" name=""/>
        <dsp:cNvSpPr/>
      </dsp:nvSpPr>
      <dsp:spPr>
        <a:xfrm>
          <a:off x="3886200" y="4545169"/>
          <a:ext cx="3886199" cy="40885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smtClean="0"/>
            <a:t>The network monitors the input of cells to ensure that the negotiated parameters are not violated</a:t>
          </a:r>
          <a:endParaRPr lang="en-US" sz="1200" kern="1200" dirty="0" smtClean="0"/>
        </a:p>
      </dsp:txBody>
      <dsp:txXfrm>
        <a:off x="3886200" y="4545169"/>
        <a:ext cx="3886199" cy="408852"/>
      </dsp:txXfrm>
    </dsp:sp>
    <dsp:sp modelId="{3A7016D5-914A-B348-8B1F-526C47444094}">
      <dsp:nvSpPr>
        <dsp:cNvPr id="0" name=""/>
        <dsp:cNvSpPr/>
      </dsp:nvSpPr>
      <dsp:spPr>
        <a:xfrm rot="10800000">
          <a:off x="0" y="2711146"/>
          <a:ext cx="7772400" cy="1367401"/>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smtClean="0"/>
            <a:t>Cell sequence integrity</a:t>
          </a:r>
          <a:endParaRPr lang="en-US" sz="1200" kern="1200" dirty="0" smtClean="0"/>
        </a:p>
      </dsp:txBody>
      <dsp:txXfrm rot="-10800000">
        <a:off x="0" y="2711146"/>
        <a:ext cx="7772400" cy="479957"/>
      </dsp:txXfrm>
    </dsp:sp>
    <dsp:sp modelId="{E20489BD-DDEA-4145-8536-5257323DF5F9}">
      <dsp:nvSpPr>
        <dsp:cNvPr id="0" name=""/>
        <dsp:cNvSpPr/>
      </dsp:nvSpPr>
      <dsp:spPr>
        <a:xfrm>
          <a:off x="0" y="3191104"/>
          <a:ext cx="7772400" cy="40885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smtClean="0"/>
            <a:t>The sequence of transmitted cells within a VPC is preserved</a:t>
          </a:r>
          <a:endParaRPr lang="en-US" sz="1200" kern="1200" dirty="0" smtClean="0"/>
        </a:p>
      </dsp:txBody>
      <dsp:txXfrm>
        <a:off x="0" y="3191104"/>
        <a:ext cx="7772400" cy="408852"/>
      </dsp:txXfrm>
    </dsp:sp>
    <dsp:sp modelId="{F3AD0DFD-2093-784D-AA39-FED395F98B94}">
      <dsp:nvSpPr>
        <dsp:cNvPr id="0" name=""/>
        <dsp:cNvSpPr/>
      </dsp:nvSpPr>
      <dsp:spPr>
        <a:xfrm rot="10800000">
          <a:off x="0" y="1357081"/>
          <a:ext cx="7772400" cy="1367401"/>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smtClean="0"/>
            <a:t>Switched and semipermanent VPCs</a:t>
          </a:r>
          <a:endParaRPr lang="en-US" sz="1200" kern="1200" dirty="0" smtClean="0"/>
        </a:p>
      </dsp:txBody>
      <dsp:txXfrm rot="-10800000">
        <a:off x="0" y="1357081"/>
        <a:ext cx="7772400" cy="479957"/>
      </dsp:txXfrm>
    </dsp:sp>
    <dsp:sp modelId="{A8EA76BC-286C-3542-94D1-2E253EA9FCB6}">
      <dsp:nvSpPr>
        <dsp:cNvPr id="0" name=""/>
        <dsp:cNvSpPr/>
      </dsp:nvSpPr>
      <dsp:spPr>
        <a:xfrm>
          <a:off x="0" y="1720731"/>
          <a:ext cx="3886199" cy="64146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A switched VPC is an on-demand connection which requires a call control signaling for setup and tearing down</a:t>
          </a:r>
        </a:p>
      </dsp:txBody>
      <dsp:txXfrm>
        <a:off x="0" y="1720731"/>
        <a:ext cx="3886199" cy="641469"/>
      </dsp:txXfrm>
    </dsp:sp>
    <dsp:sp modelId="{D87DF811-FC23-DC48-9569-2FF431B23086}">
      <dsp:nvSpPr>
        <dsp:cNvPr id="0" name=""/>
        <dsp:cNvSpPr/>
      </dsp:nvSpPr>
      <dsp:spPr>
        <a:xfrm>
          <a:off x="3886200" y="1720731"/>
          <a:ext cx="3886199" cy="64146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A </a:t>
          </a:r>
          <a:r>
            <a:rPr lang="en-US" sz="1200" kern="1200" dirty="0" err="1" smtClean="0"/>
            <a:t>semipermanent</a:t>
          </a:r>
          <a:r>
            <a:rPr lang="en-US" sz="1200" kern="1200" dirty="0" smtClean="0"/>
            <a:t> VPC is one that is of long duration and is set up by configuration or network management action</a:t>
          </a:r>
        </a:p>
      </dsp:txBody>
      <dsp:txXfrm>
        <a:off x="3886200" y="1720731"/>
        <a:ext cx="3886199" cy="641469"/>
      </dsp:txXfrm>
    </dsp:sp>
    <dsp:sp modelId="{ED2FA2E3-6547-C84A-BFCC-797944FB40BA}">
      <dsp:nvSpPr>
        <dsp:cNvPr id="0" name=""/>
        <dsp:cNvSpPr/>
      </dsp:nvSpPr>
      <dsp:spPr>
        <a:xfrm rot="10800000">
          <a:off x="0" y="3017"/>
          <a:ext cx="7772400" cy="1367401"/>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Quality of service (</a:t>
          </a:r>
          <a:r>
            <a:rPr lang="en-US" sz="1200" kern="1200" dirty="0" err="1" smtClean="0"/>
            <a:t>QoS</a:t>
          </a:r>
          <a:r>
            <a:rPr lang="en-US" sz="1200" kern="1200" dirty="0" smtClean="0"/>
            <a:t>)</a:t>
          </a:r>
          <a:endParaRPr lang="en-US" sz="1200" kern="1200" dirty="0"/>
        </a:p>
      </dsp:txBody>
      <dsp:txXfrm rot="-10800000">
        <a:off x="0" y="3017"/>
        <a:ext cx="7772400" cy="479957"/>
      </dsp:txXfrm>
    </dsp:sp>
    <dsp:sp modelId="{7F2AA2AD-2481-6246-B853-7CCA082D814B}">
      <dsp:nvSpPr>
        <dsp:cNvPr id="0" name=""/>
        <dsp:cNvSpPr/>
      </dsp:nvSpPr>
      <dsp:spPr>
        <a:xfrm>
          <a:off x="0" y="482974"/>
          <a:ext cx="7772400" cy="40885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Specified by parameters such as cell loss ratio and cell delay variation</a:t>
          </a:r>
        </a:p>
      </dsp:txBody>
      <dsp:txXfrm>
        <a:off x="0" y="482974"/>
        <a:ext cx="7772400" cy="408852"/>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smtClean="0">
                <a:latin typeface="Times New Roman" charset="0"/>
              </a:defRPr>
            </a:lvl1pPr>
          </a:lstStyle>
          <a:p>
            <a:pPr>
              <a:defRPr/>
            </a:pPr>
            <a:endParaRPr lang="en-US" dirty="0"/>
          </a:p>
        </p:txBody>
      </p:sp>
      <p:sp>
        <p:nvSpPr>
          <p:cNvPr id="1136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smtClean="0">
                <a:latin typeface="Times New Roman" charset="0"/>
              </a:defRPr>
            </a:lvl1pPr>
          </a:lstStyle>
          <a:p>
            <a:pPr>
              <a:defRPr/>
            </a:pPr>
            <a:endParaRPr lang="en-US" dirty="0"/>
          </a:p>
        </p:txBody>
      </p:sp>
      <p:sp>
        <p:nvSpPr>
          <p:cNvPr id="1136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smtClean="0">
                <a:latin typeface="Times New Roman" charset="0"/>
              </a:defRPr>
            </a:lvl1pPr>
          </a:lstStyle>
          <a:p>
            <a:pPr>
              <a:defRPr/>
            </a:pPr>
            <a:endParaRPr lang="en-US" dirty="0"/>
          </a:p>
        </p:txBody>
      </p:sp>
      <p:sp>
        <p:nvSpPr>
          <p:cNvPr id="1136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712D2628-1624-D34F-B19A-0E040AFF2560}" type="slidenum">
              <a:rPr lang="en-US"/>
              <a:pPr/>
              <a:t>‹#›</a:t>
            </a:fld>
            <a:endParaRPr lang="en-US" dirty="0"/>
          </a:p>
        </p:txBody>
      </p:sp>
    </p:spTree>
    <p:extLst>
      <p:ext uri="{BB962C8B-B14F-4D97-AF65-F5344CB8AC3E}">
        <p14:creationId xmlns:p14="http://schemas.microsoft.com/office/powerpoint/2010/main" val="3373842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charset="0"/>
              </a:defRPr>
            </a:lvl1pPr>
          </a:lstStyle>
          <a:p>
            <a:pPr>
              <a:defRPr/>
            </a:pPr>
            <a:endParaRPr lang="en-US" dirty="0"/>
          </a:p>
        </p:txBody>
      </p:sp>
      <p:sp>
        <p:nvSpPr>
          <p:cNvPr id="573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charset="0"/>
              </a:defRPr>
            </a:lvl1pPr>
          </a:lstStyle>
          <a:p>
            <a:pPr>
              <a:defRPr/>
            </a:pPr>
            <a:endParaRPr lang="en-US" dirty="0"/>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ABFC162-2D1E-FF41-AAFE-0845D2B3FC38}" type="slidenum">
              <a:rPr lang="en-US"/>
              <a:pPr/>
              <a:t>‹#›</a:t>
            </a:fld>
            <a:endParaRPr lang="en-US" dirty="0"/>
          </a:p>
        </p:txBody>
      </p:sp>
    </p:spTree>
    <p:extLst>
      <p:ext uri="{BB962C8B-B14F-4D97-AF65-F5344CB8AC3E}">
        <p14:creationId xmlns:p14="http://schemas.microsoft.com/office/powerpoint/2010/main" val="2662649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32" charset="0"/>
                <a:ea typeface="ＭＳ Ｐゴシック" pitchFamily="32" charset="-128"/>
                <a:cs typeface="ＭＳ Ｐゴシック" pitchFamily="32" charset="-128"/>
              </a:rPr>
              <a:t>“Data and Computer Communications”, 10/e, by William Stallings, </a:t>
            </a:r>
            <a:r>
              <a:rPr lang="en-US" dirty="0" smtClean="0"/>
              <a:t>Chapter 9 “WAN</a:t>
            </a:r>
            <a:r>
              <a:rPr lang="en-US" baseline="0" dirty="0" smtClean="0"/>
              <a:t> Technology and Protocols</a:t>
            </a:r>
            <a:r>
              <a:rPr lang="en-US" dirty="0" smtClean="0"/>
              <a:t>”.</a:t>
            </a:r>
            <a:endParaRPr lang="en-US" dirty="0" smtClean="0">
              <a:latin typeface="Times New Roman" pitchFamily="32" charset="0"/>
              <a:ea typeface="ＭＳ Ｐゴシック" pitchFamily="32" charset="-128"/>
              <a:cs typeface="ＭＳ Ｐゴシック" pitchFamily="32" charset="-128"/>
            </a:endParaRPr>
          </a:p>
          <a:p>
            <a:endParaRPr lang="en-AU" dirty="0" smtClean="0"/>
          </a:p>
          <a:p>
            <a:endParaRPr lang="en-US" dirty="0"/>
          </a:p>
        </p:txBody>
      </p:sp>
    </p:spTree>
    <p:extLst>
      <p:ext uri="{BB962C8B-B14F-4D97-AF65-F5344CB8AC3E}">
        <p14:creationId xmlns:p14="http://schemas.microsoft.com/office/powerpoint/2010/main" val="2401361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D0E58EF-4818-494E-A0D9-3410D0A48A44}" type="slidenum">
              <a:rPr lang="en-US"/>
              <a:pPr/>
              <a:t>10</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a:latin typeface="Times" pitchFamily="32" charset="0"/>
              </a:rPr>
              <a:t>The heart of a modern system is a </a:t>
            </a:r>
            <a:r>
              <a:rPr lang="en-US" b="1" dirty="0">
                <a:latin typeface="Times" pitchFamily="32" charset="0"/>
              </a:rPr>
              <a:t>digital switch</a:t>
            </a:r>
            <a:r>
              <a:rPr lang="en-US" dirty="0">
                <a:latin typeface="Times" pitchFamily="32" charset="0"/>
              </a:rPr>
              <a:t>. The function of the digital switch is to provide a transparent signal path between any pair of attached devices. The path is transparent in that it appears to the attached pair of devices that there is a direct connection between them. Typically, the connection must allow full-duplex transmission. </a:t>
            </a:r>
            <a:endParaRPr lang="en-US" dirty="0" smtClean="0">
              <a:latin typeface="Times" pitchFamily="32" charset="0"/>
            </a:endParaRPr>
          </a:p>
          <a:p>
            <a:endParaRPr lang="en-US" dirty="0">
              <a:latin typeface="Times" pitchFamily="32" charset="0"/>
            </a:endParaRPr>
          </a:p>
          <a:p>
            <a:r>
              <a:rPr lang="en-US" dirty="0" smtClean="0">
                <a:latin typeface="Times" pitchFamily="32" charset="0"/>
              </a:rPr>
              <a:t>The </a:t>
            </a:r>
            <a:r>
              <a:rPr lang="en-US" b="1" dirty="0">
                <a:latin typeface="Times" pitchFamily="32" charset="0"/>
              </a:rPr>
              <a:t>network interface</a:t>
            </a:r>
            <a:r>
              <a:rPr lang="en-US" dirty="0">
                <a:latin typeface="Times" pitchFamily="32" charset="0"/>
              </a:rPr>
              <a:t> element represents the functions and hardware needed to connect digital devices, such as data processing devices and digital telephones, to the network. Analog telephones can also be attached if the network interface contains the logic for converting to digital signals. Trunks to other digital switches carry TDM signals and provide the links for constructing multiple-node networks.</a:t>
            </a:r>
            <a:endParaRPr lang="en-US" dirty="0" smtClean="0">
              <a:latin typeface="Times" pitchFamily="32" charset="0"/>
            </a:endParaRPr>
          </a:p>
          <a:p>
            <a:endParaRPr lang="en-US" dirty="0">
              <a:latin typeface="Times" pitchFamily="32" charset="0"/>
            </a:endParaRPr>
          </a:p>
          <a:p>
            <a:r>
              <a:rPr lang="en-US" dirty="0" smtClean="0">
                <a:latin typeface="Times" pitchFamily="32" charset="0"/>
              </a:rPr>
              <a:t>The </a:t>
            </a:r>
            <a:r>
              <a:rPr lang="en-US" b="1" dirty="0">
                <a:latin typeface="Times" pitchFamily="32" charset="0"/>
              </a:rPr>
              <a:t>control unit</a:t>
            </a:r>
            <a:r>
              <a:rPr lang="en-US" dirty="0">
                <a:latin typeface="Times" pitchFamily="32" charset="0"/>
              </a:rPr>
              <a:t> performs three general tasks. First, it establishes connections. This is generally done on demand, that is, at the request of an attached device. Second, the control unit must maintain the connection. Because the digital switch uses time division principles, this may  require ongoing manipulation of the switching elements. Third, the control unit must tear down the connection, either in response to a request from one of the parties or for its own reasons.</a:t>
            </a:r>
          </a:p>
          <a:p>
            <a:endParaRPr lang="en-US" dirty="0">
              <a:latin typeface="Times New Roman" pitchFamily="32" charset="0"/>
            </a:endParaRPr>
          </a:p>
        </p:txBody>
      </p:sp>
    </p:spTree>
    <p:extLst>
      <p:ext uri="{BB962C8B-B14F-4D97-AF65-F5344CB8AC3E}">
        <p14:creationId xmlns:p14="http://schemas.microsoft.com/office/powerpoint/2010/main" val="3945536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340037E-FD87-3146-94ED-EF21CC695261}" type="slidenum">
              <a:rPr lang="en-US"/>
              <a:pPr/>
              <a:t>11</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a:latin typeface="Times" pitchFamily="32" charset="0"/>
              </a:rPr>
              <a:t>An important characteristic of a circuit-switching device is whether it is blocking or nonblocking. Blocking occurs when the network is unable to connect two stations because all possible paths between them are already in use. A blocking network is one in which such blocking is possible. Hence a nonblocking network permits all stations to be connected (in pairs) at once and grants all possible connection requests as long as the called party is free. When a network is supporting only voice traffic, a blocking configuration is generally acceptable, because it is expected that most phone calls are of short duration and that therefore only a fraction of the telephones will be engaged at any time. However, when data processing devices are involved, these assumptions may be invalid. For example, for a data entry application, a terminal may be continuously connected to a computer for hours at a time. Hence, for data applications, there is a requirement for a nonblocking or "nearly nonblocking" (very low probability of blocking) configuration.</a:t>
            </a:r>
          </a:p>
          <a:p>
            <a:endParaRPr lang="en-US" dirty="0">
              <a:latin typeface="Times New Roman" pitchFamily="32" charset="0"/>
            </a:endParaRPr>
          </a:p>
        </p:txBody>
      </p:sp>
    </p:spTree>
    <p:extLst>
      <p:ext uri="{BB962C8B-B14F-4D97-AF65-F5344CB8AC3E}">
        <p14:creationId xmlns:p14="http://schemas.microsoft.com/office/powerpoint/2010/main" val="3676802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3EC0B7-3C77-3E4E-9F62-C0F23DC5051D}" type="slidenum">
              <a:rPr lang="en-US"/>
              <a:pPr/>
              <a:t>12</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 Space division switching was originally developed for the analog environment and</a:t>
            </a:r>
          </a:p>
          <a:p>
            <a:r>
              <a:rPr lang="en-US" sz="1200" kern="1200" baseline="0" dirty="0" smtClean="0">
                <a:solidFill>
                  <a:schemeClr val="tx1"/>
                </a:solidFill>
                <a:latin typeface="Times New Roman" charset="0"/>
                <a:ea typeface="+mn-ea"/>
                <a:cs typeface="+mn-cs"/>
              </a:rPr>
              <a:t>has been carried over into the digital realm. The fundamental principles are the</a:t>
            </a:r>
          </a:p>
          <a:p>
            <a:r>
              <a:rPr lang="en-US" sz="1200" kern="1200" baseline="0" dirty="0" smtClean="0">
                <a:solidFill>
                  <a:schemeClr val="tx1"/>
                </a:solidFill>
                <a:latin typeface="Times New Roman" charset="0"/>
                <a:ea typeface="+mn-ea"/>
                <a:cs typeface="+mn-cs"/>
              </a:rPr>
              <a:t>same, whether the switch is used to carry analog or digital signals. As its name</a:t>
            </a:r>
          </a:p>
          <a:p>
            <a:r>
              <a:rPr lang="en-US" sz="1200" kern="1200" baseline="0" dirty="0" smtClean="0">
                <a:solidFill>
                  <a:schemeClr val="tx1"/>
                </a:solidFill>
                <a:latin typeface="Times New Roman" charset="0"/>
                <a:ea typeface="+mn-ea"/>
                <a:cs typeface="+mn-cs"/>
              </a:rPr>
              <a:t>implies, a space division switch is one in which the signal paths are physically</a:t>
            </a:r>
          </a:p>
          <a:p>
            <a:r>
              <a:rPr lang="en-US" sz="1200" kern="1200" baseline="0" dirty="0" smtClean="0">
                <a:solidFill>
                  <a:schemeClr val="tx1"/>
                </a:solidFill>
                <a:latin typeface="Times New Roman" charset="0"/>
                <a:ea typeface="+mn-ea"/>
                <a:cs typeface="+mn-cs"/>
              </a:rPr>
              <a:t>separate from one another (divided in space). Each connection requires the establishment</a:t>
            </a:r>
          </a:p>
          <a:p>
            <a:r>
              <a:rPr lang="en-US" sz="1200" kern="1200" baseline="0" dirty="0" smtClean="0">
                <a:solidFill>
                  <a:schemeClr val="tx1"/>
                </a:solidFill>
                <a:latin typeface="Times New Roman" charset="0"/>
                <a:ea typeface="+mn-ea"/>
                <a:cs typeface="+mn-cs"/>
              </a:rPr>
              <a:t>of a physical path through the switch that is dedicated solely to the transfer</a:t>
            </a:r>
          </a:p>
          <a:p>
            <a:r>
              <a:rPr lang="en-US" sz="1200" kern="1200" baseline="0" dirty="0" smtClean="0">
                <a:solidFill>
                  <a:schemeClr val="tx1"/>
                </a:solidFill>
                <a:latin typeface="Times New Roman" charset="0"/>
                <a:ea typeface="+mn-ea"/>
                <a:cs typeface="+mn-cs"/>
              </a:rPr>
              <a:t>of signals between the two endpoints. The basic building block of the switch is a</a:t>
            </a:r>
          </a:p>
          <a:p>
            <a:r>
              <a:rPr lang="en-US" sz="1200" kern="1200" baseline="0" dirty="0" smtClean="0">
                <a:solidFill>
                  <a:schemeClr val="tx1"/>
                </a:solidFill>
                <a:latin typeface="Times New Roman" charset="0"/>
                <a:ea typeface="+mn-ea"/>
                <a:cs typeface="+mn-cs"/>
              </a:rPr>
              <a:t>metallic </a:t>
            </a:r>
            <a:r>
              <a:rPr lang="en-US" sz="1200" kern="1200" baseline="0" dirty="0" err="1" smtClean="0">
                <a:solidFill>
                  <a:schemeClr val="tx1"/>
                </a:solidFill>
                <a:latin typeface="Times New Roman" charset="0"/>
                <a:ea typeface="+mn-ea"/>
                <a:cs typeface="+mn-cs"/>
              </a:rPr>
              <a:t>crosspoint</a:t>
            </a:r>
            <a:r>
              <a:rPr lang="en-US" sz="1200" kern="1200" baseline="0" dirty="0" smtClean="0">
                <a:solidFill>
                  <a:schemeClr val="tx1"/>
                </a:solidFill>
                <a:latin typeface="Times New Roman" charset="0"/>
                <a:ea typeface="+mn-ea"/>
                <a:cs typeface="+mn-cs"/>
              </a:rPr>
              <a:t> or semiconductor gate that can be enabled and disabled by a</a:t>
            </a:r>
          </a:p>
          <a:p>
            <a:r>
              <a:rPr lang="en-US" sz="1200" kern="1200" baseline="0" dirty="0" smtClean="0">
                <a:solidFill>
                  <a:schemeClr val="tx1"/>
                </a:solidFill>
                <a:latin typeface="Times New Roman" charset="0"/>
                <a:ea typeface="+mn-ea"/>
                <a:cs typeface="+mn-cs"/>
              </a:rPr>
              <a:t>control unit.</a:t>
            </a:r>
            <a:endParaRPr lang="en-US" dirty="0">
              <a:latin typeface="Times" pitchFamily="32" charset="0"/>
            </a:endParaRPr>
          </a:p>
        </p:txBody>
      </p:sp>
    </p:spTree>
    <p:extLst>
      <p:ext uri="{BB962C8B-B14F-4D97-AF65-F5344CB8AC3E}">
        <p14:creationId xmlns:p14="http://schemas.microsoft.com/office/powerpoint/2010/main" val="3351648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C468AEB-8A75-D446-B1E5-2AB52DFDC6ED}" type="slidenum">
              <a:rPr lang="en-US"/>
              <a:pPr/>
              <a:t>13</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 Figure 9.5 shows a simple crossbar matrix  with 10 full-duplex</a:t>
            </a:r>
          </a:p>
          <a:p>
            <a:r>
              <a:rPr lang="en-US" sz="1200" kern="1200" baseline="0" dirty="0" smtClean="0">
                <a:solidFill>
                  <a:schemeClr val="tx1"/>
                </a:solidFill>
                <a:latin typeface="Times New Roman" charset="0"/>
                <a:ea typeface="+mn-ea"/>
                <a:cs typeface="+mn-cs"/>
              </a:rPr>
              <a:t>I/O lines. The matrix has 10 inputs and 10 outputs; each station attaches to the</a:t>
            </a:r>
          </a:p>
          <a:p>
            <a:r>
              <a:rPr lang="en-US" sz="1200" kern="1200" baseline="0" dirty="0" smtClean="0">
                <a:solidFill>
                  <a:schemeClr val="tx1"/>
                </a:solidFill>
                <a:latin typeface="Times New Roman" charset="0"/>
                <a:ea typeface="+mn-ea"/>
                <a:cs typeface="+mn-cs"/>
              </a:rPr>
              <a:t>matrix via one input and one output line. Interconnection is possible between</a:t>
            </a:r>
          </a:p>
          <a:p>
            <a:r>
              <a:rPr lang="en-US" sz="1200" kern="1200" baseline="0" dirty="0" smtClean="0">
                <a:solidFill>
                  <a:schemeClr val="tx1"/>
                </a:solidFill>
                <a:latin typeface="Times New Roman" charset="0"/>
                <a:ea typeface="+mn-ea"/>
                <a:cs typeface="+mn-cs"/>
              </a:rPr>
              <a:t>any two lines by enabling the appropriate </a:t>
            </a:r>
            <a:r>
              <a:rPr lang="en-US" sz="1200" kern="1200" baseline="0" dirty="0" err="1" smtClean="0">
                <a:solidFill>
                  <a:schemeClr val="tx1"/>
                </a:solidFill>
                <a:latin typeface="Times New Roman" charset="0"/>
                <a:ea typeface="+mn-ea"/>
                <a:cs typeface="+mn-cs"/>
              </a:rPr>
              <a:t>crosspoint</a:t>
            </a:r>
            <a:r>
              <a:rPr lang="en-US" sz="1200" kern="1200" baseline="0" dirty="0" smtClean="0">
                <a:solidFill>
                  <a:schemeClr val="tx1"/>
                </a:solidFill>
                <a:latin typeface="Times New Roman" charset="0"/>
                <a:ea typeface="+mn-ea"/>
                <a:cs typeface="+mn-cs"/>
              </a:rPr>
              <a:t>. Note that a total of 100</a:t>
            </a:r>
          </a:p>
          <a:p>
            <a:r>
              <a:rPr lang="en-US" sz="1200" kern="1200" baseline="0" dirty="0" err="1" smtClean="0">
                <a:solidFill>
                  <a:schemeClr val="tx1"/>
                </a:solidFill>
                <a:latin typeface="Times New Roman" charset="0"/>
                <a:ea typeface="+mn-ea"/>
                <a:cs typeface="+mn-cs"/>
              </a:rPr>
              <a:t>crosspoints</a:t>
            </a:r>
            <a:r>
              <a:rPr lang="en-US" sz="1200" kern="1200" baseline="0" dirty="0" smtClean="0">
                <a:solidFill>
                  <a:schemeClr val="tx1"/>
                </a:solidFill>
                <a:latin typeface="Times New Roman" charset="0"/>
                <a:ea typeface="+mn-ea"/>
                <a:cs typeface="+mn-cs"/>
              </a:rPr>
              <a:t> is required.</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The crossbar switch has a number of limitations: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The number of </a:t>
            </a:r>
            <a:r>
              <a:rPr lang="en-US" sz="1200" kern="1200" baseline="0" dirty="0" err="1" smtClean="0">
                <a:solidFill>
                  <a:schemeClr val="tx1"/>
                </a:solidFill>
                <a:latin typeface="Times New Roman" charset="0"/>
                <a:ea typeface="+mn-ea"/>
                <a:cs typeface="+mn-cs"/>
              </a:rPr>
              <a:t>crosspoints</a:t>
            </a:r>
            <a:r>
              <a:rPr lang="en-US" sz="1200" kern="1200" baseline="0" dirty="0" smtClean="0">
                <a:solidFill>
                  <a:schemeClr val="tx1"/>
                </a:solidFill>
                <a:latin typeface="Times New Roman" charset="0"/>
                <a:ea typeface="+mn-ea"/>
                <a:cs typeface="+mn-cs"/>
              </a:rPr>
              <a:t> grows with the square of the number of attached</a:t>
            </a:r>
          </a:p>
          <a:p>
            <a:r>
              <a:rPr lang="en-US" sz="1200" kern="1200" baseline="0" dirty="0" smtClean="0">
                <a:solidFill>
                  <a:schemeClr val="tx1"/>
                </a:solidFill>
                <a:latin typeface="Times New Roman" charset="0"/>
                <a:ea typeface="+mn-ea"/>
                <a:cs typeface="+mn-cs"/>
              </a:rPr>
              <a:t>stations. This is costly for a large switch.</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The loss of a </a:t>
            </a:r>
            <a:r>
              <a:rPr lang="en-US" sz="1200" kern="1200" baseline="0" dirty="0" err="1" smtClean="0">
                <a:solidFill>
                  <a:schemeClr val="tx1"/>
                </a:solidFill>
                <a:latin typeface="Times New Roman" charset="0"/>
                <a:ea typeface="+mn-ea"/>
                <a:cs typeface="+mn-cs"/>
              </a:rPr>
              <a:t>crosspoint</a:t>
            </a:r>
            <a:r>
              <a:rPr lang="en-US" sz="1200" kern="1200" baseline="0" dirty="0" smtClean="0">
                <a:solidFill>
                  <a:schemeClr val="tx1"/>
                </a:solidFill>
                <a:latin typeface="Times New Roman" charset="0"/>
                <a:ea typeface="+mn-ea"/>
                <a:cs typeface="+mn-cs"/>
              </a:rPr>
              <a:t> prevents connection between the two devices whose</a:t>
            </a:r>
          </a:p>
          <a:p>
            <a:r>
              <a:rPr lang="en-US" sz="1200" kern="1200" baseline="0" dirty="0" smtClean="0">
                <a:solidFill>
                  <a:schemeClr val="tx1"/>
                </a:solidFill>
                <a:latin typeface="Times New Roman" charset="0"/>
                <a:ea typeface="+mn-ea"/>
                <a:cs typeface="+mn-cs"/>
              </a:rPr>
              <a:t>lines intersect at that </a:t>
            </a:r>
            <a:r>
              <a:rPr lang="en-US" sz="1200" kern="1200" baseline="0" dirty="0" err="1" smtClean="0">
                <a:solidFill>
                  <a:schemeClr val="tx1"/>
                </a:solidFill>
                <a:latin typeface="Times New Roman" charset="0"/>
                <a:ea typeface="+mn-ea"/>
                <a:cs typeface="+mn-cs"/>
              </a:rPr>
              <a:t>crosspoint</a:t>
            </a:r>
            <a:r>
              <a:rPr lang="en-US" sz="1200" kern="1200" baseline="0" dirty="0" smtClean="0">
                <a:solidFill>
                  <a:schemeClr val="tx1"/>
                </a:solidFill>
                <a:latin typeface="Times New Roman" charset="0"/>
                <a:ea typeface="+mn-ea"/>
                <a:cs typeface="+mn-cs"/>
              </a:rPr>
              <a:t>.</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The </a:t>
            </a:r>
            <a:r>
              <a:rPr lang="en-US" sz="1200" kern="1200" baseline="0" dirty="0" err="1" smtClean="0">
                <a:solidFill>
                  <a:schemeClr val="tx1"/>
                </a:solidFill>
                <a:latin typeface="Times New Roman" charset="0"/>
                <a:ea typeface="+mn-ea"/>
                <a:cs typeface="+mn-cs"/>
              </a:rPr>
              <a:t>crosspoints</a:t>
            </a:r>
            <a:r>
              <a:rPr lang="en-US" sz="1200" kern="1200" baseline="0" dirty="0" smtClean="0">
                <a:solidFill>
                  <a:schemeClr val="tx1"/>
                </a:solidFill>
                <a:latin typeface="Times New Roman" charset="0"/>
                <a:ea typeface="+mn-ea"/>
                <a:cs typeface="+mn-cs"/>
              </a:rPr>
              <a:t> are inefficiently utilized; even when all of the attached devices</a:t>
            </a:r>
          </a:p>
          <a:p>
            <a:r>
              <a:rPr lang="en-US" sz="1200" kern="1200" baseline="0" dirty="0" smtClean="0">
                <a:solidFill>
                  <a:schemeClr val="tx1"/>
                </a:solidFill>
                <a:latin typeface="Times New Roman" charset="0"/>
                <a:ea typeface="+mn-ea"/>
                <a:cs typeface="+mn-cs"/>
              </a:rPr>
              <a:t>are active, only a small fraction of the </a:t>
            </a:r>
            <a:r>
              <a:rPr lang="en-US" sz="1200" kern="1200" baseline="0" dirty="0" err="1" smtClean="0">
                <a:solidFill>
                  <a:schemeClr val="tx1"/>
                </a:solidFill>
                <a:latin typeface="Times New Roman" charset="0"/>
                <a:ea typeface="+mn-ea"/>
                <a:cs typeface="+mn-cs"/>
              </a:rPr>
              <a:t>crosspoints</a:t>
            </a:r>
            <a:r>
              <a:rPr lang="en-US" sz="1200" kern="1200" baseline="0" dirty="0" smtClean="0">
                <a:solidFill>
                  <a:schemeClr val="tx1"/>
                </a:solidFill>
                <a:latin typeface="Times New Roman" charset="0"/>
                <a:ea typeface="+mn-ea"/>
                <a:cs typeface="+mn-cs"/>
              </a:rPr>
              <a:t> are engaged.</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To overcome these limitations, multiple-stage switches are employed.</a:t>
            </a:r>
            <a:endParaRPr lang="en-US" dirty="0">
              <a:latin typeface="Times New Roman" pitchFamily="32" charset="0"/>
            </a:endParaRPr>
          </a:p>
        </p:txBody>
      </p:sp>
    </p:spTree>
    <p:extLst>
      <p:ext uri="{BB962C8B-B14F-4D97-AF65-F5344CB8AC3E}">
        <p14:creationId xmlns:p14="http://schemas.microsoft.com/office/powerpoint/2010/main" val="557017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8A1D7D1-7335-9848-88A9-87F1A16D753C}" type="slidenum">
              <a:rPr lang="en-US"/>
              <a:pPr/>
              <a:t>14</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 Figure 9.6 is an example of a three-stage switch.</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A multiple-stage switch has two advantages over a single-stage crossbar matrix:</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The number of </a:t>
            </a:r>
            <a:r>
              <a:rPr lang="en-US" sz="1200" kern="1200" baseline="0" dirty="0" err="1" smtClean="0">
                <a:solidFill>
                  <a:schemeClr val="tx1"/>
                </a:solidFill>
                <a:latin typeface="Times New Roman" charset="0"/>
                <a:ea typeface="+mn-ea"/>
                <a:cs typeface="+mn-cs"/>
              </a:rPr>
              <a:t>crosspoints</a:t>
            </a:r>
            <a:r>
              <a:rPr lang="en-US" sz="1200" kern="1200" baseline="0" dirty="0" smtClean="0">
                <a:solidFill>
                  <a:schemeClr val="tx1"/>
                </a:solidFill>
                <a:latin typeface="Times New Roman" charset="0"/>
                <a:ea typeface="+mn-ea"/>
                <a:cs typeface="+mn-cs"/>
              </a:rPr>
              <a:t> is reduced, increasing crossbar utilization. In</a:t>
            </a:r>
          </a:p>
          <a:p>
            <a:r>
              <a:rPr lang="en-US" sz="1200" kern="1200" baseline="0" dirty="0" smtClean="0">
                <a:solidFill>
                  <a:schemeClr val="tx1"/>
                </a:solidFill>
                <a:latin typeface="Times New Roman" charset="0"/>
                <a:ea typeface="+mn-ea"/>
                <a:cs typeface="+mn-cs"/>
              </a:rPr>
              <a:t>Examples 9.2 and 9.3, the total number of </a:t>
            </a:r>
            <a:r>
              <a:rPr lang="en-US" sz="1200" kern="1200" baseline="0" dirty="0" err="1" smtClean="0">
                <a:solidFill>
                  <a:schemeClr val="tx1"/>
                </a:solidFill>
                <a:latin typeface="Times New Roman" charset="0"/>
                <a:ea typeface="+mn-ea"/>
                <a:cs typeface="+mn-cs"/>
              </a:rPr>
              <a:t>crosspoints</a:t>
            </a:r>
            <a:r>
              <a:rPr lang="en-US" sz="1200" kern="1200" baseline="0" dirty="0" smtClean="0">
                <a:solidFill>
                  <a:schemeClr val="tx1"/>
                </a:solidFill>
                <a:latin typeface="Times New Roman" charset="0"/>
                <a:ea typeface="+mn-ea"/>
                <a:cs typeface="+mn-cs"/>
              </a:rPr>
              <a:t> for 10 stations is reduced</a:t>
            </a:r>
          </a:p>
          <a:p>
            <a:r>
              <a:rPr lang="en-US" sz="1200" kern="1200" baseline="0" dirty="0" smtClean="0">
                <a:solidFill>
                  <a:schemeClr val="tx1"/>
                </a:solidFill>
                <a:latin typeface="Times New Roman" charset="0"/>
                <a:ea typeface="+mn-ea"/>
                <a:cs typeface="+mn-cs"/>
              </a:rPr>
              <a:t>from 100 to 48.</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There is more than one path through the network to connect two endpoints,</a:t>
            </a:r>
          </a:p>
          <a:p>
            <a:r>
              <a:rPr lang="en-US" sz="1200" kern="1200" baseline="0" dirty="0" smtClean="0">
                <a:solidFill>
                  <a:schemeClr val="tx1"/>
                </a:solidFill>
                <a:latin typeface="Times New Roman" charset="0"/>
                <a:ea typeface="+mn-ea"/>
                <a:cs typeface="+mn-cs"/>
              </a:rPr>
              <a:t>increasing reliability.</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Of course, a multistage network requires a more complex control scheme. To</a:t>
            </a:r>
          </a:p>
          <a:p>
            <a:r>
              <a:rPr lang="en-US" sz="1200" kern="1200" baseline="0" dirty="0" smtClean="0">
                <a:solidFill>
                  <a:schemeClr val="tx1"/>
                </a:solidFill>
                <a:latin typeface="Times New Roman" charset="0"/>
                <a:ea typeface="+mn-ea"/>
                <a:cs typeface="+mn-cs"/>
              </a:rPr>
              <a:t>establish a path in a single-stage network, it is only necessary to enable a single gate.</a:t>
            </a:r>
          </a:p>
          <a:p>
            <a:r>
              <a:rPr lang="en-US" sz="1200" kern="1200" baseline="0" dirty="0" smtClean="0">
                <a:solidFill>
                  <a:schemeClr val="tx1"/>
                </a:solidFill>
                <a:latin typeface="Times New Roman" charset="0"/>
                <a:ea typeface="+mn-ea"/>
                <a:cs typeface="+mn-cs"/>
              </a:rPr>
              <a:t>In a multistage network, a free path through the stages must be determined and the</a:t>
            </a:r>
          </a:p>
          <a:p>
            <a:r>
              <a:rPr lang="en-US" sz="1200" kern="1200" baseline="0" dirty="0" smtClean="0">
                <a:solidFill>
                  <a:schemeClr val="tx1"/>
                </a:solidFill>
                <a:latin typeface="Times New Roman" charset="0"/>
                <a:ea typeface="+mn-ea"/>
                <a:cs typeface="+mn-cs"/>
              </a:rPr>
              <a:t>appropriate gates enabled.</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A consideration with a multistage space division switch is that it may be</a:t>
            </a:r>
          </a:p>
          <a:p>
            <a:r>
              <a:rPr lang="en-US" sz="1200" kern="1200" baseline="0" dirty="0" smtClean="0">
                <a:solidFill>
                  <a:schemeClr val="tx1"/>
                </a:solidFill>
                <a:latin typeface="Times New Roman" charset="0"/>
                <a:ea typeface="+mn-ea"/>
                <a:cs typeface="+mn-cs"/>
              </a:rPr>
              <a:t>blocking. It should be clear from Figure 9.5 that a single-stage crossbar matrix is</a:t>
            </a:r>
          </a:p>
          <a:p>
            <a:r>
              <a:rPr lang="en-US" sz="1200" kern="1200" baseline="0" dirty="0" err="1" smtClean="0">
                <a:solidFill>
                  <a:schemeClr val="tx1"/>
                </a:solidFill>
                <a:latin typeface="Times New Roman" charset="0"/>
                <a:ea typeface="+mn-ea"/>
                <a:cs typeface="+mn-cs"/>
              </a:rPr>
              <a:t>nonblocking</a:t>
            </a:r>
            <a:r>
              <a:rPr lang="en-US" sz="1200" kern="1200" baseline="0" dirty="0" smtClean="0">
                <a:solidFill>
                  <a:schemeClr val="tx1"/>
                </a:solidFill>
                <a:latin typeface="Times New Roman" charset="0"/>
                <a:ea typeface="+mn-ea"/>
                <a:cs typeface="+mn-cs"/>
              </a:rPr>
              <a:t>; that is, a path is always available to connect an input to an output.</a:t>
            </a:r>
          </a:p>
          <a:p>
            <a:r>
              <a:rPr lang="en-US" sz="1200" kern="1200" baseline="0" dirty="0" smtClean="0">
                <a:solidFill>
                  <a:schemeClr val="tx1"/>
                </a:solidFill>
                <a:latin typeface="Times New Roman" charset="0"/>
                <a:ea typeface="+mn-ea"/>
                <a:cs typeface="+mn-cs"/>
              </a:rPr>
              <a:t>That this may not be the case with a multiple-stage switch can be seen in Figure 9.6.</a:t>
            </a:r>
          </a:p>
          <a:p>
            <a:r>
              <a:rPr lang="en-US" sz="1200" kern="1200" baseline="0" dirty="0" smtClean="0">
                <a:solidFill>
                  <a:schemeClr val="tx1"/>
                </a:solidFill>
                <a:latin typeface="Times New Roman" charset="0"/>
                <a:ea typeface="+mn-ea"/>
                <a:cs typeface="+mn-cs"/>
              </a:rPr>
              <a:t>The heavier lines indicate the lines that are already in use. In this state, input line</a:t>
            </a:r>
          </a:p>
          <a:p>
            <a:r>
              <a:rPr lang="en-US" sz="1200" kern="1200" baseline="0" dirty="0" smtClean="0">
                <a:solidFill>
                  <a:schemeClr val="tx1"/>
                </a:solidFill>
                <a:latin typeface="Times New Roman" charset="0"/>
                <a:ea typeface="+mn-ea"/>
                <a:cs typeface="+mn-cs"/>
              </a:rPr>
              <a:t>10, for example, cannot be connected to output line 3, 4, or 5, even though all of</a:t>
            </a:r>
          </a:p>
          <a:p>
            <a:r>
              <a:rPr lang="en-US" sz="1200" kern="1200" baseline="0" dirty="0" smtClean="0">
                <a:solidFill>
                  <a:schemeClr val="tx1"/>
                </a:solidFill>
                <a:latin typeface="Times New Roman" charset="0"/>
                <a:ea typeface="+mn-ea"/>
                <a:cs typeface="+mn-cs"/>
              </a:rPr>
              <a:t>these output lines are available. A multiple-stage switch can be made </a:t>
            </a:r>
            <a:r>
              <a:rPr lang="en-US" sz="1200" kern="1200" baseline="0" dirty="0" err="1" smtClean="0">
                <a:solidFill>
                  <a:schemeClr val="tx1"/>
                </a:solidFill>
                <a:latin typeface="Times New Roman" charset="0"/>
                <a:ea typeface="+mn-ea"/>
                <a:cs typeface="+mn-cs"/>
              </a:rPr>
              <a:t>nonblocking</a:t>
            </a:r>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by increasing the number or size of the intermediate switches, but of course this</a:t>
            </a:r>
          </a:p>
          <a:p>
            <a:r>
              <a:rPr lang="en-US" sz="1200" kern="1200" baseline="0" dirty="0" smtClean="0">
                <a:solidFill>
                  <a:schemeClr val="tx1"/>
                </a:solidFill>
                <a:latin typeface="Times New Roman" charset="0"/>
                <a:ea typeface="+mn-ea"/>
                <a:cs typeface="+mn-cs"/>
              </a:rPr>
              <a:t>increases the cost.</a:t>
            </a:r>
            <a:endParaRPr lang="en-US" dirty="0">
              <a:latin typeface="Times New Roman" pitchFamily="32" charset="0"/>
            </a:endParaRPr>
          </a:p>
        </p:txBody>
      </p:sp>
    </p:spTree>
    <p:extLst>
      <p:ext uri="{BB962C8B-B14F-4D97-AF65-F5344CB8AC3E}">
        <p14:creationId xmlns:p14="http://schemas.microsoft.com/office/powerpoint/2010/main" val="2630888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22384C2-3B54-E24C-A675-5C6614274D56}" type="slidenum">
              <a:rPr lang="en-US"/>
              <a:pPr/>
              <a:t>15</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 The technology of switching has a long history, most of it covering an era when</a:t>
            </a:r>
          </a:p>
          <a:p>
            <a:r>
              <a:rPr lang="en-US" sz="1200" kern="1200" baseline="0" dirty="0" smtClean="0">
                <a:solidFill>
                  <a:schemeClr val="tx1"/>
                </a:solidFill>
                <a:latin typeface="Times New Roman" charset="0"/>
                <a:ea typeface="+mn-ea"/>
                <a:cs typeface="+mn-cs"/>
              </a:rPr>
              <a:t>analog signal switching predominated. With the advent of digitized voice and</a:t>
            </a:r>
          </a:p>
          <a:p>
            <a:r>
              <a:rPr lang="en-US" sz="1200" kern="1200" baseline="0" dirty="0" smtClean="0">
                <a:solidFill>
                  <a:schemeClr val="tx1"/>
                </a:solidFill>
                <a:latin typeface="Times New Roman" charset="0"/>
                <a:ea typeface="+mn-ea"/>
                <a:cs typeface="+mn-cs"/>
              </a:rPr>
              <a:t>synchronous</a:t>
            </a:r>
          </a:p>
          <a:p>
            <a:r>
              <a:rPr lang="en-US" sz="1200" kern="1200" baseline="0" dirty="0" smtClean="0">
                <a:solidFill>
                  <a:schemeClr val="tx1"/>
                </a:solidFill>
                <a:latin typeface="Times New Roman" charset="0"/>
                <a:ea typeface="+mn-ea"/>
                <a:cs typeface="+mn-cs"/>
              </a:rPr>
              <a:t>TDM techniques, both voice and data can be transmitted via digital</a:t>
            </a:r>
          </a:p>
          <a:p>
            <a:r>
              <a:rPr lang="en-US" sz="1200" kern="1200" baseline="0" dirty="0" smtClean="0">
                <a:solidFill>
                  <a:schemeClr val="tx1"/>
                </a:solidFill>
                <a:latin typeface="Times New Roman" charset="0"/>
                <a:ea typeface="+mn-ea"/>
                <a:cs typeface="+mn-cs"/>
              </a:rPr>
              <a:t>signals. This has led to a fundamental change in the design and technology of</a:t>
            </a:r>
          </a:p>
          <a:p>
            <a:r>
              <a:rPr lang="en-US" sz="1200" kern="1200" baseline="0" dirty="0" smtClean="0">
                <a:solidFill>
                  <a:schemeClr val="tx1"/>
                </a:solidFill>
                <a:latin typeface="Times New Roman" charset="0"/>
                <a:ea typeface="+mn-ea"/>
                <a:cs typeface="+mn-cs"/>
              </a:rPr>
              <a:t>switching systems. Instead of the relatively dumb space division approach, modern</a:t>
            </a:r>
          </a:p>
          <a:p>
            <a:r>
              <a:rPr lang="en-US" sz="1200" kern="1200" baseline="0" dirty="0" smtClean="0">
                <a:solidFill>
                  <a:schemeClr val="tx1"/>
                </a:solidFill>
                <a:latin typeface="Times New Roman" charset="0"/>
                <a:ea typeface="+mn-ea"/>
                <a:cs typeface="+mn-cs"/>
              </a:rPr>
              <a:t>digital systems rely on intelligent control of space and time-division elements.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Virtually all modern circuit switches use digital time-division techniques for</a:t>
            </a:r>
          </a:p>
          <a:p>
            <a:r>
              <a:rPr lang="en-US" sz="1200" kern="1200" baseline="0" dirty="0" smtClean="0">
                <a:solidFill>
                  <a:schemeClr val="tx1"/>
                </a:solidFill>
                <a:latin typeface="Times New Roman" charset="0"/>
                <a:ea typeface="+mn-ea"/>
                <a:cs typeface="+mn-cs"/>
              </a:rPr>
              <a:t>establishing and maintaining “circuits.” Time-division switching involves the partitioning</a:t>
            </a:r>
          </a:p>
          <a:p>
            <a:r>
              <a:rPr lang="en-US" sz="1200" kern="1200" baseline="0" dirty="0" smtClean="0">
                <a:solidFill>
                  <a:schemeClr val="tx1"/>
                </a:solidFill>
                <a:latin typeface="Times New Roman" charset="0"/>
                <a:ea typeface="+mn-ea"/>
                <a:cs typeface="+mn-cs"/>
              </a:rPr>
              <a:t>of a lower-speed bit stream into pieces that share a higher-speed stream with</a:t>
            </a:r>
          </a:p>
          <a:p>
            <a:r>
              <a:rPr lang="en-US" sz="1200" kern="1200" baseline="0" dirty="0" smtClean="0">
                <a:solidFill>
                  <a:schemeClr val="tx1"/>
                </a:solidFill>
                <a:latin typeface="Times New Roman" charset="0"/>
                <a:ea typeface="+mn-ea"/>
                <a:cs typeface="+mn-cs"/>
              </a:rPr>
              <a:t>other bit streams. The individual pieces, or slots, are manipulated by control logic to</a:t>
            </a:r>
          </a:p>
          <a:p>
            <a:r>
              <a:rPr lang="en-US" sz="1200" kern="1200" baseline="0" dirty="0" smtClean="0">
                <a:solidFill>
                  <a:schemeClr val="tx1"/>
                </a:solidFill>
                <a:latin typeface="Times New Roman" charset="0"/>
                <a:ea typeface="+mn-ea"/>
                <a:cs typeface="+mn-cs"/>
              </a:rPr>
              <a:t>route data from input to output.</a:t>
            </a:r>
            <a:endParaRPr lang="en-US" dirty="0">
              <a:latin typeface="Times New Roman" pitchFamily="32" charset="0"/>
            </a:endParaRPr>
          </a:p>
        </p:txBody>
      </p:sp>
    </p:spTree>
    <p:extLst>
      <p:ext uri="{BB962C8B-B14F-4D97-AF65-F5344CB8AC3E}">
        <p14:creationId xmlns:p14="http://schemas.microsoft.com/office/powerpoint/2010/main" val="1211361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Times New Roman" charset="0"/>
                <a:ea typeface="+mn-ea"/>
                <a:cs typeface="+mn-cs"/>
              </a:rPr>
              <a:t> The basic building block of many time-division switches is the time-slot interchange</a:t>
            </a:r>
          </a:p>
          <a:p>
            <a:r>
              <a:rPr lang="en-US" sz="1200" kern="1200" baseline="0" dirty="0" smtClean="0">
                <a:solidFill>
                  <a:schemeClr val="tx1"/>
                </a:solidFill>
                <a:latin typeface="Times New Roman" charset="0"/>
                <a:ea typeface="+mn-ea"/>
                <a:cs typeface="+mn-cs"/>
              </a:rPr>
              <a:t>(TSI) mechanism. A TSI unit operates on a synchronous TDM stream of time</a:t>
            </a:r>
          </a:p>
          <a:p>
            <a:r>
              <a:rPr lang="en-US" sz="1200" kern="1200" baseline="0" dirty="0" smtClean="0">
                <a:solidFill>
                  <a:schemeClr val="tx1"/>
                </a:solidFill>
                <a:latin typeface="Times New Roman" charset="0"/>
                <a:ea typeface="+mn-ea"/>
                <a:cs typeface="+mn-cs"/>
              </a:rPr>
              <a:t>slots, or channels, by interchanging pairs of slots to achieve a full-duplex operation.</a:t>
            </a:r>
          </a:p>
          <a:p>
            <a:r>
              <a:rPr lang="en-US" sz="1200" kern="1200" baseline="0" dirty="0" smtClean="0">
                <a:solidFill>
                  <a:schemeClr val="tx1"/>
                </a:solidFill>
                <a:latin typeface="Times New Roman" charset="0"/>
                <a:ea typeface="+mn-ea"/>
                <a:cs typeface="+mn-cs"/>
              </a:rPr>
              <a:t>Figure 9.7a shows how the input line of device I  is connected to the output line of</a:t>
            </a:r>
          </a:p>
          <a:p>
            <a:r>
              <a:rPr lang="en-US" sz="1200" kern="1200" baseline="0" dirty="0" smtClean="0">
                <a:solidFill>
                  <a:schemeClr val="tx1"/>
                </a:solidFill>
                <a:latin typeface="Times New Roman" charset="0"/>
                <a:ea typeface="+mn-ea"/>
                <a:cs typeface="+mn-cs"/>
              </a:rPr>
              <a:t>device J , and vice versa.</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The input lines of N  devices are passed through a synchronous time-division</a:t>
            </a:r>
          </a:p>
          <a:p>
            <a:r>
              <a:rPr lang="en-US" sz="1200" kern="1200" baseline="0" dirty="0" smtClean="0">
                <a:solidFill>
                  <a:schemeClr val="tx1"/>
                </a:solidFill>
                <a:latin typeface="Times New Roman" charset="0"/>
                <a:ea typeface="+mn-ea"/>
                <a:cs typeface="+mn-cs"/>
              </a:rPr>
              <a:t>multiplexer to produce a TDM stream with N  slots. To allow the interchange of any</a:t>
            </a:r>
          </a:p>
          <a:p>
            <a:r>
              <a:rPr lang="en-US" sz="1200" kern="1200" baseline="0" dirty="0" smtClean="0">
                <a:solidFill>
                  <a:schemeClr val="tx1"/>
                </a:solidFill>
                <a:latin typeface="Times New Roman" charset="0"/>
                <a:ea typeface="+mn-ea"/>
                <a:cs typeface="+mn-cs"/>
              </a:rPr>
              <a:t>two slots, to create a full-duplex connection, the incoming data in a slot must be</a:t>
            </a:r>
          </a:p>
          <a:p>
            <a:r>
              <a:rPr lang="en-US" sz="1200" kern="1200" baseline="0" dirty="0" smtClean="0">
                <a:solidFill>
                  <a:schemeClr val="tx1"/>
                </a:solidFill>
                <a:latin typeface="Times New Roman" charset="0"/>
                <a:ea typeface="+mn-ea"/>
                <a:cs typeface="+mn-cs"/>
              </a:rPr>
              <a:t>stored until the data can be sent out on the correct channel in the next TDM frame</a:t>
            </a:r>
          </a:p>
          <a:p>
            <a:r>
              <a:rPr lang="en-US" sz="1200" kern="1200" baseline="0" dirty="0" smtClean="0">
                <a:solidFill>
                  <a:schemeClr val="tx1"/>
                </a:solidFill>
                <a:latin typeface="Times New Roman" charset="0"/>
                <a:ea typeface="+mn-ea"/>
                <a:cs typeface="+mn-cs"/>
              </a:rPr>
              <a:t>cycle. Hence, the TSI introduces a delay and produces output slots in the desired</a:t>
            </a:r>
          </a:p>
          <a:p>
            <a:r>
              <a:rPr lang="en-US" sz="1200" kern="1200" baseline="0" dirty="0" smtClean="0">
                <a:solidFill>
                  <a:schemeClr val="tx1"/>
                </a:solidFill>
                <a:latin typeface="Times New Roman" charset="0"/>
                <a:ea typeface="+mn-ea"/>
                <a:cs typeface="+mn-cs"/>
              </a:rPr>
              <a:t>order. The output stream of slots is then </a:t>
            </a:r>
            <a:r>
              <a:rPr lang="en-US" sz="1200" kern="1200" baseline="0" dirty="0" err="1" smtClean="0">
                <a:solidFill>
                  <a:schemeClr val="tx1"/>
                </a:solidFill>
                <a:latin typeface="Times New Roman" charset="0"/>
                <a:ea typeface="+mn-ea"/>
                <a:cs typeface="+mn-cs"/>
              </a:rPr>
              <a:t>demultiplexed</a:t>
            </a:r>
            <a:r>
              <a:rPr lang="en-US" sz="1200" kern="1200" baseline="0" dirty="0" smtClean="0">
                <a:solidFill>
                  <a:schemeClr val="tx1"/>
                </a:solidFill>
                <a:latin typeface="Times New Roman" charset="0"/>
                <a:ea typeface="+mn-ea"/>
                <a:cs typeface="+mn-cs"/>
              </a:rPr>
              <a:t> and routed to the appropriate</a:t>
            </a:r>
          </a:p>
          <a:p>
            <a:r>
              <a:rPr lang="en-US" sz="1200" kern="1200" baseline="0" dirty="0" smtClean="0">
                <a:solidFill>
                  <a:schemeClr val="tx1"/>
                </a:solidFill>
                <a:latin typeface="Times New Roman" charset="0"/>
                <a:ea typeface="+mn-ea"/>
                <a:cs typeface="+mn-cs"/>
              </a:rPr>
              <a:t>output line. Because each channel is provided a time slot in each TDM frame,</a:t>
            </a:r>
          </a:p>
          <a:p>
            <a:r>
              <a:rPr lang="en-US" sz="1200" kern="1200" baseline="0" dirty="0" smtClean="0">
                <a:solidFill>
                  <a:schemeClr val="tx1"/>
                </a:solidFill>
                <a:latin typeface="Times New Roman" charset="0"/>
                <a:ea typeface="+mn-ea"/>
                <a:cs typeface="+mn-cs"/>
              </a:rPr>
              <a:t>whether or not it transmits data, the size of the TSI unit must be chosen for the</a:t>
            </a:r>
          </a:p>
          <a:p>
            <a:r>
              <a:rPr lang="en-US" sz="1200" kern="1200" baseline="0" dirty="0" smtClean="0">
                <a:solidFill>
                  <a:schemeClr val="tx1"/>
                </a:solidFill>
                <a:latin typeface="Times New Roman" charset="0"/>
                <a:ea typeface="+mn-ea"/>
                <a:cs typeface="+mn-cs"/>
              </a:rPr>
              <a:t>capacity of the line, not for the actual data rate.</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Figure 9.7b shows a mechanism for implementing TSI. A random access data</a:t>
            </a:r>
          </a:p>
          <a:p>
            <a:r>
              <a:rPr lang="en-US" sz="1200" kern="1200" baseline="0" dirty="0" smtClean="0">
                <a:solidFill>
                  <a:schemeClr val="tx1"/>
                </a:solidFill>
                <a:latin typeface="Times New Roman" charset="0"/>
                <a:ea typeface="+mn-ea"/>
                <a:cs typeface="+mn-cs"/>
              </a:rPr>
              <a:t>store whose width equals one time slot of data and whose length equals the number</a:t>
            </a:r>
          </a:p>
          <a:p>
            <a:r>
              <a:rPr lang="en-US" sz="1200" kern="1200" baseline="0" dirty="0" smtClean="0">
                <a:solidFill>
                  <a:schemeClr val="tx1"/>
                </a:solidFill>
                <a:latin typeface="Times New Roman" charset="0"/>
                <a:ea typeface="+mn-ea"/>
                <a:cs typeface="+mn-cs"/>
              </a:rPr>
              <a:t>of slots in a frame is used. An incoming TDM frame is written sequentially,</a:t>
            </a:r>
          </a:p>
          <a:p>
            <a:r>
              <a:rPr lang="en-US" sz="1200" kern="1200" baseline="0" dirty="0" smtClean="0">
                <a:solidFill>
                  <a:schemeClr val="tx1"/>
                </a:solidFill>
                <a:latin typeface="Times New Roman" charset="0"/>
                <a:ea typeface="+mn-ea"/>
                <a:cs typeface="+mn-cs"/>
              </a:rPr>
              <a:t>slot by slot, into the data store. An outgoing data frame is created by reading slots</a:t>
            </a:r>
          </a:p>
          <a:p>
            <a:r>
              <a:rPr lang="en-US" sz="1200" kern="1200" baseline="0" dirty="0" smtClean="0">
                <a:solidFill>
                  <a:schemeClr val="tx1"/>
                </a:solidFill>
                <a:latin typeface="Times New Roman" charset="0"/>
                <a:ea typeface="+mn-ea"/>
                <a:cs typeface="+mn-cs"/>
              </a:rPr>
              <a:t>from the memory in an order dictated by an address store that reflects the existing</a:t>
            </a:r>
          </a:p>
          <a:p>
            <a:r>
              <a:rPr lang="en-US" sz="1200" kern="1200" baseline="0" dirty="0" smtClean="0">
                <a:solidFill>
                  <a:schemeClr val="tx1"/>
                </a:solidFill>
                <a:latin typeface="Times New Roman" charset="0"/>
                <a:ea typeface="+mn-ea"/>
                <a:cs typeface="+mn-cs"/>
              </a:rPr>
              <a:t>connections. In the figure, the data in channels I  and J  are interchanged, creating a</a:t>
            </a:r>
          </a:p>
          <a:p>
            <a:r>
              <a:rPr lang="en-US" sz="1200" kern="1200" baseline="0" dirty="0" smtClean="0">
                <a:solidFill>
                  <a:schemeClr val="tx1"/>
                </a:solidFill>
                <a:latin typeface="Times New Roman" charset="0"/>
                <a:ea typeface="+mn-ea"/>
                <a:cs typeface="+mn-cs"/>
              </a:rPr>
              <a:t>full-duplex connection between the corresponding stations.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TSI is a simple, effective way to switch TDM data. However, the size of such</a:t>
            </a:r>
          </a:p>
          <a:p>
            <a:r>
              <a:rPr lang="en-US" sz="1200" kern="1200" baseline="0" dirty="0" smtClean="0">
                <a:solidFill>
                  <a:schemeClr val="tx1"/>
                </a:solidFill>
                <a:latin typeface="Times New Roman" charset="0"/>
                <a:ea typeface="+mn-ea"/>
                <a:cs typeface="+mn-cs"/>
              </a:rPr>
              <a:t>a switch, in terms of the number of connections, is limited by the amount of latency</a:t>
            </a:r>
          </a:p>
          <a:p>
            <a:r>
              <a:rPr lang="en-US" sz="1200" kern="1200" baseline="0" dirty="0" smtClean="0">
                <a:solidFill>
                  <a:schemeClr val="tx1"/>
                </a:solidFill>
                <a:latin typeface="Times New Roman" charset="0"/>
                <a:ea typeface="+mn-ea"/>
                <a:cs typeface="+mn-cs"/>
              </a:rPr>
              <a:t>that can be tolerated. The greater the number of channels, the greater the average</a:t>
            </a:r>
          </a:p>
          <a:p>
            <a:r>
              <a:rPr lang="en-US" sz="1200" kern="1200" baseline="0" dirty="0" smtClean="0">
                <a:solidFill>
                  <a:schemeClr val="tx1"/>
                </a:solidFill>
                <a:latin typeface="Times New Roman" charset="0"/>
                <a:ea typeface="+mn-ea"/>
                <a:cs typeface="+mn-cs"/>
              </a:rPr>
              <a:t>delay that each channel experiences.</a:t>
            </a:r>
            <a:endParaRPr lang="en-US" dirty="0"/>
          </a:p>
        </p:txBody>
      </p:sp>
      <p:sp>
        <p:nvSpPr>
          <p:cNvPr id="4" name="Slide Number Placeholder 3"/>
          <p:cNvSpPr>
            <a:spLocks noGrp="1"/>
          </p:cNvSpPr>
          <p:nvPr>
            <p:ph type="sldNum" sz="quarter" idx="10"/>
          </p:nvPr>
        </p:nvSpPr>
        <p:spPr/>
        <p:txBody>
          <a:bodyPr/>
          <a:lstStyle/>
          <a:p>
            <a:fld id="{6ABFC162-2D1E-FF41-AAFE-0845D2B3FC38}" type="slidenum">
              <a:rPr lang="en-US" smtClean="0"/>
              <a:pPr/>
              <a:t>16</a:t>
            </a:fld>
            <a:endParaRPr lang="en-US" dirty="0"/>
          </a:p>
        </p:txBody>
      </p:sp>
    </p:spTree>
    <p:extLst>
      <p:ext uri="{BB962C8B-B14F-4D97-AF65-F5344CB8AC3E}">
        <p14:creationId xmlns:p14="http://schemas.microsoft.com/office/powerpoint/2010/main" val="2185251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charset="0"/>
                <a:ea typeface="+mn-ea"/>
                <a:cs typeface="+mn-cs"/>
              </a:rPr>
              <a:t> To overcome the latency problems of TSI, contemporary time-division switches use</a:t>
            </a:r>
          </a:p>
          <a:p>
            <a:r>
              <a:rPr lang="en-US" sz="1200" kern="1200" baseline="0" dirty="0" smtClean="0">
                <a:solidFill>
                  <a:schemeClr val="tx1"/>
                </a:solidFill>
                <a:latin typeface="Times New Roman" charset="0"/>
                <a:ea typeface="+mn-ea"/>
                <a:cs typeface="+mn-cs"/>
              </a:rPr>
              <a:t>multiple TSI units, each of which carries a portion of the total traffic. To connect</a:t>
            </a:r>
          </a:p>
          <a:p>
            <a:r>
              <a:rPr lang="en-US" sz="1200" kern="1200" baseline="0" dirty="0" smtClean="0">
                <a:solidFill>
                  <a:schemeClr val="tx1"/>
                </a:solidFill>
                <a:latin typeface="Times New Roman" charset="0"/>
                <a:ea typeface="+mn-ea"/>
                <a:cs typeface="+mn-cs"/>
              </a:rPr>
              <a:t>two channels entering a single TSI unit, their time slots can be interchanged, as just</a:t>
            </a:r>
          </a:p>
          <a:p>
            <a:r>
              <a:rPr lang="en-US" sz="1200" kern="1200" baseline="0" dirty="0" smtClean="0">
                <a:solidFill>
                  <a:schemeClr val="tx1"/>
                </a:solidFill>
                <a:latin typeface="Times New Roman" charset="0"/>
                <a:ea typeface="+mn-ea"/>
                <a:cs typeface="+mn-cs"/>
              </a:rPr>
              <a:t>described. However, to connect a channel on one TDM stream (going into one TSI)</a:t>
            </a:r>
          </a:p>
          <a:p>
            <a:r>
              <a:rPr lang="en-US" sz="1200" kern="1200" baseline="0" dirty="0" smtClean="0">
                <a:solidFill>
                  <a:schemeClr val="tx1"/>
                </a:solidFill>
                <a:latin typeface="Times New Roman" charset="0"/>
                <a:ea typeface="+mn-ea"/>
                <a:cs typeface="+mn-cs"/>
              </a:rPr>
              <a:t>to a channel on another TDM stream (going into another TSI), some form of space</a:t>
            </a:r>
          </a:p>
          <a:p>
            <a:r>
              <a:rPr lang="en-US" sz="1200" kern="1200" baseline="0" dirty="0" smtClean="0">
                <a:solidFill>
                  <a:schemeClr val="tx1"/>
                </a:solidFill>
                <a:latin typeface="Times New Roman" charset="0"/>
                <a:ea typeface="+mn-ea"/>
                <a:cs typeface="+mn-cs"/>
              </a:rPr>
              <a:t>division switching is needed. Naturally, we do not wish to switch all of the time slots</a:t>
            </a:r>
          </a:p>
          <a:p>
            <a:r>
              <a:rPr lang="en-US" sz="1200" kern="1200" baseline="0" dirty="0" smtClean="0">
                <a:solidFill>
                  <a:schemeClr val="tx1"/>
                </a:solidFill>
                <a:latin typeface="Times New Roman" charset="0"/>
                <a:ea typeface="+mn-ea"/>
                <a:cs typeface="+mn-cs"/>
              </a:rPr>
              <a:t>from one TDM stream to another; we would like to do it one slot at a time. This</a:t>
            </a:r>
          </a:p>
          <a:p>
            <a:r>
              <a:rPr lang="en-US" sz="1200" kern="1200" baseline="0" dirty="0" smtClean="0">
                <a:solidFill>
                  <a:schemeClr val="tx1"/>
                </a:solidFill>
                <a:latin typeface="Times New Roman" charset="0"/>
                <a:ea typeface="+mn-ea"/>
                <a:cs typeface="+mn-cs"/>
              </a:rPr>
              <a:t>technique is known as time-multiplexed switching (TMS) .</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One means of implementing a TMS switch is the crossbar switch discussed</a:t>
            </a:r>
          </a:p>
          <a:p>
            <a:r>
              <a:rPr lang="en-US" sz="1200" kern="1200" baseline="0" dirty="0" smtClean="0">
                <a:solidFill>
                  <a:schemeClr val="tx1"/>
                </a:solidFill>
                <a:latin typeface="Times New Roman" charset="0"/>
                <a:ea typeface="+mn-ea"/>
                <a:cs typeface="+mn-cs"/>
              </a:rPr>
              <a:t>earlier. This requires the </a:t>
            </a:r>
            <a:r>
              <a:rPr lang="en-US" sz="1200" kern="1200" baseline="0" dirty="0" err="1" smtClean="0">
                <a:solidFill>
                  <a:schemeClr val="tx1"/>
                </a:solidFill>
                <a:latin typeface="Times New Roman" charset="0"/>
                <a:ea typeface="+mn-ea"/>
                <a:cs typeface="+mn-cs"/>
              </a:rPr>
              <a:t>crosspoints</a:t>
            </a:r>
            <a:r>
              <a:rPr lang="en-US" sz="1200" kern="1200" baseline="0" dirty="0" smtClean="0">
                <a:solidFill>
                  <a:schemeClr val="tx1"/>
                </a:solidFill>
                <a:latin typeface="Times New Roman" charset="0"/>
                <a:ea typeface="+mn-ea"/>
                <a:cs typeface="+mn-cs"/>
              </a:rPr>
              <a:t> to be manipulated at each time slot. More commonly,</a:t>
            </a:r>
          </a:p>
          <a:p>
            <a:r>
              <a:rPr lang="en-US" sz="1200" kern="1200" baseline="0" dirty="0" smtClean="0">
                <a:solidFill>
                  <a:schemeClr val="tx1"/>
                </a:solidFill>
                <a:latin typeface="Times New Roman" charset="0"/>
                <a:ea typeface="+mn-ea"/>
                <a:cs typeface="+mn-cs"/>
              </a:rPr>
              <a:t>the TMS switch is implemented using digital selectors. The selector (SEL)</a:t>
            </a:r>
          </a:p>
          <a:p>
            <a:r>
              <a:rPr lang="en-US" sz="1200" kern="1200" baseline="0" dirty="0" smtClean="0">
                <a:solidFill>
                  <a:schemeClr val="tx1"/>
                </a:solidFill>
                <a:latin typeface="Times New Roman" charset="0"/>
                <a:ea typeface="+mn-ea"/>
                <a:cs typeface="+mn-cs"/>
              </a:rPr>
              <a:t>device selects an input line based on a channel assignment provided from a store</a:t>
            </a:r>
          </a:p>
          <a:p>
            <a:r>
              <a:rPr lang="en-US" sz="1200" kern="1200" baseline="0" dirty="0" smtClean="0">
                <a:solidFill>
                  <a:schemeClr val="tx1"/>
                </a:solidFill>
                <a:latin typeface="Times New Roman" charset="0"/>
                <a:ea typeface="+mn-ea"/>
                <a:cs typeface="+mn-cs"/>
              </a:rPr>
              <a:t>controlled by a time-slot counter.</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To reduce or eliminate blocking, multiple stage networks can be built by</a:t>
            </a:r>
          </a:p>
          <a:p>
            <a:r>
              <a:rPr lang="en-US" sz="1200" kern="1200" baseline="0" dirty="0" smtClean="0">
                <a:solidFill>
                  <a:schemeClr val="tx1"/>
                </a:solidFill>
                <a:latin typeface="Times New Roman" charset="0"/>
                <a:ea typeface="+mn-ea"/>
                <a:cs typeface="+mn-cs"/>
              </a:rPr>
              <a:t>concatenating TMS (S) and TSI (T) stages. Systems are generally described by an</a:t>
            </a:r>
          </a:p>
          <a:p>
            <a:r>
              <a:rPr lang="en-US" sz="1200" kern="1200" baseline="0" dirty="0" smtClean="0">
                <a:solidFill>
                  <a:schemeClr val="tx1"/>
                </a:solidFill>
                <a:latin typeface="Times New Roman" charset="0"/>
                <a:ea typeface="+mn-ea"/>
                <a:cs typeface="+mn-cs"/>
              </a:rPr>
              <a:t>enumeration of their stages from input to output using the symbols T and S. Figure 9.8</a:t>
            </a:r>
          </a:p>
          <a:p>
            <a:r>
              <a:rPr lang="en-US" sz="1200" kern="1200" baseline="0" dirty="0" smtClean="0">
                <a:solidFill>
                  <a:schemeClr val="tx1"/>
                </a:solidFill>
                <a:latin typeface="Times New Roman" charset="0"/>
                <a:ea typeface="+mn-ea"/>
                <a:cs typeface="+mn-cs"/>
              </a:rPr>
              <a:t>shows an example of a three-stage switch implemented with SEL units.</a:t>
            </a:r>
            <a:endParaRPr lang="en-US" dirty="0"/>
          </a:p>
        </p:txBody>
      </p:sp>
      <p:sp>
        <p:nvSpPr>
          <p:cNvPr id="4" name="Slide Number Placeholder 3"/>
          <p:cNvSpPr>
            <a:spLocks noGrp="1"/>
          </p:cNvSpPr>
          <p:nvPr>
            <p:ph type="sldNum" sz="quarter" idx="10"/>
          </p:nvPr>
        </p:nvSpPr>
        <p:spPr/>
        <p:txBody>
          <a:bodyPr/>
          <a:lstStyle/>
          <a:p>
            <a:fld id="{6ABFC162-2D1E-FF41-AAFE-0845D2B3FC38}" type="slidenum">
              <a:rPr lang="en-US" smtClean="0"/>
              <a:pPr/>
              <a:t>17</a:t>
            </a:fld>
            <a:endParaRPr lang="en-US" dirty="0"/>
          </a:p>
        </p:txBody>
      </p:sp>
    </p:spTree>
    <p:extLst>
      <p:ext uri="{BB962C8B-B14F-4D97-AF65-F5344CB8AC3E}">
        <p14:creationId xmlns:p14="http://schemas.microsoft.com/office/powerpoint/2010/main" val="4225625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16161D4-B907-C54D-A86B-DFF63DCF5DB7}" type="slidenum">
              <a:rPr lang="en-US"/>
              <a:pPr/>
              <a:t>18</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 The latest trend in the development of circuit-switching technology is generally</a:t>
            </a:r>
          </a:p>
          <a:p>
            <a:r>
              <a:rPr lang="en-US" sz="1200" kern="1200" baseline="0" dirty="0" smtClean="0">
                <a:solidFill>
                  <a:schemeClr val="tx1"/>
                </a:solidFill>
                <a:latin typeface="Times New Roman" charset="0"/>
                <a:ea typeface="+mn-ea"/>
                <a:cs typeface="+mn-cs"/>
              </a:rPr>
              <a:t>referred to as the </a:t>
            </a:r>
            <a:r>
              <a:rPr lang="en-US" sz="1200" kern="1200" baseline="0" dirty="0" err="1" smtClean="0">
                <a:solidFill>
                  <a:schemeClr val="tx1"/>
                </a:solidFill>
                <a:latin typeface="Times New Roman" charset="0"/>
                <a:ea typeface="+mn-ea"/>
                <a:cs typeface="+mn-cs"/>
              </a:rPr>
              <a:t>softswitch</a:t>
            </a:r>
            <a:r>
              <a:rPr lang="en-US" sz="1200" kern="1200" baseline="0" dirty="0" smtClean="0">
                <a:solidFill>
                  <a:schemeClr val="tx1"/>
                </a:solidFill>
                <a:latin typeface="Times New Roman" charset="0"/>
                <a:ea typeface="+mn-ea"/>
                <a:cs typeface="+mn-cs"/>
              </a:rPr>
              <a:t>. In essence, a </a:t>
            </a:r>
            <a:r>
              <a:rPr lang="en-US" sz="1200" kern="1200" baseline="0" dirty="0" err="1" smtClean="0">
                <a:solidFill>
                  <a:schemeClr val="tx1"/>
                </a:solidFill>
                <a:latin typeface="Times New Roman" charset="0"/>
                <a:ea typeface="+mn-ea"/>
                <a:cs typeface="+mn-cs"/>
              </a:rPr>
              <a:t>softswitch</a:t>
            </a:r>
            <a:r>
              <a:rPr lang="en-US" sz="1200" kern="1200" baseline="0" dirty="0" smtClean="0">
                <a:solidFill>
                  <a:schemeClr val="tx1"/>
                </a:solidFill>
                <a:latin typeface="Times New Roman" charset="0"/>
                <a:ea typeface="+mn-ea"/>
                <a:cs typeface="+mn-cs"/>
              </a:rPr>
              <a:t> is a general-purpose computer</a:t>
            </a:r>
          </a:p>
          <a:p>
            <a:r>
              <a:rPr lang="en-US" sz="1200" kern="1200" baseline="0" dirty="0" smtClean="0">
                <a:solidFill>
                  <a:schemeClr val="tx1"/>
                </a:solidFill>
                <a:latin typeface="Times New Roman" charset="0"/>
                <a:ea typeface="+mn-ea"/>
                <a:cs typeface="+mn-cs"/>
              </a:rPr>
              <a:t>running specialized software that turns it into a smart phone switch. </a:t>
            </a:r>
            <a:r>
              <a:rPr lang="en-US" sz="1200" kern="1200" baseline="0" dirty="0" err="1" smtClean="0">
                <a:solidFill>
                  <a:schemeClr val="tx1"/>
                </a:solidFill>
                <a:latin typeface="Times New Roman" charset="0"/>
                <a:ea typeface="+mn-ea"/>
                <a:cs typeface="+mn-cs"/>
              </a:rPr>
              <a:t>Softswitches</a:t>
            </a:r>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cost significantly less than traditional circuit switches and can provide more</a:t>
            </a:r>
          </a:p>
          <a:p>
            <a:r>
              <a:rPr lang="en-US" sz="1200" kern="1200" baseline="0" dirty="0" smtClean="0">
                <a:solidFill>
                  <a:schemeClr val="tx1"/>
                </a:solidFill>
                <a:latin typeface="Times New Roman" charset="0"/>
                <a:ea typeface="+mn-ea"/>
                <a:cs typeface="+mn-cs"/>
              </a:rPr>
              <a:t>functionality. In particular, in addition to handling the traditional circuit-switching</a:t>
            </a:r>
          </a:p>
          <a:p>
            <a:r>
              <a:rPr lang="en-US" sz="1200" kern="1200" baseline="0" dirty="0" smtClean="0">
                <a:solidFill>
                  <a:schemeClr val="tx1"/>
                </a:solidFill>
                <a:latin typeface="Times New Roman" charset="0"/>
                <a:ea typeface="+mn-ea"/>
                <a:cs typeface="+mn-cs"/>
              </a:rPr>
              <a:t>functions, a </a:t>
            </a:r>
            <a:r>
              <a:rPr lang="en-US" sz="1200" kern="1200" baseline="0" dirty="0" err="1" smtClean="0">
                <a:solidFill>
                  <a:schemeClr val="tx1"/>
                </a:solidFill>
                <a:latin typeface="Times New Roman" charset="0"/>
                <a:ea typeface="+mn-ea"/>
                <a:cs typeface="+mn-cs"/>
              </a:rPr>
              <a:t>softswitch</a:t>
            </a:r>
            <a:r>
              <a:rPr lang="en-US" sz="1200" kern="1200" baseline="0" dirty="0" smtClean="0">
                <a:solidFill>
                  <a:schemeClr val="tx1"/>
                </a:solidFill>
                <a:latin typeface="Times New Roman" charset="0"/>
                <a:ea typeface="+mn-ea"/>
                <a:cs typeface="+mn-cs"/>
              </a:rPr>
              <a:t> can convert a stream of digitized voice bits into packets. This</a:t>
            </a:r>
          </a:p>
          <a:p>
            <a:r>
              <a:rPr lang="en-US" sz="1200" kern="1200" baseline="0" dirty="0" smtClean="0">
                <a:solidFill>
                  <a:schemeClr val="tx1"/>
                </a:solidFill>
                <a:latin typeface="Times New Roman" charset="0"/>
                <a:ea typeface="+mn-ea"/>
                <a:cs typeface="+mn-cs"/>
              </a:rPr>
              <a:t>opens up a number of options for transmission, including the increasingly popular</a:t>
            </a:r>
          </a:p>
          <a:p>
            <a:r>
              <a:rPr lang="en-US" sz="1200" kern="1200" baseline="0" dirty="0" smtClean="0">
                <a:solidFill>
                  <a:schemeClr val="tx1"/>
                </a:solidFill>
                <a:latin typeface="Times New Roman" charset="0"/>
                <a:ea typeface="+mn-ea"/>
                <a:cs typeface="+mn-cs"/>
              </a:rPr>
              <a:t>voice over IP (Internet Protocol) approach.</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In any telephone network switch, the most complex element is the software</a:t>
            </a:r>
          </a:p>
          <a:p>
            <a:r>
              <a:rPr lang="en-US" sz="1200" kern="1200" baseline="0" dirty="0" smtClean="0">
                <a:solidFill>
                  <a:schemeClr val="tx1"/>
                </a:solidFill>
                <a:latin typeface="Times New Roman" charset="0"/>
                <a:ea typeface="+mn-ea"/>
                <a:cs typeface="+mn-cs"/>
              </a:rPr>
              <a:t>that controls call processing. This software performs call routing and implements</a:t>
            </a:r>
          </a:p>
          <a:p>
            <a:r>
              <a:rPr lang="en-US" sz="1200" kern="1200" baseline="0" dirty="0" smtClean="0">
                <a:solidFill>
                  <a:schemeClr val="tx1"/>
                </a:solidFill>
                <a:latin typeface="Times New Roman" charset="0"/>
                <a:ea typeface="+mn-ea"/>
                <a:cs typeface="+mn-cs"/>
              </a:rPr>
              <a:t>call-processing logic for hundreds of custom-calling features. Typically, this software</a:t>
            </a:r>
          </a:p>
          <a:p>
            <a:r>
              <a:rPr lang="en-US" sz="1200" kern="1200" baseline="0" dirty="0" smtClean="0">
                <a:solidFill>
                  <a:schemeClr val="tx1"/>
                </a:solidFill>
                <a:latin typeface="Times New Roman" charset="0"/>
                <a:ea typeface="+mn-ea"/>
                <a:cs typeface="+mn-cs"/>
              </a:rPr>
              <a:t>runs on a proprietary processor that is integrated with the physical circuit-switching</a:t>
            </a:r>
          </a:p>
          <a:p>
            <a:r>
              <a:rPr lang="en-US" sz="1200" kern="1200" baseline="0" dirty="0" smtClean="0">
                <a:solidFill>
                  <a:schemeClr val="tx1"/>
                </a:solidFill>
                <a:latin typeface="Times New Roman" charset="0"/>
                <a:ea typeface="+mn-ea"/>
                <a:cs typeface="+mn-cs"/>
              </a:rPr>
              <a:t>hardware. A more flexible approach is to physically separate the call-processing</a:t>
            </a:r>
          </a:p>
          <a:p>
            <a:r>
              <a:rPr lang="en-US" sz="1200" kern="1200" baseline="0" dirty="0" smtClean="0">
                <a:solidFill>
                  <a:schemeClr val="tx1"/>
                </a:solidFill>
                <a:latin typeface="Times New Roman" charset="0"/>
                <a:ea typeface="+mn-ea"/>
                <a:cs typeface="+mn-cs"/>
              </a:rPr>
              <a:t>function from the hardware-switching function. In </a:t>
            </a:r>
            <a:r>
              <a:rPr lang="en-US" sz="1200" kern="1200" baseline="0" dirty="0" err="1" smtClean="0">
                <a:solidFill>
                  <a:schemeClr val="tx1"/>
                </a:solidFill>
                <a:latin typeface="Times New Roman" charset="0"/>
                <a:ea typeface="+mn-ea"/>
                <a:cs typeface="+mn-cs"/>
              </a:rPr>
              <a:t>softswitch</a:t>
            </a:r>
            <a:r>
              <a:rPr lang="en-US" sz="1200" kern="1200" baseline="0" dirty="0" smtClean="0">
                <a:solidFill>
                  <a:schemeClr val="tx1"/>
                </a:solidFill>
                <a:latin typeface="Times New Roman" charset="0"/>
                <a:ea typeface="+mn-ea"/>
                <a:cs typeface="+mn-cs"/>
              </a:rPr>
              <a:t> terminology, the</a:t>
            </a:r>
          </a:p>
          <a:p>
            <a:r>
              <a:rPr lang="en-US" sz="1200" kern="1200" baseline="0" dirty="0" smtClean="0">
                <a:solidFill>
                  <a:schemeClr val="tx1"/>
                </a:solidFill>
                <a:latin typeface="Times New Roman" charset="0"/>
                <a:ea typeface="+mn-ea"/>
                <a:cs typeface="+mn-cs"/>
              </a:rPr>
              <a:t>physical-switching function is performed by a media gateway (MG)  and the </a:t>
            </a:r>
            <a:r>
              <a:rPr lang="en-US" sz="1200" kern="1200" baseline="0" dirty="0" err="1" smtClean="0">
                <a:solidFill>
                  <a:schemeClr val="tx1"/>
                </a:solidFill>
                <a:latin typeface="Times New Roman" charset="0"/>
                <a:ea typeface="+mn-ea"/>
                <a:cs typeface="+mn-cs"/>
              </a:rPr>
              <a:t>callprocessing</a:t>
            </a:r>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logic resides in a media gateway controller (MGC) .</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Figure 9.9 contrasts the architecture of a traditional telephone network circuit</a:t>
            </a:r>
          </a:p>
          <a:p>
            <a:r>
              <a:rPr lang="en-US" sz="1200" kern="1200" baseline="0" dirty="0" smtClean="0">
                <a:solidFill>
                  <a:schemeClr val="tx1"/>
                </a:solidFill>
                <a:latin typeface="Times New Roman" charset="0"/>
                <a:ea typeface="+mn-ea"/>
                <a:cs typeface="+mn-cs"/>
              </a:rPr>
              <a:t>switch with the </a:t>
            </a:r>
            <a:r>
              <a:rPr lang="en-US" sz="1200" kern="1200" baseline="0" dirty="0" err="1" smtClean="0">
                <a:solidFill>
                  <a:schemeClr val="tx1"/>
                </a:solidFill>
                <a:latin typeface="Times New Roman" charset="0"/>
                <a:ea typeface="+mn-ea"/>
                <a:cs typeface="+mn-cs"/>
              </a:rPr>
              <a:t>softswitch</a:t>
            </a:r>
            <a:r>
              <a:rPr lang="en-US" sz="1200" kern="1200" baseline="0" dirty="0" smtClean="0">
                <a:solidFill>
                  <a:schemeClr val="tx1"/>
                </a:solidFill>
                <a:latin typeface="Times New Roman" charset="0"/>
                <a:ea typeface="+mn-ea"/>
                <a:cs typeface="+mn-cs"/>
              </a:rPr>
              <a:t> architecture. In the latter case, the MG and MGC are</a:t>
            </a:r>
          </a:p>
          <a:p>
            <a:r>
              <a:rPr lang="en-US" sz="1200" kern="1200" baseline="0" dirty="0" smtClean="0">
                <a:solidFill>
                  <a:schemeClr val="tx1"/>
                </a:solidFill>
                <a:latin typeface="Times New Roman" charset="0"/>
                <a:ea typeface="+mn-ea"/>
                <a:cs typeface="+mn-cs"/>
              </a:rPr>
              <a:t>distinct entities and may be provided by different vendors. To facilitate interoperability,</a:t>
            </a:r>
          </a:p>
          <a:p>
            <a:r>
              <a:rPr lang="en-US" sz="1200" kern="1200" baseline="0" dirty="0" smtClean="0">
                <a:solidFill>
                  <a:schemeClr val="tx1"/>
                </a:solidFill>
                <a:latin typeface="Times New Roman" charset="0"/>
                <a:ea typeface="+mn-ea"/>
                <a:cs typeface="+mn-cs"/>
              </a:rPr>
              <a:t>ITU-T has issued a standard for a media gateway control protocol between</a:t>
            </a:r>
          </a:p>
          <a:p>
            <a:r>
              <a:rPr lang="en-US" sz="1200" kern="1200" baseline="0" dirty="0" smtClean="0">
                <a:solidFill>
                  <a:schemeClr val="tx1"/>
                </a:solidFill>
                <a:latin typeface="Times New Roman" charset="0"/>
                <a:ea typeface="+mn-ea"/>
                <a:cs typeface="+mn-cs"/>
              </a:rPr>
              <a:t>the MG and MGC: H.248.1 (Gateway Control Protocol, Version 3 , 2005). RFC 2805</a:t>
            </a:r>
          </a:p>
          <a:p>
            <a:r>
              <a:rPr lang="en-US" sz="1200" kern="1200" baseline="0" dirty="0" smtClean="0">
                <a:solidFill>
                  <a:schemeClr val="tx1"/>
                </a:solidFill>
                <a:latin typeface="Times New Roman" charset="0"/>
                <a:ea typeface="+mn-ea"/>
                <a:cs typeface="+mn-cs"/>
              </a:rPr>
              <a:t>(Media Gateway Control Protocol Architecture and Requirements , 2000) provides</a:t>
            </a:r>
          </a:p>
          <a:p>
            <a:r>
              <a:rPr lang="en-US" sz="1200" kern="1200" baseline="0" dirty="0" smtClean="0">
                <a:solidFill>
                  <a:schemeClr val="tx1"/>
                </a:solidFill>
                <a:latin typeface="Times New Roman" charset="0"/>
                <a:ea typeface="+mn-ea"/>
                <a:cs typeface="+mn-cs"/>
              </a:rPr>
              <a:t>an overview of media gateway concepts.</a:t>
            </a:r>
            <a:endParaRPr lang="en-US" dirty="0">
              <a:latin typeface="Times" pitchFamily="32" charset="0"/>
            </a:endParaRPr>
          </a:p>
        </p:txBody>
      </p:sp>
    </p:spTree>
    <p:extLst>
      <p:ext uri="{BB962C8B-B14F-4D97-AF65-F5344CB8AC3E}">
        <p14:creationId xmlns:p14="http://schemas.microsoft.com/office/powerpoint/2010/main" val="4059802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BC83494-BAFC-B142-A1B7-B00EE13C4003}" type="slidenum">
              <a:rPr lang="en-US"/>
              <a:pPr/>
              <a:t>19</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 The long-haul circuit-switching telecommunications network was originally designed</a:t>
            </a:r>
          </a:p>
          <a:p>
            <a:r>
              <a:rPr lang="en-US" sz="1200" kern="1200" baseline="0" dirty="0" smtClean="0">
                <a:solidFill>
                  <a:schemeClr val="tx1"/>
                </a:solidFill>
                <a:latin typeface="Times New Roman" charset="0"/>
                <a:ea typeface="+mn-ea"/>
                <a:cs typeface="+mn-cs"/>
              </a:rPr>
              <a:t>to handle voice traffic, and the majority of traffic on these networks continues to</a:t>
            </a:r>
          </a:p>
          <a:p>
            <a:r>
              <a:rPr lang="en-US" sz="1200" kern="1200" baseline="0" dirty="0" smtClean="0">
                <a:solidFill>
                  <a:schemeClr val="tx1"/>
                </a:solidFill>
                <a:latin typeface="Times New Roman" charset="0"/>
                <a:ea typeface="+mn-ea"/>
                <a:cs typeface="+mn-cs"/>
              </a:rPr>
              <a:t>be voice. A key characteristic of circuit-switching networks is that resources within</a:t>
            </a:r>
          </a:p>
          <a:p>
            <a:r>
              <a:rPr lang="en-US" sz="1200" kern="1200" baseline="0" dirty="0" smtClean="0">
                <a:solidFill>
                  <a:schemeClr val="tx1"/>
                </a:solidFill>
                <a:latin typeface="Times New Roman" charset="0"/>
                <a:ea typeface="+mn-ea"/>
                <a:cs typeface="+mn-cs"/>
              </a:rPr>
              <a:t>the network are dedicated to a particular call. For voice connections, the resulting</a:t>
            </a:r>
          </a:p>
          <a:p>
            <a:r>
              <a:rPr lang="en-US" sz="1200" kern="1200" baseline="0" dirty="0" smtClean="0">
                <a:solidFill>
                  <a:schemeClr val="tx1"/>
                </a:solidFill>
                <a:latin typeface="Times New Roman" charset="0"/>
                <a:ea typeface="+mn-ea"/>
                <a:cs typeface="+mn-cs"/>
              </a:rPr>
              <a:t>circuit</a:t>
            </a:r>
          </a:p>
          <a:p>
            <a:r>
              <a:rPr lang="en-US" sz="1200" kern="1200" baseline="0" dirty="0" smtClean="0">
                <a:solidFill>
                  <a:schemeClr val="tx1"/>
                </a:solidFill>
                <a:latin typeface="Times New Roman" charset="0"/>
                <a:ea typeface="+mn-ea"/>
                <a:cs typeface="+mn-cs"/>
              </a:rPr>
              <a:t>will enjoy a high percentage of utilization because, most of the time, one</a:t>
            </a:r>
          </a:p>
          <a:p>
            <a:r>
              <a:rPr lang="en-US" sz="1200" kern="1200" baseline="0" dirty="0" smtClean="0">
                <a:solidFill>
                  <a:schemeClr val="tx1"/>
                </a:solidFill>
                <a:latin typeface="Times New Roman" charset="0"/>
                <a:ea typeface="+mn-ea"/>
                <a:cs typeface="+mn-cs"/>
              </a:rPr>
              <a:t>party or the other is talking. However, as the circuit-switching network began to be</a:t>
            </a:r>
          </a:p>
          <a:p>
            <a:r>
              <a:rPr lang="en-US" sz="1200" kern="1200" baseline="0" dirty="0" smtClean="0">
                <a:solidFill>
                  <a:schemeClr val="tx1"/>
                </a:solidFill>
                <a:latin typeface="Times New Roman" charset="0"/>
                <a:ea typeface="+mn-ea"/>
                <a:cs typeface="+mn-cs"/>
              </a:rPr>
              <a:t>used increasingly for data connections, two shortcomings became apparent:</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In a typical user/host data connection (e.g., personal computer user logged on</a:t>
            </a:r>
          </a:p>
          <a:p>
            <a:r>
              <a:rPr lang="en-US" sz="1200" kern="1200" baseline="0" dirty="0" smtClean="0">
                <a:solidFill>
                  <a:schemeClr val="tx1"/>
                </a:solidFill>
                <a:latin typeface="Times New Roman" charset="0"/>
                <a:ea typeface="+mn-ea"/>
                <a:cs typeface="+mn-cs"/>
              </a:rPr>
              <a:t>to a database server), much of the time the line is idle. Thus, with data connections,</a:t>
            </a:r>
          </a:p>
          <a:p>
            <a:r>
              <a:rPr lang="en-US" sz="1200" kern="1200" baseline="0" dirty="0" smtClean="0">
                <a:solidFill>
                  <a:schemeClr val="tx1"/>
                </a:solidFill>
                <a:latin typeface="Times New Roman" charset="0"/>
                <a:ea typeface="+mn-ea"/>
                <a:cs typeface="+mn-cs"/>
              </a:rPr>
              <a:t>a circuit-switching approach is inefficient.</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In a circuit-switching network, the connection provides for transmission at</a:t>
            </a:r>
          </a:p>
          <a:p>
            <a:r>
              <a:rPr lang="en-US" sz="1200" kern="1200" baseline="0" dirty="0" smtClean="0">
                <a:solidFill>
                  <a:schemeClr val="tx1"/>
                </a:solidFill>
                <a:latin typeface="Times New Roman" charset="0"/>
                <a:ea typeface="+mn-ea"/>
                <a:cs typeface="+mn-cs"/>
              </a:rPr>
              <a:t>a constant data rate. Thus, each of the two devices that are connected must</a:t>
            </a:r>
          </a:p>
          <a:p>
            <a:r>
              <a:rPr lang="en-US" sz="1200" kern="1200" baseline="0" dirty="0" smtClean="0">
                <a:solidFill>
                  <a:schemeClr val="tx1"/>
                </a:solidFill>
                <a:latin typeface="Times New Roman" charset="0"/>
                <a:ea typeface="+mn-ea"/>
                <a:cs typeface="+mn-cs"/>
              </a:rPr>
              <a:t>transmit and receive at the same data rate as the other. This limits the utility of</a:t>
            </a:r>
          </a:p>
          <a:p>
            <a:r>
              <a:rPr lang="en-US" sz="1200" kern="1200" baseline="0" dirty="0" smtClean="0">
                <a:solidFill>
                  <a:schemeClr val="tx1"/>
                </a:solidFill>
                <a:latin typeface="Times New Roman" charset="0"/>
                <a:ea typeface="+mn-ea"/>
                <a:cs typeface="+mn-cs"/>
              </a:rPr>
              <a:t>the network in interconnecting a variety of host computers and workstations.</a:t>
            </a:r>
            <a:endParaRPr lang="en-US" dirty="0">
              <a:latin typeface="Times" pitchFamily="32" charset="0"/>
            </a:endParaRPr>
          </a:p>
        </p:txBody>
      </p:sp>
    </p:spTree>
    <p:extLst>
      <p:ext uri="{BB962C8B-B14F-4D97-AF65-F5344CB8AC3E}">
        <p14:creationId xmlns:p14="http://schemas.microsoft.com/office/powerpoint/2010/main" val="158679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Times New Roman" charset="0"/>
                <a:ea typeface="+mn-ea"/>
                <a:cs typeface="+mn-cs"/>
              </a:rPr>
              <a:t> Part Two describes how information can be encoded and transmitted over</a:t>
            </a:r>
          </a:p>
          <a:p>
            <a:r>
              <a:rPr lang="en-US" sz="1200" kern="1200" baseline="0" dirty="0" smtClean="0">
                <a:solidFill>
                  <a:schemeClr val="tx1"/>
                </a:solidFill>
                <a:latin typeface="Times New Roman" charset="0"/>
                <a:ea typeface="+mn-ea"/>
                <a:cs typeface="+mn-cs"/>
              </a:rPr>
              <a:t>a communications link. We now turn to the broader discussion of networks,</a:t>
            </a:r>
          </a:p>
          <a:p>
            <a:r>
              <a:rPr lang="en-US" sz="1200" kern="1200" baseline="0" dirty="0" smtClean="0">
                <a:solidFill>
                  <a:schemeClr val="tx1"/>
                </a:solidFill>
                <a:latin typeface="Times New Roman" charset="0"/>
                <a:ea typeface="+mn-ea"/>
                <a:cs typeface="+mn-cs"/>
              </a:rPr>
              <a:t>which can be used to interconnect many devices. The chapter begins with a</a:t>
            </a:r>
          </a:p>
          <a:p>
            <a:r>
              <a:rPr lang="en-US" sz="1200" kern="1200" baseline="0" dirty="0" smtClean="0">
                <a:solidFill>
                  <a:schemeClr val="tx1"/>
                </a:solidFill>
                <a:latin typeface="Times New Roman" charset="0"/>
                <a:ea typeface="+mn-ea"/>
                <a:cs typeface="+mn-cs"/>
              </a:rPr>
              <a:t>general discussion of switched communications networks. The remainder</a:t>
            </a:r>
          </a:p>
          <a:p>
            <a:r>
              <a:rPr lang="en-US" sz="1200" kern="1200" baseline="0" dirty="0" smtClean="0">
                <a:solidFill>
                  <a:schemeClr val="tx1"/>
                </a:solidFill>
                <a:latin typeface="Times New Roman" charset="0"/>
                <a:ea typeface="+mn-ea"/>
                <a:cs typeface="+mn-cs"/>
              </a:rPr>
              <a:t>of the chapter focuses on wide area networks and, in particular, on traditional</a:t>
            </a:r>
          </a:p>
          <a:p>
            <a:r>
              <a:rPr lang="en-US" sz="1200" kern="1200" baseline="0" dirty="0" smtClean="0">
                <a:solidFill>
                  <a:schemeClr val="tx1"/>
                </a:solidFill>
                <a:latin typeface="Times New Roman" charset="0"/>
                <a:ea typeface="+mn-ea"/>
                <a:cs typeface="+mn-cs"/>
              </a:rPr>
              <a:t>approaches to wide area network design: circuit switching and packet</a:t>
            </a:r>
          </a:p>
          <a:p>
            <a:r>
              <a:rPr lang="en-US" sz="1200" kern="1200" baseline="0" dirty="0" smtClean="0">
                <a:solidFill>
                  <a:schemeClr val="tx1"/>
                </a:solidFill>
                <a:latin typeface="Times New Roman" charset="0"/>
                <a:ea typeface="+mn-ea"/>
                <a:cs typeface="+mn-cs"/>
              </a:rPr>
              <a:t>switching.</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Since the invention of the telephone, circuit switching has been the</a:t>
            </a:r>
          </a:p>
          <a:p>
            <a:r>
              <a:rPr lang="en-US" sz="1200" kern="1200" baseline="0" dirty="0" smtClean="0">
                <a:solidFill>
                  <a:schemeClr val="tx1"/>
                </a:solidFill>
                <a:latin typeface="Times New Roman" charset="0"/>
                <a:ea typeface="+mn-ea"/>
                <a:cs typeface="+mn-cs"/>
              </a:rPr>
              <a:t>dominant technology for voice communications, and it has remained so well</a:t>
            </a:r>
          </a:p>
          <a:p>
            <a:r>
              <a:rPr lang="en-US" sz="1200" kern="1200" baseline="0" dirty="0" smtClean="0">
                <a:solidFill>
                  <a:schemeClr val="tx1"/>
                </a:solidFill>
                <a:latin typeface="Times New Roman" charset="0"/>
                <a:ea typeface="+mn-ea"/>
                <a:cs typeface="+mn-cs"/>
              </a:rPr>
              <a:t>into the digital era. This chapter looks at the key characteristics of a circuit-switching</a:t>
            </a:r>
          </a:p>
          <a:p>
            <a:r>
              <a:rPr lang="en-US" sz="1200" kern="1200" baseline="0" dirty="0" smtClean="0">
                <a:solidFill>
                  <a:schemeClr val="tx1"/>
                </a:solidFill>
                <a:latin typeface="Times New Roman" charset="0"/>
                <a:ea typeface="+mn-ea"/>
                <a:cs typeface="+mn-cs"/>
              </a:rPr>
              <a:t>network.</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Around 1970, research began on a new form of architecture for long-distance</a:t>
            </a:r>
          </a:p>
          <a:p>
            <a:r>
              <a:rPr lang="en-US" sz="1200" kern="1200" baseline="0" dirty="0" smtClean="0">
                <a:solidFill>
                  <a:schemeClr val="tx1"/>
                </a:solidFill>
                <a:latin typeface="Times New Roman" charset="0"/>
                <a:ea typeface="+mn-ea"/>
                <a:cs typeface="+mn-cs"/>
              </a:rPr>
              <a:t>digital data communications: packet switching. Although the technology</a:t>
            </a:r>
          </a:p>
          <a:p>
            <a:r>
              <a:rPr lang="en-US" sz="1200" kern="1200" baseline="0" dirty="0" smtClean="0">
                <a:solidFill>
                  <a:schemeClr val="tx1"/>
                </a:solidFill>
                <a:latin typeface="Times New Roman" charset="0"/>
                <a:ea typeface="+mn-ea"/>
                <a:cs typeface="+mn-cs"/>
              </a:rPr>
              <a:t>of packet switching has evolved substantially since that time, it is</a:t>
            </a:r>
          </a:p>
          <a:p>
            <a:r>
              <a:rPr lang="en-US" sz="1200" kern="1200" baseline="0" dirty="0" smtClean="0">
                <a:solidFill>
                  <a:schemeClr val="tx1"/>
                </a:solidFill>
                <a:latin typeface="Times New Roman" charset="0"/>
                <a:ea typeface="+mn-ea"/>
                <a:cs typeface="+mn-cs"/>
              </a:rPr>
              <a:t>remarkable that (1) the basic technology of packet switching is fundamentally</a:t>
            </a:r>
          </a:p>
          <a:p>
            <a:r>
              <a:rPr lang="en-US" sz="1200" kern="1200" baseline="0" dirty="0" smtClean="0">
                <a:solidFill>
                  <a:schemeClr val="tx1"/>
                </a:solidFill>
                <a:latin typeface="Times New Roman" charset="0"/>
                <a:ea typeface="+mn-ea"/>
                <a:cs typeface="+mn-cs"/>
              </a:rPr>
              <a:t>the same today as it was in the early 1970s networks, and (2) packet switching</a:t>
            </a:r>
          </a:p>
          <a:p>
            <a:r>
              <a:rPr lang="en-US" sz="1200" kern="1200" baseline="0" dirty="0" smtClean="0">
                <a:solidFill>
                  <a:schemeClr val="tx1"/>
                </a:solidFill>
                <a:latin typeface="Times New Roman" charset="0"/>
                <a:ea typeface="+mn-ea"/>
                <a:cs typeface="+mn-cs"/>
              </a:rPr>
              <a:t>remains one of the few effective technologies for long-distance data</a:t>
            </a:r>
          </a:p>
          <a:p>
            <a:r>
              <a:rPr lang="en-US" sz="1200" kern="1200" baseline="0" dirty="0" smtClean="0">
                <a:solidFill>
                  <a:schemeClr val="tx1"/>
                </a:solidFill>
                <a:latin typeface="Times New Roman" charset="0"/>
                <a:ea typeface="+mn-ea"/>
                <a:cs typeface="+mn-cs"/>
              </a:rPr>
              <a:t>communications.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This chapter provides an overview of packet-switching technology. We</a:t>
            </a:r>
          </a:p>
          <a:p>
            <a:r>
              <a:rPr lang="en-US" sz="1200" kern="1200" baseline="0" dirty="0" smtClean="0">
                <a:solidFill>
                  <a:schemeClr val="tx1"/>
                </a:solidFill>
                <a:latin typeface="Times New Roman" charset="0"/>
                <a:ea typeface="+mn-ea"/>
                <a:cs typeface="+mn-cs"/>
              </a:rPr>
              <a:t>will see, in this chapter and later in this part, that many of the advantages</a:t>
            </a:r>
          </a:p>
          <a:p>
            <a:r>
              <a:rPr lang="en-US" sz="1200" kern="1200" baseline="0" dirty="0" smtClean="0">
                <a:solidFill>
                  <a:schemeClr val="tx1"/>
                </a:solidFill>
                <a:latin typeface="Times New Roman" charset="0"/>
                <a:ea typeface="+mn-ea"/>
                <a:cs typeface="+mn-cs"/>
              </a:rPr>
              <a:t>of packet switching (flexibility, resource sharing, robustness, responsiveness)</a:t>
            </a:r>
          </a:p>
          <a:p>
            <a:r>
              <a:rPr lang="en-US" sz="1200" kern="1200" baseline="0" dirty="0" smtClean="0">
                <a:solidFill>
                  <a:schemeClr val="tx1"/>
                </a:solidFill>
                <a:latin typeface="Times New Roman" charset="0"/>
                <a:ea typeface="+mn-ea"/>
                <a:cs typeface="+mn-cs"/>
              </a:rPr>
              <a:t>come with a cost. The packet-switching network is a distributed collection</a:t>
            </a:r>
          </a:p>
          <a:p>
            <a:r>
              <a:rPr lang="en-US" sz="1200" kern="1200" baseline="0" dirty="0" smtClean="0">
                <a:solidFill>
                  <a:schemeClr val="tx1"/>
                </a:solidFill>
                <a:latin typeface="Times New Roman" charset="0"/>
                <a:ea typeface="+mn-ea"/>
                <a:cs typeface="+mn-cs"/>
              </a:rPr>
              <a:t>of packet-switching nodes. Ideally, all packet-switching nodes would always</a:t>
            </a:r>
          </a:p>
          <a:p>
            <a:r>
              <a:rPr lang="en-US" sz="1200" kern="1200" baseline="0" dirty="0" smtClean="0">
                <a:solidFill>
                  <a:schemeClr val="tx1"/>
                </a:solidFill>
                <a:latin typeface="Times New Roman" charset="0"/>
                <a:ea typeface="+mn-ea"/>
                <a:cs typeface="+mn-cs"/>
              </a:rPr>
              <a:t>know the state of the entire network. Unfortunately, because the nodes are</a:t>
            </a:r>
          </a:p>
          <a:p>
            <a:r>
              <a:rPr lang="en-US" sz="1200" kern="1200" baseline="0" dirty="0" smtClean="0">
                <a:solidFill>
                  <a:schemeClr val="tx1"/>
                </a:solidFill>
                <a:latin typeface="Times New Roman" charset="0"/>
                <a:ea typeface="+mn-ea"/>
                <a:cs typeface="+mn-cs"/>
              </a:rPr>
              <a:t>distributed, there is a time delay between a change in status in one portion of</a:t>
            </a:r>
          </a:p>
          <a:p>
            <a:r>
              <a:rPr lang="en-US" sz="1200" kern="1200" baseline="0" dirty="0" smtClean="0">
                <a:solidFill>
                  <a:schemeClr val="tx1"/>
                </a:solidFill>
                <a:latin typeface="Times New Roman" charset="0"/>
                <a:ea typeface="+mn-ea"/>
                <a:cs typeface="+mn-cs"/>
              </a:rPr>
              <a:t>the network and knowledge of that change elsewhere. Furthermore, there is</a:t>
            </a:r>
          </a:p>
          <a:p>
            <a:r>
              <a:rPr lang="en-US" sz="1200" kern="1200" baseline="0" dirty="0" smtClean="0">
                <a:solidFill>
                  <a:schemeClr val="tx1"/>
                </a:solidFill>
                <a:latin typeface="Times New Roman" charset="0"/>
                <a:ea typeface="+mn-ea"/>
                <a:cs typeface="+mn-cs"/>
              </a:rPr>
              <a:t>overhead involved in communicating status information. As a result, a packet-switching</a:t>
            </a:r>
          </a:p>
          <a:p>
            <a:r>
              <a:rPr lang="en-US" sz="1200" kern="1200" baseline="0" dirty="0" smtClean="0">
                <a:solidFill>
                  <a:schemeClr val="tx1"/>
                </a:solidFill>
                <a:latin typeface="Times New Roman" charset="0"/>
                <a:ea typeface="+mn-ea"/>
                <a:cs typeface="+mn-cs"/>
              </a:rPr>
              <a:t>network can never perform “perfectly,” and elaborate algorithms</a:t>
            </a:r>
          </a:p>
          <a:p>
            <a:r>
              <a:rPr lang="en-US" sz="1200" kern="1200" baseline="0" dirty="0" smtClean="0">
                <a:solidFill>
                  <a:schemeClr val="tx1"/>
                </a:solidFill>
                <a:latin typeface="Times New Roman" charset="0"/>
                <a:ea typeface="+mn-ea"/>
                <a:cs typeface="+mn-cs"/>
              </a:rPr>
              <a:t> are used to cope with the time delay and overhead penalties of network operation.</a:t>
            </a:r>
          </a:p>
          <a:p>
            <a:r>
              <a:rPr lang="en-US" sz="1200" kern="1200" baseline="0" dirty="0" smtClean="0">
                <a:solidFill>
                  <a:schemeClr val="tx1"/>
                </a:solidFill>
                <a:latin typeface="Times New Roman" charset="0"/>
                <a:ea typeface="+mn-ea"/>
                <a:cs typeface="+mn-cs"/>
              </a:rPr>
              <a:t>These same issues will appear again when we discuss internetworking in</a:t>
            </a:r>
          </a:p>
          <a:p>
            <a:r>
              <a:rPr lang="en-US" sz="1200" kern="1200" baseline="0" dirty="0" smtClean="0">
                <a:solidFill>
                  <a:schemeClr val="tx1"/>
                </a:solidFill>
                <a:latin typeface="Times New Roman" charset="0"/>
                <a:ea typeface="+mn-ea"/>
                <a:cs typeface="+mn-cs"/>
              </a:rPr>
              <a:t>Part Five.</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extLst>
      <p:ext uri="{BB962C8B-B14F-4D97-AF65-F5344CB8AC3E}">
        <p14:creationId xmlns:p14="http://schemas.microsoft.com/office/powerpoint/2010/main" val="710604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6B612DC-BA8E-774B-9CA3-F21E0BBB43BF}" type="slidenum">
              <a:rPr lang="en-US"/>
              <a:pPr/>
              <a:t>20</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 To understand how packet switching addresses these problems, let us</a:t>
            </a:r>
          </a:p>
          <a:p>
            <a:r>
              <a:rPr lang="en-US" sz="1200" kern="1200" baseline="0" dirty="0" smtClean="0">
                <a:solidFill>
                  <a:schemeClr val="tx1"/>
                </a:solidFill>
                <a:latin typeface="Times New Roman" charset="0"/>
                <a:ea typeface="+mn-ea"/>
                <a:cs typeface="+mn-cs"/>
              </a:rPr>
              <a:t>briefly summarize packet-switching operation. Data are transmitted in short</a:t>
            </a:r>
          </a:p>
          <a:p>
            <a:r>
              <a:rPr lang="en-US" sz="1200" kern="1200" baseline="0" dirty="0" smtClean="0">
                <a:solidFill>
                  <a:schemeClr val="tx1"/>
                </a:solidFill>
                <a:latin typeface="Times New Roman" charset="0"/>
                <a:ea typeface="+mn-ea"/>
                <a:cs typeface="+mn-cs"/>
              </a:rPr>
              <a:t>packets. A typical upper bound on packet length is 1000 octets (bytes). If a source</a:t>
            </a:r>
          </a:p>
          <a:p>
            <a:r>
              <a:rPr lang="en-US" sz="1200" kern="1200" baseline="0" dirty="0" smtClean="0">
                <a:solidFill>
                  <a:schemeClr val="tx1"/>
                </a:solidFill>
                <a:latin typeface="Times New Roman" charset="0"/>
                <a:ea typeface="+mn-ea"/>
                <a:cs typeface="+mn-cs"/>
              </a:rPr>
              <a:t>has a longer message to send, the message is broken up into a series of packets</a:t>
            </a:r>
          </a:p>
          <a:p>
            <a:r>
              <a:rPr lang="en-US" sz="1200" kern="1200" baseline="0" dirty="0" smtClean="0">
                <a:solidFill>
                  <a:schemeClr val="tx1"/>
                </a:solidFill>
                <a:latin typeface="Times New Roman" charset="0"/>
                <a:ea typeface="+mn-ea"/>
                <a:cs typeface="+mn-cs"/>
              </a:rPr>
              <a:t>(Figure 9.10). Each packet contains a portion (or all for a short message) of the</a:t>
            </a:r>
          </a:p>
          <a:p>
            <a:r>
              <a:rPr lang="en-US" sz="1200" kern="1200" baseline="0" dirty="0" smtClean="0">
                <a:solidFill>
                  <a:schemeClr val="tx1"/>
                </a:solidFill>
                <a:latin typeface="Times New Roman" charset="0"/>
                <a:ea typeface="+mn-ea"/>
                <a:cs typeface="+mn-cs"/>
              </a:rPr>
              <a:t>user’s data plus some control information. The control information, at a minimum,</a:t>
            </a:r>
          </a:p>
          <a:p>
            <a:r>
              <a:rPr lang="en-US" sz="1200" kern="1200" baseline="0" dirty="0" smtClean="0">
                <a:solidFill>
                  <a:schemeClr val="tx1"/>
                </a:solidFill>
                <a:latin typeface="Times New Roman" charset="0"/>
                <a:ea typeface="+mn-ea"/>
                <a:cs typeface="+mn-cs"/>
              </a:rPr>
              <a:t>includes the information that the network requires to be able to route the packet</a:t>
            </a:r>
          </a:p>
          <a:p>
            <a:r>
              <a:rPr lang="en-US" sz="1200" kern="1200" baseline="0" dirty="0" smtClean="0">
                <a:solidFill>
                  <a:schemeClr val="tx1"/>
                </a:solidFill>
                <a:latin typeface="Times New Roman" charset="0"/>
                <a:ea typeface="+mn-ea"/>
                <a:cs typeface="+mn-cs"/>
              </a:rPr>
              <a:t>through the network and deliver it to the intended destination. At each node en</a:t>
            </a:r>
          </a:p>
          <a:p>
            <a:r>
              <a:rPr lang="en-US" sz="1200" kern="1200" baseline="0" dirty="0" smtClean="0">
                <a:solidFill>
                  <a:schemeClr val="tx1"/>
                </a:solidFill>
                <a:latin typeface="Times New Roman" charset="0"/>
                <a:ea typeface="+mn-ea"/>
                <a:cs typeface="+mn-cs"/>
              </a:rPr>
              <a:t>route, the packet is received, stored briefly, and passed on to the next node.</a:t>
            </a:r>
            <a:endParaRPr lang="en-US" dirty="0">
              <a:latin typeface="Times" pitchFamily="32" charset="0"/>
            </a:endParaRPr>
          </a:p>
        </p:txBody>
      </p:sp>
    </p:spTree>
    <p:extLst>
      <p:ext uri="{BB962C8B-B14F-4D97-AF65-F5344CB8AC3E}">
        <p14:creationId xmlns:p14="http://schemas.microsoft.com/office/powerpoint/2010/main" val="3213689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6DDC827-A385-F849-B1FE-DDF32959BF29}" type="slidenum">
              <a:rPr lang="en-US"/>
              <a:pPr/>
              <a:t>21</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Let us return to Figure 9.1, but now assume that it depicts a simple packet switching</a:t>
            </a:r>
          </a:p>
          <a:p>
            <a:r>
              <a:rPr lang="en-US" sz="1200" kern="1200" baseline="0" dirty="0" smtClean="0">
                <a:solidFill>
                  <a:schemeClr val="tx1"/>
                </a:solidFill>
                <a:latin typeface="Times New Roman" charset="0"/>
                <a:ea typeface="+mn-ea"/>
                <a:cs typeface="+mn-cs"/>
              </a:rPr>
              <a:t>network. Consider a packet to be sent from station A to station E. The</a:t>
            </a:r>
          </a:p>
          <a:p>
            <a:r>
              <a:rPr lang="en-US" sz="1200" kern="1200" baseline="0" dirty="0" smtClean="0">
                <a:solidFill>
                  <a:schemeClr val="tx1"/>
                </a:solidFill>
                <a:latin typeface="Times New Roman" charset="0"/>
                <a:ea typeface="+mn-ea"/>
                <a:cs typeface="+mn-cs"/>
              </a:rPr>
              <a:t>packet includes control information that indicates that the intended destination</a:t>
            </a:r>
          </a:p>
          <a:p>
            <a:r>
              <a:rPr lang="en-US" sz="1200" kern="1200" baseline="0" dirty="0" smtClean="0">
                <a:solidFill>
                  <a:schemeClr val="tx1"/>
                </a:solidFill>
                <a:latin typeface="Times New Roman" charset="0"/>
                <a:ea typeface="+mn-ea"/>
                <a:cs typeface="+mn-cs"/>
              </a:rPr>
              <a:t>is E. The packet is sent from A to node 4. Node 4 stores the packet, determines the</a:t>
            </a:r>
          </a:p>
          <a:p>
            <a:r>
              <a:rPr lang="en-US" sz="1200" kern="1200" baseline="0" dirty="0" smtClean="0">
                <a:solidFill>
                  <a:schemeClr val="tx1"/>
                </a:solidFill>
                <a:latin typeface="Times New Roman" charset="0"/>
                <a:ea typeface="+mn-ea"/>
                <a:cs typeface="+mn-cs"/>
              </a:rPr>
              <a:t> next leg of the route (say 5), and queues the packet to go out on that link (the 4-5</a:t>
            </a:r>
          </a:p>
          <a:p>
            <a:r>
              <a:rPr lang="en-US" sz="1200" kern="1200" baseline="0" dirty="0" smtClean="0">
                <a:solidFill>
                  <a:schemeClr val="tx1"/>
                </a:solidFill>
                <a:latin typeface="Times New Roman" charset="0"/>
                <a:ea typeface="+mn-ea"/>
                <a:cs typeface="+mn-cs"/>
              </a:rPr>
              <a:t>link). When the link is available, the packet is transmitted to node 5, which forwards</a:t>
            </a:r>
          </a:p>
          <a:p>
            <a:r>
              <a:rPr lang="en-US" sz="1200" kern="1200" baseline="0" dirty="0" smtClean="0">
                <a:solidFill>
                  <a:schemeClr val="tx1"/>
                </a:solidFill>
                <a:latin typeface="Times New Roman" charset="0"/>
                <a:ea typeface="+mn-ea"/>
                <a:cs typeface="+mn-cs"/>
              </a:rPr>
              <a:t>the packet to node 6, and finally to E. This approach has a number of advantages</a:t>
            </a:r>
          </a:p>
          <a:p>
            <a:r>
              <a:rPr lang="en-US" sz="1200" kern="1200" baseline="0" dirty="0" smtClean="0">
                <a:solidFill>
                  <a:schemeClr val="tx1"/>
                </a:solidFill>
                <a:latin typeface="Times New Roman" charset="0"/>
                <a:ea typeface="+mn-ea"/>
                <a:cs typeface="+mn-cs"/>
              </a:rPr>
              <a:t>over circuit switching:</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Line efficiency is greater, because a single node-to-node link can be dynamically</a:t>
            </a:r>
          </a:p>
          <a:p>
            <a:r>
              <a:rPr lang="en-US" sz="1200" kern="1200" baseline="0" dirty="0" smtClean="0">
                <a:solidFill>
                  <a:schemeClr val="tx1"/>
                </a:solidFill>
                <a:latin typeface="Times New Roman" charset="0"/>
                <a:ea typeface="+mn-ea"/>
                <a:cs typeface="+mn-cs"/>
              </a:rPr>
              <a:t>shared by many packets over time. The packets are queued up and</a:t>
            </a:r>
          </a:p>
          <a:p>
            <a:r>
              <a:rPr lang="en-US" sz="1200" kern="1200" baseline="0" dirty="0" smtClean="0">
                <a:solidFill>
                  <a:schemeClr val="tx1"/>
                </a:solidFill>
                <a:latin typeface="Times New Roman" charset="0"/>
                <a:ea typeface="+mn-ea"/>
                <a:cs typeface="+mn-cs"/>
              </a:rPr>
              <a:t>transmitted as rapidly as possible over the link. By contrast, with circuit</a:t>
            </a:r>
          </a:p>
          <a:p>
            <a:r>
              <a:rPr lang="en-US" sz="1200" kern="1200" baseline="0" dirty="0" smtClean="0">
                <a:solidFill>
                  <a:schemeClr val="tx1"/>
                </a:solidFill>
                <a:latin typeface="Times New Roman" charset="0"/>
                <a:ea typeface="+mn-ea"/>
                <a:cs typeface="+mn-cs"/>
              </a:rPr>
              <a:t>switching, time on a node-to-node link is </a:t>
            </a:r>
            <a:r>
              <a:rPr lang="en-US" sz="1200" kern="1200" baseline="0" dirty="0" err="1" smtClean="0">
                <a:solidFill>
                  <a:schemeClr val="tx1"/>
                </a:solidFill>
                <a:latin typeface="Times New Roman" charset="0"/>
                <a:ea typeface="+mn-ea"/>
                <a:cs typeface="+mn-cs"/>
              </a:rPr>
              <a:t>preallocated</a:t>
            </a:r>
            <a:r>
              <a:rPr lang="en-US" sz="1200" kern="1200" baseline="0" dirty="0" smtClean="0">
                <a:solidFill>
                  <a:schemeClr val="tx1"/>
                </a:solidFill>
                <a:latin typeface="Times New Roman" charset="0"/>
                <a:ea typeface="+mn-ea"/>
                <a:cs typeface="+mn-cs"/>
              </a:rPr>
              <a:t> using synchronous</a:t>
            </a:r>
          </a:p>
          <a:p>
            <a:r>
              <a:rPr lang="en-US" sz="1200" kern="1200" baseline="0" dirty="0" smtClean="0">
                <a:solidFill>
                  <a:schemeClr val="tx1"/>
                </a:solidFill>
                <a:latin typeface="Times New Roman" charset="0"/>
                <a:ea typeface="+mn-ea"/>
                <a:cs typeface="+mn-cs"/>
              </a:rPr>
              <a:t>time-division multiplexing. Much of the time, such a link may be idle because</a:t>
            </a:r>
          </a:p>
          <a:p>
            <a:r>
              <a:rPr lang="en-US" sz="1200" kern="1200" baseline="0" dirty="0" smtClean="0">
                <a:solidFill>
                  <a:schemeClr val="tx1"/>
                </a:solidFill>
                <a:latin typeface="Times New Roman" charset="0"/>
                <a:ea typeface="+mn-ea"/>
                <a:cs typeface="+mn-cs"/>
              </a:rPr>
              <a:t>a portion of its time is dedicated to a connection that is idle.</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A packet-switching network can perform data-rate conversion. Two stations</a:t>
            </a:r>
          </a:p>
          <a:p>
            <a:r>
              <a:rPr lang="en-US" sz="1200" kern="1200" baseline="0" dirty="0" smtClean="0">
                <a:solidFill>
                  <a:schemeClr val="tx1"/>
                </a:solidFill>
                <a:latin typeface="Times New Roman" charset="0"/>
                <a:ea typeface="+mn-ea"/>
                <a:cs typeface="+mn-cs"/>
              </a:rPr>
              <a:t>of different data rates can exchange packets because each connects to its node</a:t>
            </a:r>
          </a:p>
          <a:p>
            <a:r>
              <a:rPr lang="en-US" sz="1200" kern="1200" baseline="0" dirty="0" smtClean="0">
                <a:solidFill>
                  <a:schemeClr val="tx1"/>
                </a:solidFill>
                <a:latin typeface="Times New Roman" charset="0"/>
                <a:ea typeface="+mn-ea"/>
                <a:cs typeface="+mn-cs"/>
              </a:rPr>
              <a:t>at its proper data rate.</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When traffic becomes heavy on a circuit-switching network, some calls are</a:t>
            </a:r>
          </a:p>
          <a:p>
            <a:r>
              <a:rPr lang="en-US" sz="1200" kern="1200" baseline="0" dirty="0" smtClean="0">
                <a:solidFill>
                  <a:schemeClr val="tx1"/>
                </a:solidFill>
                <a:latin typeface="Times New Roman" charset="0"/>
                <a:ea typeface="+mn-ea"/>
                <a:cs typeface="+mn-cs"/>
              </a:rPr>
              <a:t>blocked; that is, the network refuses to accept additional connection requests</a:t>
            </a:r>
          </a:p>
          <a:p>
            <a:r>
              <a:rPr lang="en-US" sz="1200" kern="1200" baseline="0" dirty="0" smtClean="0">
                <a:solidFill>
                  <a:schemeClr val="tx1"/>
                </a:solidFill>
                <a:latin typeface="Times New Roman" charset="0"/>
                <a:ea typeface="+mn-ea"/>
                <a:cs typeface="+mn-cs"/>
              </a:rPr>
              <a:t>until the load on the network decreases. On a packet-switching network, packets</a:t>
            </a:r>
          </a:p>
          <a:p>
            <a:r>
              <a:rPr lang="en-US" sz="1200" kern="1200" baseline="0" dirty="0" smtClean="0">
                <a:solidFill>
                  <a:schemeClr val="tx1"/>
                </a:solidFill>
                <a:latin typeface="Times New Roman" charset="0"/>
                <a:ea typeface="+mn-ea"/>
                <a:cs typeface="+mn-cs"/>
              </a:rPr>
              <a:t>are still accepted, but delivery delay increases.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Priorities can be used. If a node has a number of packets queued for transmission,</a:t>
            </a:r>
          </a:p>
          <a:p>
            <a:r>
              <a:rPr lang="en-US" sz="1200" kern="1200" baseline="0" dirty="0" smtClean="0">
                <a:solidFill>
                  <a:schemeClr val="tx1"/>
                </a:solidFill>
                <a:latin typeface="Times New Roman" charset="0"/>
                <a:ea typeface="+mn-ea"/>
                <a:cs typeface="+mn-cs"/>
              </a:rPr>
              <a:t>it can transmit the higher-priority packets first. These packets will</a:t>
            </a:r>
          </a:p>
          <a:p>
            <a:r>
              <a:rPr lang="en-US" sz="1200" kern="1200" baseline="0" dirty="0" smtClean="0">
                <a:solidFill>
                  <a:schemeClr val="tx1"/>
                </a:solidFill>
                <a:latin typeface="Times New Roman" charset="0"/>
                <a:ea typeface="+mn-ea"/>
                <a:cs typeface="+mn-cs"/>
              </a:rPr>
              <a:t>therefore experience less delay than lower-priority packets.</a:t>
            </a:r>
          </a:p>
          <a:p>
            <a:endParaRPr lang="en-US" dirty="0">
              <a:latin typeface="Times" pitchFamily="32" charset="0"/>
            </a:endParaRPr>
          </a:p>
        </p:txBody>
      </p:sp>
    </p:spTree>
    <p:extLst>
      <p:ext uri="{BB962C8B-B14F-4D97-AF65-F5344CB8AC3E}">
        <p14:creationId xmlns:p14="http://schemas.microsoft.com/office/powerpoint/2010/main" val="1427868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4E62162-A503-5B47-BFEA-22E3D63D6B0D}" type="slidenum">
              <a:rPr lang="en-US"/>
              <a:pPr/>
              <a:t>22</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dirty="0">
                <a:latin typeface="Times" pitchFamily="32" charset="0"/>
              </a:rPr>
              <a:t>If a station has a message to send through a packet-switching network that is of length greater than the maximum packet size, it breaks the message up into packets and sends these packets, one at a time, to the network. A question arises as to how the network will handle this stream of packets as it attempts to route them through the network and deliver them to the intended destination. Two approaches are used in contemporary networks: datagram and virtual circuit.</a:t>
            </a:r>
          </a:p>
          <a:p>
            <a:endParaRPr lang="en-US" dirty="0">
              <a:latin typeface="Times New Roman" pitchFamily="32" charset="0"/>
            </a:endParaRPr>
          </a:p>
        </p:txBody>
      </p:sp>
    </p:spTree>
    <p:extLst>
      <p:ext uri="{BB962C8B-B14F-4D97-AF65-F5344CB8AC3E}">
        <p14:creationId xmlns:p14="http://schemas.microsoft.com/office/powerpoint/2010/main" val="1660579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E01BD2C-4950-4A45-BE72-0EAA3685F76E}" type="slidenum">
              <a:rPr lang="en-US"/>
              <a:pPr/>
              <a:t>23</a:t>
            </a:fld>
            <a:endParaRPr lang="en-US"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 In the datagram  approach, each packet is treated independently, with no reference</a:t>
            </a:r>
          </a:p>
          <a:p>
            <a:r>
              <a:rPr lang="en-US" sz="1200" kern="1200" baseline="0" dirty="0" smtClean="0">
                <a:solidFill>
                  <a:schemeClr val="tx1"/>
                </a:solidFill>
                <a:latin typeface="Times New Roman" charset="0"/>
                <a:ea typeface="+mn-ea"/>
                <a:cs typeface="+mn-cs"/>
              </a:rPr>
              <a:t>to packets that have gone before. This approach is illustrated in Figure 9.11,</a:t>
            </a:r>
          </a:p>
          <a:p>
            <a:r>
              <a:rPr lang="en-US" sz="1200" kern="1200" baseline="0" dirty="0" smtClean="0">
                <a:solidFill>
                  <a:schemeClr val="tx1"/>
                </a:solidFill>
                <a:latin typeface="Times New Roman" charset="0"/>
                <a:ea typeface="+mn-ea"/>
                <a:cs typeface="+mn-cs"/>
              </a:rPr>
              <a:t>which shows a time sequence of snapshots of the progress of three packets through</a:t>
            </a:r>
          </a:p>
          <a:p>
            <a:r>
              <a:rPr lang="en-US" sz="1200" kern="1200" baseline="0" dirty="0" smtClean="0">
                <a:solidFill>
                  <a:schemeClr val="tx1"/>
                </a:solidFill>
                <a:latin typeface="Times New Roman" charset="0"/>
                <a:ea typeface="+mn-ea"/>
                <a:cs typeface="+mn-cs"/>
              </a:rPr>
              <a:t>the network. Each node chooses the next node on a packet’s path, taking into account</a:t>
            </a:r>
          </a:p>
          <a:p>
            <a:r>
              <a:rPr lang="en-US" sz="1200" kern="1200" baseline="0" dirty="0" smtClean="0">
                <a:solidFill>
                  <a:schemeClr val="tx1"/>
                </a:solidFill>
                <a:latin typeface="Times New Roman" charset="0"/>
                <a:ea typeface="+mn-ea"/>
                <a:cs typeface="+mn-cs"/>
              </a:rPr>
              <a:t>information received from neighboring nodes on traffic, line failures, and so on. So</a:t>
            </a:r>
          </a:p>
          <a:p>
            <a:r>
              <a:rPr lang="en-US" sz="1200" kern="1200" baseline="0" dirty="0" smtClean="0">
                <a:solidFill>
                  <a:schemeClr val="tx1"/>
                </a:solidFill>
                <a:latin typeface="Times New Roman" charset="0"/>
                <a:ea typeface="+mn-ea"/>
                <a:cs typeface="+mn-cs"/>
              </a:rPr>
              <a:t>the packets, each with the same destination address, do not all follow the same route,</a:t>
            </a:r>
          </a:p>
          <a:p>
            <a:r>
              <a:rPr lang="en-US" sz="1200" kern="1200" baseline="0" dirty="0" smtClean="0">
                <a:solidFill>
                  <a:schemeClr val="tx1"/>
                </a:solidFill>
                <a:latin typeface="Times New Roman" charset="0"/>
                <a:ea typeface="+mn-ea"/>
                <a:cs typeface="+mn-cs"/>
              </a:rPr>
              <a:t>and they may arrive out of sequence at the exit point. In this example, the exit node</a:t>
            </a:r>
          </a:p>
          <a:p>
            <a:r>
              <a:rPr lang="en-US" sz="1200" kern="1200" baseline="0" dirty="0" smtClean="0">
                <a:solidFill>
                  <a:schemeClr val="tx1"/>
                </a:solidFill>
                <a:latin typeface="Times New Roman" charset="0"/>
                <a:ea typeface="+mn-ea"/>
                <a:cs typeface="+mn-cs"/>
              </a:rPr>
              <a:t>restores the packets to their original order before delivering them to the destination.</a:t>
            </a:r>
          </a:p>
          <a:p>
            <a:r>
              <a:rPr lang="en-US" sz="1200" kern="1200" baseline="0" dirty="0" smtClean="0">
                <a:solidFill>
                  <a:schemeClr val="tx1"/>
                </a:solidFill>
                <a:latin typeface="Times New Roman" charset="0"/>
                <a:ea typeface="+mn-ea"/>
                <a:cs typeface="+mn-cs"/>
              </a:rPr>
              <a:t>In some datagram networks, it is up to the destination rather than the exit node to</a:t>
            </a:r>
          </a:p>
          <a:p>
            <a:r>
              <a:rPr lang="en-US" sz="1200" kern="1200" baseline="0" dirty="0" smtClean="0">
                <a:solidFill>
                  <a:schemeClr val="tx1"/>
                </a:solidFill>
                <a:latin typeface="Times New Roman" charset="0"/>
                <a:ea typeface="+mn-ea"/>
                <a:cs typeface="+mn-cs"/>
              </a:rPr>
              <a:t>do the reordering. Also, it is possible for a packet to be destroyed in the network. For</a:t>
            </a:r>
          </a:p>
          <a:p>
            <a:r>
              <a:rPr lang="en-US" sz="1200" kern="1200" baseline="0" dirty="0" smtClean="0">
                <a:solidFill>
                  <a:schemeClr val="tx1"/>
                </a:solidFill>
                <a:latin typeface="Times New Roman" charset="0"/>
                <a:ea typeface="+mn-ea"/>
                <a:cs typeface="+mn-cs"/>
              </a:rPr>
              <a:t>example, if a packet-switching node crashes momentarily, all of its queued packets</a:t>
            </a:r>
          </a:p>
          <a:p>
            <a:r>
              <a:rPr lang="en-US" sz="1200" kern="1200" baseline="0" dirty="0" smtClean="0">
                <a:solidFill>
                  <a:schemeClr val="tx1"/>
                </a:solidFill>
                <a:latin typeface="Times New Roman" charset="0"/>
                <a:ea typeface="+mn-ea"/>
                <a:cs typeface="+mn-cs"/>
              </a:rPr>
              <a:t>may be lost. Again, it is up to either the exit node or the destination to detect the</a:t>
            </a:r>
          </a:p>
          <a:p>
            <a:r>
              <a:rPr lang="en-US" sz="1200" kern="1200" baseline="0" dirty="0" smtClean="0">
                <a:solidFill>
                  <a:schemeClr val="tx1"/>
                </a:solidFill>
                <a:latin typeface="Times New Roman" charset="0"/>
                <a:ea typeface="+mn-ea"/>
                <a:cs typeface="+mn-cs"/>
              </a:rPr>
              <a:t>loss of a packet and decide how to recover it. In this technique, each packet, treated</a:t>
            </a:r>
          </a:p>
          <a:p>
            <a:r>
              <a:rPr lang="en-US" sz="1200" kern="1200" baseline="0" dirty="0" smtClean="0">
                <a:solidFill>
                  <a:schemeClr val="tx1"/>
                </a:solidFill>
                <a:latin typeface="Times New Roman" charset="0"/>
                <a:ea typeface="+mn-ea"/>
                <a:cs typeface="+mn-cs"/>
              </a:rPr>
              <a:t>independently, is referred to as a datagram.</a:t>
            </a:r>
            <a:endParaRPr lang="en-US" dirty="0">
              <a:latin typeface="Times" pitchFamily="32" charset="0"/>
            </a:endParaRPr>
          </a:p>
        </p:txBody>
      </p:sp>
    </p:spTree>
    <p:extLst>
      <p:ext uri="{BB962C8B-B14F-4D97-AF65-F5344CB8AC3E}">
        <p14:creationId xmlns:p14="http://schemas.microsoft.com/office/powerpoint/2010/main" val="2288837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3783E30-9095-4349-A30F-597ECBE982F3}" type="slidenum">
              <a:rPr lang="en-US"/>
              <a:pPr/>
              <a:t>24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 In the virtual circuit  approach, a preplanned route is established before any</a:t>
            </a:r>
          </a:p>
          <a:p>
            <a:r>
              <a:rPr lang="en-US" sz="1200" kern="1200" baseline="0" dirty="0" smtClean="0">
                <a:solidFill>
                  <a:schemeClr val="tx1"/>
                </a:solidFill>
                <a:latin typeface="Times New Roman" charset="0"/>
                <a:ea typeface="+mn-ea"/>
                <a:cs typeface="+mn-cs"/>
              </a:rPr>
              <a:t>packets are sent. Once the route is established, all the packets between a pair of communicating</a:t>
            </a:r>
          </a:p>
          <a:p>
            <a:r>
              <a:rPr lang="en-US" sz="1200" kern="1200" baseline="0" dirty="0" smtClean="0">
                <a:solidFill>
                  <a:schemeClr val="tx1"/>
                </a:solidFill>
                <a:latin typeface="Times New Roman" charset="0"/>
                <a:ea typeface="+mn-ea"/>
                <a:cs typeface="+mn-cs"/>
              </a:rPr>
              <a:t>parties follow this same route through the network. This is illustrated in</a:t>
            </a:r>
          </a:p>
          <a:p>
            <a:r>
              <a:rPr lang="en-US" sz="1200" kern="1200" baseline="0" dirty="0" smtClean="0">
                <a:solidFill>
                  <a:schemeClr val="tx1"/>
                </a:solidFill>
                <a:latin typeface="Times New Roman" charset="0"/>
                <a:ea typeface="+mn-ea"/>
                <a:cs typeface="+mn-cs"/>
              </a:rPr>
              <a:t> Figure 9.12. Because the route is fixed for the duration of the logical connection, it</a:t>
            </a:r>
          </a:p>
          <a:p>
            <a:r>
              <a:rPr lang="en-US" sz="1200" kern="1200" baseline="0" dirty="0" smtClean="0">
                <a:solidFill>
                  <a:schemeClr val="tx1"/>
                </a:solidFill>
                <a:latin typeface="Times New Roman" charset="0"/>
                <a:ea typeface="+mn-ea"/>
                <a:cs typeface="+mn-cs"/>
              </a:rPr>
              <a:t>is somewhat similar to a circuit in a circuit-switching network and is referred to as a</a:t>
            </a:r>
          </a:p>
          <a:p>
            <a:r>
              <a:rPr lang="en-US" sz="1200" kern="1200" baseline="0" dirty="0" smtClean="0">
                <a:solidFill>
                  <a:schemeClr val="tx1"/>
                </a:solidFill>
                <a:latin typeface="Times New Roman" charset="0"/>
                <a:ea typeface="+mn-ea"/>
                <a:cs typeface="+mn-cs"/>
              </a:rPr>
              <a:t>virtual circuit. Each packet contains a virtual circuit identifier as well as data. Each</a:t>
            </a:r>
          </a:p>
          <a:p>
            <a:r>
              <a:rPr lang="en-US" sz="1200" kern="1200" baseline="0" dirty="0" smtClean="0">
                <a:solidFill>
                  <a:schemeClr val="tx1"/>
                </a:solidFill>
                <a:latin typeface="Times New Roman" charset="0"/>
                <a:ea typeface="+mn-ea"/>
                <a:cs typeface="+mn-cs"/>
              </a:rPr>
              <a:t>node on the </a:t>
            </a:r>
            <a:r>
              <a:rPr lang="en-US" sz="1200" kern="1200" baseline="0" dirty="0" err="1" smtClean="0">
                <a:solidFill>
                  <a:schemeClr val="tx1"/>
                </a:solidFill>
                <a:latin typeface="Times New Roman" charset="0"/>
                <a:ea typeface="+mn-ea"/>
                <a:cs typeface="+mn-cs"/>
              </a:rPr>
              <a:t>preestablished</a:t>
            </a:r>
            <a:r>
              <a:rPr lang="en-US" sz="1200" kern="1200" baseline="0" dirty="0" smtClean="0">
                <a:solidFill>
                  <a:schemeClr val="tx1"/>
                </a:solidFill>
                <a:latin typeface="Times New Roman" charset="0"/>
                <a:ea typeface="+mn-ea"/>
                <a:cs typeface="+mn-cs"/>
              </a:rPr>
              <a:t> route knows where to direct such packets; no routing</a:t>
            </a:r>
          </a:p>
          <a:p>
            <a:r>
              <a:rPr lang="en-US" sz="1200" kern="1200" baseline="0" dirty="0" smtClean="0">
                <a:solidFill>
                  <a:schemeClr val="tx1"/>
                </a:solidFill>
                <a:latin typeface="Times New Roman" charset="0"/>
                <a:ea typeface="+mn-ea"/>
                <a:cs typeface="+mn-cs"/>
              </a:rPr>
              <a:t>decisions are required. At any time, each station can have more than one virtual</a:t>
            </a:r>
          </a:p>
          <a:p>
            <a:r>
              <a:rPr lang="en-US" sz="1200" kern="1200" baseline="0" dirty="0" smtClean="0">
                <a:solidFill>
                  <a:schemeClr val="tx1"/>
                </a:solidFill>
                <a:latin typeface="Times New Roman" charset="0"/>
                <a:ea typeface="+mn-ea"/>
                <a:cs typeface="+mn-cs"/>
              </a:rPr>
              <a:t>circuit to any other station and can have virtual circuits to more than one station.</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So the main characteristic of the virtual circuit technique is that a route</a:t>
            </a:r>
          </a:p>
          <a:p>
            <a:r>
              <a:rPr lang="en-US" sz="1200" kern="1200" baseline="0" dirty="0" smtClean="0">
                <a:solidFill>
                  <a:schemeClr val="tx1"/>
                </a:solidFill>
                <a:latin typeface="Times New Roman" charset="0"/>
                <a:ea typeface="+mn-ea"/>
                <a:cs typeface="+mn-cs"/>
              </a:rPr>
              <a:t>between stations is set up prior to data transfer. Note that this does not mean that</a:t>
            </a:r>
          </a:p>
          <a:p>
            <a:r>
              <a:rPr lang="en-US" sz="1200" kern="1200" baseline="0" dirty="0" smtClean="0">
                <a:solidFill>
                  <a:schemeClr val="tx1"/>
                </a:solidFill>
                <a:latin typeface="Times New Roman" charset="0"/>
                <a:ea typeface="+mn-ea"/>
                <a:cs typeface="+mn-cs"/>
              </a:rPr>
              <a:t>this is a dedicated path, as in circuit switching. A transmitted packet is buffered at</a:t>
            </a:r>
          </a:p>
          <a:p>
            <a:r>
              <a:rPr lang="en-US" sz="1200" kern="1200" baseline="0" dirty="0" smtClean="0">
                <a:solidFill>
                  <a:schemeClr val="tx1"/>
                </a:solidFill>
                <a:latin typeface="Times New Roman" charset="0"/>
                <a:ea typeface="+mn-ea"/>
                <a:cs typeface="+mn-cs"/>
              </a:rPr>
              <a:t> each node, and queued for output over a line, while other packets on other virtual</a:t>
            </a:r>
          </a:p>
          <a:p>
            <a:r>
              <a:rPr lang="en-US" sz="1200" kern="1200" baseline="0" dirty="0" smtClean="0">
                <a:solidFill>
                  <a:schemeClr val="tx1"/>
                </a:solidFill>
                <a:latin typeface="Times New Roman" charset="0"/>
                <a:ea typeface="+mn-ea"/>
                <a:cs typeface="+mn-cs"/>
              </a:rPr>
              <a:t>circuits may share the use of the line. The difference from the datagram approach</a:t>
            </a:r>
          </a:p>
          <a:p>
            <a:r>
              <a:rPr lang="en-US" sz="1200" kern="1200" baseline="0" dirty="0" smtClean="0">
                <a:solidFill>
                  <a:schemeClr val="tx1"/>
                </a:solidFill>
                <a:latin typeface="Times New Roman" charset="0"/>
                <a:ea typeface="+mn-ea"/>
                <a:cs typeface="+mn-cs"/>
              </a:rPr>
              <a:t>is that, with virtual circuits, the node need not make a routing decision for each</a:t>
            </a:r>
          </a:p>
          <a:p>
            <a:r>
              <a:rPr lang="en-US" sz="1200" kern="1200" baseline="0" dirty="0" smtClean="0">
                <a:solidFill>
                  <a:schemeClr val="tx1"/>
                </a:solidFill>
                <a:latin typeface="Times New Roman" charset="0"/>
                <a:ea typeface="+mn-ea"/>
                <a:cs typeface="+mn-cs"/>
              </a:rPr>
              <a:t>packet. It is made only once for all packets using that virtual circuit.</a:t>
            </a:r>
            <a:endParaRPr lang="en-US" dirty="0">
              <a:latin typeface="Times New Roman" pitchFamily="32" charset="0"/>
            </a:endParaRPr>
          </a:p>
        </p:txBody>
      </p:sp>
    </p:spTree>
    <p:extLst>
      <p:ext uri="{BB962C8B-B14F-4D97-AF65-F5344CB8AC3E}">
        <p14:creationId xmlns:p14="http://schemas.microsoft.com/office/powerpoint/2010/main" val="1600442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EAF3A4A-D3A5-9344-9FE9-D01A8E5E74F2}" type="slidenum">
              <a:rPr lang="en-US"/>
              <a:pPr/>
              <a:t>25</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dirty="0">
                <a:latin typeface="Times" pitchFamily="32" charset="0"/>
              </a:rPr>
              <a:t>If two stations wish to exchange data over an extended period of time, there are certain advantages to virtual circuits. First, the network may provide services related to the virtual circuit, including sequencing and error control. Sequencing refers to the fact that, because all packets follow the same route, they arrive in the original order. Error control is a service that assures not only that packets arrive in proper sequence, but also that all packets arrive correctly.  Another advantage is that packets should transit the network more rapidly with a virtual circuit; it is not necessary to make a routing decision for each packet at each node.</a:t>
            </a:r>
          </a:p>
          <a:p>
            <a:endParaRPr/>
          </a:p>
          <a:p>
            <a:r>
              <a:rPr lang="en-US" dirty="0" smtClean="0">
                <a:latin typeface="Times" pitchFamily="32" charset="0"/>
              </a:rPr>
              <a:t>One </a:t>
            </a:r>
            <a:r>
              <a:rPr lang="en-US" dirty="0">
                <a:latin typeface="Times" pitchFamily="32" charset="0"/>
              </a:rPr>
              <a:t>advantage of the datagram approach is that the call setup phase is avoided. Thus, if a station wishes to send only one or a few packets, datagram delivery will be quicker. Another advantage of the datagram service is that, because it is more primitive, it is more flexible. For example, if congestion develops in one part of the network, incoming datagrams can be routed away from the congestion. With the use of virtual circuits, packets follow a predefined route, and thus it is more difficult for the network to adapt to congestion. A third advantage is that datagram delivery is inherently more reliable. With the use of virtual circuits, if a node fails, all virtual circuits that pass through that node are lost. With datagram delivery, if a node fails, subsequent packets may find an alternate route that bypasses that node. A datagram-style of operation is common in internetworks.</a:t>
            </a:r>
          </a:p>
        </p:txBody>
      </p:sp>
    </p:spTree>
    <p:extLst>
      <p:ext uri="{BB962C8B-B14F-4D97-AF65-F5344CB8AC3E}">
        <p14:creationId xmlns:p14="http://schemas.microsoft.com/office/powerpoint/2010/main" val="1615678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BC12303-C494-E647-BDF8-5CC9AA02B995}" type="slidenum">
              <a:rPr lang="en-US"/>
              <a:pPr/>
              <a:t>26</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 There is a significant relationship between packet size and transmission time, as</a:t>
            </a:r>
          </a:p>
          <a:p>
            <a:r>
              <a:rPr lang="en-US" sz="1200" kern="1200" baseline="0" dirty="0" smtClean="0">
                <a:solidFill>
                  <a:schemeClr val="tx1"/>
                </a:solidFill>
                <a:latin typeface="Times New Roman" charset="0"/>
                <a:ea typeface="+mn-ea"/>
                <a:cs typeface="+mn-cs"/>
              </a:rPr>
              <a:t>shown in Figure 9.13. In this example, it is assumed that there is a virtual circuit</a:t>
            </a:r>
          </a:p>
          <a:p>
            <a:r>
              <a:rPr lang="en-US" sz="1200" kern="1200" baseline="0" dirty="0" smtClean="0">
                <a:solidFill>
                  <a:schemeClr val="tx1"/>
                </a:solidFill>
                <a:latin typeface="Times New Roman" charset="0"/>
                <a:ea typeface="+mn-ea"/>
                <a:cs typeface="+mn-cs"/>
              </a:rPr>
              <a:t>from station X through nodes a and </a:t>
            </a:r>
            <a:r>
              <a:rPr lang="en-US" sz="1200" kern="1200" baseline="0" dirty="0" err="1" smtClean="0">
                <a:solidFill>
                  <a:schemeClr val="tx1"/>
                </a:solidFill>
                <a:latin typeface="Times New Roman" charset="0"/>
                <a:ea typeface="+mn-ea"/>
                <a:cs typeface="+mn-cs"/>
              </a:rPr>
              <a:t>b</a:t>
            </a:r>
            <a:r>
              <a:rPr lang="en-US" sz="1200" kern="1200" baseline="0" dirty="0" smtClean="0">
                <a:solidFill>
                  <a:schemeClr val="tx1"/>
                </a:solidFill>
                <a:latin typeface="Times New Roman" charset="0"/>
                <a:ea typeface="+mn-ea"/>
                <a:cs typeface="+mn-cs"/>
              </a:rPr>
              <a:t> to station Y. The message to be sent comprises</a:t>
            </a:r>
          </a:p>
          <a:p>
            <a:r>
              <a:rPr lang="en-US" sz="1200" kern="1200" baseline="0" dirty="0" smtClean="0">
                <a:solidFill>
                  <a:schemeClr val="tx1"/>
                </a:solidFill>
                <a:latin typeface="Times New Roman" charset="0"/>
                <a:ea typeface="+mn-ea"/>
                <a:cs typeface="+mn-cs"/>
              </a:rPr>
              <a:t>40 octets, and each packet contains 3 octets of control information, which is placed</a:t>
            </a:r>
          </a:p>
          <a:p>
            <a:r>
              <a:rPr lang="en-US" sz="1200" kern="1200" baseline="0" dirty="0" smtClean="0">
                <a:solidFill>
                  <a:schemeClr val="tx1"/>
                </a:solidFill>
                <a:latin typeface="Times New Roman" charset="0"/>
                <a:ea typeface="+mn-ea"/>
                <a:cs typeface="+mn-cs"/>
              </a:rPr>
              <a:t>at the beginning of each packet and is referred to as a header. If the entire message</a:t>
            </a:r>
          </a:p>
          <a:p>
            <a:r>
              <a:rPr lang="en-US" sz="1200" kern="1200" baseline="0" dirty="0" smtClean="0">
                <a:solidFill>
                  <a:schemeClr val="tx1"/>
                </a:solidFill>
                <a:latin typeface="Times New Roman" charset="0"/>
                <a:ea typeface="+mn-ea"/>
                <a:cs typeface="+mn-cs"/>
              </a:rPr>
              <a:t>is sent as a single packet of 43 octets (3 octets of header plus 40 octets of data), then</a:t>
            </a:r>
          </a:p>
          <a:p>
            <a:r>
              <a:rPr lang="en-US" sz="1200" kern="1200" baseline="0" dirty="0" smtClean="0">
                <a:solidFill>
                  <a:schemeClr val="tx1"/>
                </a:solidFill>
                <a:latin typeface="Times New Roman" charset="0"/>
                <a:ea typeface="+mn-ea"/>
                <a:cs typeface="+mn-cs"/>
              </a:rPr>
              <a:t>the packet is first transmitted from station X to node a (Figure 9.13a). When the</a:t>
            </a:r>
          </a:p>
          <a:p>
            <a:r>
              <a:rPr lang="en-US" sz="1200" kern="1200" baseline="0" dirty="0" smtClean="0">
                <a:solidFill>
                  <a:schemeClr val="tx1"/>
                </a:solidFill>
                <a:latin typeface="Times New Roman" charset="0"/>
                <a:ea typeface="+mn-ea"/>
                <a:cs typeface="+mn-cs"/>
              </a:rPr>
              <a:t>entire packet is received, it can then be transmitted from a to </a:t>
            </a:r>
            <a:r>
              <a:rPr lang="en-US" sz="1200" kern="1200" baseline="0" dirty="0" err="1" smtClean="0">
                <a:solidFill>
                  <a:schemeClr val="tx1"/>
                </a:solidFill>
                <a:latin typeface="Times New Roman" charset="0"/>
                <a:ea typeface="+mn-ea"/>
                <a:cs typeface="+mn-cs"/>
              </a:rPr>
              <a:t>b</a:t>
            </a:r>
            <a:r>
              <a:rPr lang="en-US" sz="1200" kern="1200" baseline="0" dirty="0" smtClean="0">
                <a:solidFill>
                  <a:schemeClr val="tx1"/>
                </a:solidFill>
                <a:latin typeface="Times New Roman" charset="0"/>
                <a:ea typeface="+mn-ea"/>
                <a:cs typeface="+mn-cs"/>
              </a:rPr>
              <a:t>. When the entire</a:t>
            </a:r>
          </a:p>
          <a:p>
            <a:r>
              <a:rPr lang="en-US" sz="1200" kern="1200" baseline="0" dirty="0" smtClean="0">
                <a:solidFill>
                  <a:schemeClr val="tx1"/>
                </a:solidFill>
                <a:latin typeface="Times New Roman" charset="0"/>
                <a:ea typeface="+mn-ea"/>
                <a:cs typeface="+mn-cs"/>
              </a:rPr>
              <a:t>packet is received at node </a:t>
            </a:r>
            <a:r>
              <a:rPr lang="en-US" sz="1200" kern="1200" baseline="0" dirty="0" err="1" smtClean="0">
                <a:solidFill>
                  <a:schemeClr val="tx1"/>
                </a:solidFill>
                <a:latin typeface="Times New Roman" charset="0"/>
                <a:ea typeface="+mn-ea"/>
                <a:cs typeface="+mn-cs"/>
              </a:rPr>
              <a:t>b</a:t>
            </a:r>
            <a:r>
              <a:rPr lang="en-US" sz="1200" kern="1200" baseline="0" dirty="0" smtClean="0">
                <a:solidFill>
                  <a:schemeClr val="tx1"/>
                </a:solidFill>
                <a:latin typeface="Times New Roman" charset="0"/>
                <a:ea typeface="+mn-ea"/>
                <a:cs typeface="+mn-cs"/>
              </a:rPr>
              <a:t>, it is then transferred to station Y. Ignoring switching</a:t>
            </a:r>
          </a:p>
          <a:p>
            <a:r>
              <a:rPr lang="en-US" sz="1200" kern="1200" baseline="0" dirty="0" smtClean="0">
                <a:solidFill>
                  <a:schemeClr val="tx1"/>
                </a:solidFill>
                <a:latin typeface="Times New Roman" charset="0"/>
                <a:ea typeface="+mn-ea"/>
                <a:cs typeface="+mn-cs"/>
              </a:rPr>
              <a:t>time, total transmission time is 129 octet-times (43 octets Å~ 3 packet transmissions).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Suppose now that we break up the message into two packets, each containing</a:t>
            </a:r>
          </a:p>
          <a:p>
            <a:r>
              <a:rPr lang="en-US" sz="1200" kern="1200" baseline="0" dirty="0" smtClean="0">
                <a:solidFill>
                  <a:schemeClr val="tx1"/>
                </a:solidFill>
                <a:latin typeface="Times New Roman" charset="0"/>
                <a:ea typeface="+mn-ea"/>
                <a:cs typeface="+mn-cs"/>
              </a:rPr>
              <a:t>20 octets of the message and, of course, 3 octets each of header, or control information.</a:t>
            </a:r>
          </a:p>
          <a:p>
            <a:r>
              <a:rPr lang="en-US" sz="1200" kern="1200" baseline="0" dirty="0" smtClean="0">
                <a:solidFill>
                  <a:schemeClr val="tx1"/>
                </a:solidFill>
                <a:latin typeface="Times New Roman" charset="0"/>
                <a:ea typeface="+mn-ea"/>
                <a:cs typeface="+mn-cs"/>
              </a:rPr>
              <a:t>In this case, node a can begin transmitting the first packet as soon as it has</a:t>
            </a:r>
          </a:p>
          <a:p>
            <a:r>
              <a:rPr lang="en-US" sz="1200" kern="1200" baseline="0" dirty="0" smtClean="0">
                <a:solidFill>
                  <a:schemeClr val="tx1"/>
                </a:solidFill>
                <a:latin typeface="Times New Roman" charset="0"/>
                <a:ea typeface="+mn-ea"/>
                <a:cs typeface="+mn-cs"/>
              </a:rPr>
              <a:t>arrived from X, without waiting for the second packet. Because of this overlap in</a:t>
            </a:r>
          </a:p>
          <a:p>
            <a:r>
              <a:rPr lang="en-US" sz="1200" kern="1200" baseline="0" dirty="0" smtClean="0">
                <a:solidFill>
                  <a:schemeClr val="tx1"/>
                </a:solidFill>
                <a:latin typeface="Times New Roman" charset="0"/>
                <a:ea typeface="+mn-ea"/>
                <a:cs typeface="+mn-cs"/>
              </a:rPr>
              <a:t>transmission, the total transmission time drops to 92 octet-times. By breaking the</a:t>
            </a:r>
          </a:p>
          <a:p>
            <a:r>
              <a:rPr lang="en-US" sz="1200" kern="1200" baseline="0" dirty="0" smtClean="0">
                <a:solidFill>
                  <a:schemeClr val="tx1"/>
                </a:solidFill>
                <a:latin typeface="Times New Roman" charset="0"/>
                <a:ea typeface="+mn-ea"/>
                <a:cs typeface="+mn-cs"/>
              </a:rPr>
              <a:t>message up into five packets, each intermediate node can begin transmission even</a:t>
            </a:r>
          </a:p>
          <a:p>
            <a:r>
              <a:rPr lang="en-US" sz="1200" kern="1200" baseline="0" dirty="0" smtClean="0">
                <a:solidFill>
                  <a:schemeClr val="tx1"/>
                </a:solidFill>
                <a:latin typeface="Times New Roman" charset="0"/>
                <a:ea typeface="+mn-ea"/>
                <a:cs typeface="+mn-cs"/>
              </a:rPr>
              <a:t>sooner and the savings in time is greater, with a total of 77 octet-times for transmission.</a:t>
            </a:r>
          </a:p>
          <a:p>
            <a:r>
              <a:rPr lang="en-US" sz="1200" kern="1200" baseline="0" dirty="0" smtClean="0">
                <a:solidFill>
                  <a:schemeClr val="tx1"/>
                </a:solidFill>
                <a:latin typeface="Times New Roman" charset="0"/>
                <a:ea typeface="+mn-ea"/>
                <a:cs typeface="+mn-cs"/>
              </a:rPr>
              <a:t>However, this process of using more and smaller packets eventually results in</a:t>
            </a:r>
          </a:p>
          <a:p>
            <a:r>
              <a:rPr lang="en-US" sz="1200" kern="1200" baseline="0" dirty="0" smtClean="0">
                <a:solidFill>
                  <a:schemeClr val="tx1"/>
                </a:solidFill>
                <a:latin typeface="Times New Roman" charset="0"/>
                <a:ea typeface="+mn-ea"/>
                <a:cs typeface="+mn-cs"/>
              </a:rPr>
              <a:t>increased, rather than reduced, delay as illustrated in Figure 9.13d. This is because</a:t>
            </a:r>
          </a:p>
          <a:p>
            <a:r>
              <a:rPr lang="en-US" sz="1200" kern="1200" baseline="0" dirty="0" smtClean="0">
                <a:solidFill>
                  <a:schemeClr val="tx1"/>
                </a:solidFill>
                <a:latin typeface="Times New Roman" charset="0"/>
                <a:ea typeface="+mn-ea"/>
                <a:cs typeface="+mn-cs"/>
              </a:rPr>
              <a:t>each packet contains a fixed amount of header, and more packets mean more of</a:t>
            </a:r>
          </a:p>
          <a:p>
            <a:r>
              <a:rPr lang="en-US" sz="1200" kern="1200" baseline="0" dirty="0" smtClean="0">
                <a:solidFill>
                  <a:schemeClr val="tx1"/>
                </a:solidFill>
                <a:latin typeface="Times New Roman" charset="0"/>
                <a:ea typeface="+mn-ea"/>
                <a:cs typeface="+mn-cs"/>
              </a:rPr>
              <a:t>these headers. Furthermore, the example does not show the processing and queuing</a:t>
            </a:r>
          </a:p>
          <a:p>
            <a:r>
              <a:rPr lang="en-US" sz="1200" kern="1200" baseline="0" dirty="0" smtClean="0">
                <a:solidFill>
                  <a:schemeClr val="tx1"/>
                </a:solidFill>
                <a:latin typeface="Times New Roman" charset="0"/>
                <a:ea typeface="+mn-ea"/>
                <a:cs typeface="+mn-cs"/>
              </a:rPr>
              <a:t>delays at each node. These delays are also greater when more packets are handled</a:t>
            </a:r>
          </a:p>
          <a:p>
            <a:r>
              <a:rPr lang="en-US" sz="1200" kern="1200" baseline="0" dirty="0" smtClean="0">
                <a:solidFill>
                  <a:schemeClr val="tx1"/>
                </a:solidFill>
                <a:latin typeface="Times New Roman" charset="0"/>
                <a:ea typeface="+mn-ea"/>
                <a:cs typeface="+mn-cs"/>
              </a:rPr>
              <a:t>for a single message. However, we shall see in the next chapter that an extremely</a:t>
            </a:r>
          </a:p>
          <a:p>
            <a:r>
              <a:rPr lang="en-US" sz="1200" kern="1200" baseline="0" dirty="0" smtClean="0">
                <a:solidFill>
                  <a:schemeClr val="tx1"/>
                </a:solidFill>
                <a:latin typeface="Times New Roman" charset="0"/>
                <a:ea typeface="+mn-ea"/>
                <a:cs typeface="+mn-cs"/>
              </a:rPr>
              <a:t>small packet size (53 octets) can result in an efficient network design.</a:t>
            </a:r>
            <a:endParaRPr lang="en-US" dirty="0">
              <a:latin typeface="Times New Roman" pitchFamily="32" charset="0"/>
            </a:endParaRPr>
          </a:p>
        </p:txBody>
      </p:sp>
    </p:spTree>
    <p:extLst>
      <p:ext uri="{BB962C8B-B14F-4D97-AF65-F5344CB8AC3E}">
        <p14:creationId xmlns:p14="http://schemas.microsoft.com/office/powerpoint/2010/main" val="2807288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9270153-FE4C-3649-834C-1A0A7B45B769}" type="slidenum">
              <a:rPr lang="en-US"/>
              <a:pPr/>
              <a:t>27</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 One technical aspect of packet-switching networks remains to be examined: the interface</a:t>
            </a:r>
          </a:p>
          <a:p>
            <a:r>
              <a:rPr lang="en-US" sz="1200" kern="1200" baseline="0" dirty="0" smtClean="0">
                <a:solidFill>
                  <a:schemeClr val="tx1"/>
                </a:solidFill>
                <a:latin typeface="Times New Roman" charset="0"/>
                <a:ea typeface="+mn-ea"/>
                <a:cs typeface="+mn-cs"/>
              </a:rPr>
              <a:t>between attached devices and the network. We have seen that a circuit-switching</a:t>
            </a:r>
          </a:p>
          <a:p>
            <a:r>
              <a:rPr lang="en-US" sz="1200" kern="1200" baseline="0" dirty="0" smtClean="0">
                <a:solidFill>
                  <a:schemeClr val="tx1"/>
                </a:solidFill>
                <a:latin typeface="Times New Roman" charset="0"/>
                <a:ea typeface="+mn-ea"/>
                <a:cs typeface="+mn-cs"/>
              </a:rPr>
              <a:t> network provides a transparent communications path for attached devices that makes</a:t>
            </a:r>
          </a:p>
          <a:p>
            <a:r>
              <a:rPr lang="en-US" sz="1200" kern="1200" baseline="0" dirty="0" smtClean="0">
                <a:solidFill>
                  <a:schemeClr val="tx1"/>
                </a:solidFill>
                <a:latin typeface="Times New Roman" charset="0"/>
                <a:ea typeface="+mn-ea"/>
                <a:cs typeface="+mn-cs"/>
              </a:rPr>
              <a:t>it appear that the two communicating stations have a direct link. However, in the case</a:t>
            </a:r>
          </a:p>
          <a:p>
            <a:r>
              <a:rPr lang="en-US" sz="1200" kern="1200" baseline="0" dirty="0" smtClean="0">
                <a:solidFill>
                  <a:schemeClr val="tx1"/>
                </a:solidFill>
                <a:latin typeface="Times New Roman" charset="0"/>
                <a:ea typeface="+mn-ea"/>
                <a:cs typeface="+mn-cs"/>
              </a:rPr>
              <a:t>of packet-switching networks, the attached stations must organize</a:t>
            </a:r>
          </a:p>
          <a:p>
            <a:r>
              <a:rPr lang="en-US" sz="1200" kern="1200" baseline="0" dirty="0" smtClean="0">
                <a:solidFill>
                  <a:schemeClr val="tx1"/>
                </a:solidFill>
                <a:latin typeface="Times New Roman" charset="0"/>
                <a:ea typeface="+mn-ea"/>
                <a:cs typeface="+mn-cs"/>
              </a:rPr>
              <a:t>their data into packets for transmission. This requires a certain level of cooperation between the network</a:t>
            </a:r>
          </a:p>
          <a:p>
            <a:r>
              <a:rPr lang="en-US" sz="1200" kern="1200" baseline="0" dirty="0" smtClean="0">
                <a:solidFill>
                  <a:schemeClr val="tx1"/>
                </a:solidFill>
                <a:latin typeface="Times New Roman" charset="0"/>
                <a:ea typeface="+mn-ea"/>
                <a:cs typeface="+mn-cs"/>
              </a:rPr>
              <a:t>and the attached stations. This cooperation is embodied in an interface standard. The</a:t>
            </a:r>
          </a:p>
          <a:p>
            <a:r>
              <a:rPr lang="en-US" sz="1200" kern="1200" baseline="0" dirty="0" smtClean="0">
                <a:solidFill>
                  <a:schemeClr val="tx1"/>
                </a:solidFill>
                <a:latin typeface="Times New Roman" charset="0"/>
                <a:ea typeface="+mn-ea"/>
                <a:cs typeface="+mn-cs"/>
              </a:rPr>
              <a:t>standard used for traditional packet-switching networks is X.25, which is described in</a:t>
            </a:r>
          </a:p>
          <a:p>
            <a:r>
              <a:rPr lang="en-US" sz="1200" kern="1200" baseline="0" dirty="0" smtClean="0">
                <a:solidFill>
                  <a:schemeClr val="tx1"/>
                </a:solidFill>
                <a:latin typeface="Times New Roman" charset="0"/>
                <a:ea typeface="+mn-ea"/>
                <a:cs typeface="+mn-cs"/>
              </a:rPr>
              <a:t>Appendix U. Another interface standard is frame relay, also discussed in Appendix U.</a:t>
            </a:r>
            <a:endParaRPr lang="en-US" dirty="0">
              <a:latin typeface="Times" pitchFamily="32" charset="0"/>
            </a:endParaRPr>
          </a:p>
        </p:txBody>
      </p:sp>
    </p:spTree>
    <p:extLst>
      <p:ext uri="{BB962C8B-B14F-4D97-AF65-F5344CB8AC3E}">
        <p14:creationId xmlns:p14="http://schemas.microsoft.com/office/powerpoint/2010/main" val="661302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charset="0"/>
                <a:ea typeface="+mn-ea"/>
                <a:cs typeface="+mn-cs"/>
              </a:rPr>
              <a:t> Typically, standards for packet-switching network interfaces define a virtual</a:t>
            </a:r>
          </a:p>
          <a:p>
            <a:r>
              <a:rPr lang="en-US" sz="1200" kern="1200" baseline="0" dirty="0" smtClean="0">
                <a:solidFill>
                  <a:schemeClr val="tx1"/>
                </a:solidFill>
                <a:latin typeface="Times New Roman" charset="0"/>
                <a:ea typeface="+mn-ea"/>
                <a:cs typeface="+mn-cs"/>
              </a:rPr>
              <a:t>circuit service. This service enables any subscriber to the network to set up logical</a:t>
            </a:r>
          </a:p>
          <a:p>
            <a:r>
              <a:rPr lang="en-US" sz="1200" kern="1200" baseline="0" dirty="0" smtClean="0">
                <a:solidFill>
                  <a:schemeClr val="tx1"/>
                </a:solidFill>
                <a:latin typeface="Times New Roman" charset="0"/>
                <a:ea typeface="+mn-ea"/>
                <a:cs typeface="+mn-cs"/>
              </a:rPr>
              <a:t>connections, called virtual circuits, to other subscribers. An example is shown in</a:t>
            </a:r>
          </a:p>
          <a:p>
            <a:r>
              <a:rPr lang="en-US" sz="1200" kern="1200" baseline="0" dirty="0" smtClean="0">
                <a:solidFill>
                  <a:schemeClr val="tx1"/>
                </a:solidFill>
                <a:latin typeface="Times New Roman" charset="0"/>
                <a:ea typeface="+mn-ea"/>
                <a:cs typeface="+mn-cs"/>
              </a:rPr>
              <a:t>Figure 9.14 (compare Figure 9.1). In this example, station A has a virtual circuit</a:t>
            </a:r>
          </a:p>
          <a:p>
            <a:r>
              <a:rPr lang="en-US" sz="1200" kern="1200" baseline="0" dirty="0" smtClean="0">
                <a:solidFill>
                  <a:schemeClr val="tx1"/>
                </a:solidFill>
                <a:latin typeface="Times New Roman" charset="0"/>
                <a:ea typeface="+mn-ea"/>
                <a:cs typeface="+mn-cs"/>
              </a:rPr>
              <a:t> connection to C; station B has two virtual circuits established, one to C and one to</a:t>
            </a:r>
          </a:p>
          <a:p>
            <a:r>
              <a:rPr lang="en-US" sz="1200" kern="1200" baseline="0" dirty="0" smtClean="0">
                <a:solidFill>
                  <a:schemeClr val="tx1"/>
                </a:solidFill>
                <a:latin typeface="Times New Roman" charset="0"/>
                <a:ea typeface="+mn-ea"/>
                <a:cs typeface="+mn-cs"/>
              </a:rPr>
              <a:t>D; and stations E and F each have a virtual circuit connection to D.</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In this context, the term virtual circuit  refers to the logical connection between</a:t>
            </a:r>
          </a:p>
          <a:p>
            <a:r>
              <a:rPr lang="en-US" sz="1200" kern="1200" baseline="0" dirty="0" smtClean="0">
                <a:solidFill>
                  <a:schemeClr val="tx1"/>
                </a:solidFill>
                <a:latin typeface="Times New Roman" charset="0"/>
                <a:ea typeface="+mn-ea"/>
                <a:cs typeface="+mn-cs"/>
              </a:rPr>
              <a:t>two stations through the network; this is perhaps best termed an external virtual</a:t>
            </a:r>
          </a:p>
          <a:p>
            <a:r>
              <a:rPr lang="en-US" sz="1200" kern="1200" baseline="0" dirty="0" smtClean="0">
                <a:solidFill>
                  <a:schemeClr val="tx1"/>
                </a:solidFill>
                <a:latin typeface="Times New Roman" charset="0"/>
                <a:ea typeface="+mn-ea"/>
                <a:cs typeface="+mn-cs"/>
              </a:rPr>
              <a:t>circuit .Earlier, we used the term virtual circuit  to refer to a specific preplanned route</a:t>
            </a:r>
          </a:p>
          <a:p>
            <a:r>
              <a:rPr lang="en-US" sz="1200" kern="1200" baseline="0" dirty="0" smtClean="0">
                <a:solidFill>
                  <a:schemeClr val="tx1"/>
                </a:solidFill>
                <a:latin typeface="Times New Roman" charset="0"/>
                <a:ea typeface="+mn-ea"/>
                <a:cs typeface="+mn-cs"/>
              </a:rPr>
              <a:t>through the network between two stations; this could be called an internal virtual</a:t>
            </a:r>
          </a:p>
          <a:p>
            <a:r>
              <a:rPr lang="en-US" sz="1200" kern="1200" baseline="0" dirty="0" smtClean="0">
                <a:solidFill>
                  <a:schemeClr val="tx1"/>
                </a:solidFill>
                <a:latin typeface="Times New Roman" charset="0"/>
                <a:ea typeface="+mn-ea"/>
                <a:cs typeface="+mn-cs"/>
              </a:rPr>
              <a:t>circuit . Typically, there is a one-to-one relationship between external and internal</a:t>
            </a:r>
          </a:p>
          <a:p>
            <a:r>
              <a:rPr lang="en-US" sz="1200" kern="1200" baseline="0" dirty="0" smtClean="0">
                <a:solidFill>
                  <a:schemeClr val="tx1"/>
                </a:solidFill>
                <a:latin typeface="Times New Roman" charset="0"/>
                <a:ea typeface="+mn-ea"/>
                <a:cs typeface="+mn-cs"/>
              </a:rPr>
              <a:t>virtual circuits. However, it is also possible to employ an external virtual circuit service</a:t>
            </a:r>
          </a:p>
          <a:p>
            <a:r>
              <a:rPr lang="en-US" sz="1200" kern="1200" baseline="0" dirty="0" smtClean="0">
                <a:solidFill>
                  <a:schemeClr val="tx1"/>
                </a:solidFill>
                <a:latin typeface="Times New Roman" charset="0"/>
                <a:ea typeface="+mn-ea"/>
                <a:cs typeface="+mn-cs"/>
              </a:rPr>
              <a:t>with a datagram-style network. What is important for an external virtual circuit is that</a:t>
            </a:r>
          </a:p>
          <a:p>
            <a:r>
              <a:rPr lang="en-US" sz="1200" kern="1200" baseline="0" dirty="0" smtClean="0">
                <a:solidFill>
                  <a:schemeClr val="tx1"/>
                </a:solidFill>
                <a:latin typeface="Times New Roman" charset="0"/>
                <a:ea typeface="+mn-ea"/>
                <a:cs typeface="+mn-cs"/>
              </a:rPr>
              <a:t>there is a logical relationship, or logical channel, established between two stations,</a:t>
            </a:r>
          </a:p>
          <a:p>
            <a:r>
              <a:rPr lang="en-US" sz="1200" kern="1200" baseline="0" dirty="0" smtClean="0">
                <a:solidFill>
                  <a:schemeClr val="tx1"/>
                </a:solidFill>
                <a:latin typeface="Times New Roman" charset="0"/>
                <a:ea typeface="+mn-ea"/>
                <a:cs typeface="+mn-cs"/>
              </a:rPr>
              <a:t>and all of the data associated with that logical channel are considered as part of a</a:t>
            </a:r>
          </a:p>
          <a:p>
            <a:r>
              <a:rPr lang="en-US" sz="1200" kern="1200" baseline="0" dirty="0" smtClean="0">
                <a:solidFill>
                  <a:schemeClr val="tx1"/>
                </a:solidFill>
                <a:latin typeface="Times New Roman" charset="0"/>
                <a:ea typeface="+mn-ea"/>
                <a:cs typeface="+mn-cs"/>
              </a:rPr>
              <a:t>single stream of data between the two stations. For example, in Figure 9.14, station D</a:t>
            </a:r>
          </a:p>
          <a:p>
            <a:r>
              <a:rPr lang="en-US" sz="1200" kern="1200" baseline="0" dirty="0" smtClean="0">
                <a:solidFill>
                  <a:schemeClr val="tx1"/>
                </a:solidFill>
                <a:latin typeface="Times New Roman" charset="0"/>
                <a:ea typeface="+mn-ea"/>
                <a:cs typeface="+mn-cs"/>
              </a:rPr>
              <a:t>keeps track of data packets arriving from three different workstations (B, E, F) on</a:t>
            </a:r>
          </a:p>
          <a:p>
            <a:r>
              <a:rPr lang="en-US" sz="1200" kern="1200" baseline="0" dirty="0" smtClean="0">
                <a:solidFill>
                  <a:schemeClr val="tx1"/>
                </a:solidFill>
                <a:latin typeface="Times New Roman" charset="0"/>
                <a:ea typeface="+mn-ea"/>
                <a:cs typeface="+mn-cs"/>
              </a:rPr>
              <a:t>the basis of the virtual circuit number associated with each incoming packet.</a:t>
            </a:r>
            <a:endParaRPr lang="en-US" dirty="0"/>
          </a:p>
        </p:txBody>
      </p:sp>
      <p:sp>
        <p:nvSpPr>
          <p:cNvPr id="4" name="Slide Number Placeholder 3"/>
          <p:cNvSpPr>
            <a:spLocks noGrp="1"/>
          </p:cNvSpPr>
          <p:nvPr>
            <p:ph type="sldNum" sz="quarter" idx="10"/>
          </p:nvPr>
        </p:nvSpPr>
        <p:spPr/>
        <p:txBody>
          <a:bodyPr/>
          <a:lstStyle/>
          <a:p>
            <a:fld id="{6ABFC162-2D1E-FF41-AAFE-0845D2B3FC38}" type="slidenum">
              <a:rPr lang="en-US" smtClean="0"/>
              <a:pPr/>
              <a:t>28</a:t>
            </a:fld>
            <a:endParaRPr lang="en-US" dirty="0"/>
          </a:p>
        </p:txBody>
      </p:sp>
    </p:spTree>
    <p:extLst>
      <p:ext uri="{BB962C8B-B14F-4D97-AF65-F5344CB8AC3E}">
        <p14:creationId xmlns:p14="http://schemas.microsoft.com/office/powerpoint/2010/main" val="1334149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450F0DA-975F-A543-9C9B-8A420E04EDBD}" type="slidenum">
              <a:rPr lang="en-US"/>
              <a:pPr/>
              <a:t>29</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 A simple comparison of circuit switching and the two forms of</a:t>
            </a:r>
          </a:p>
          <a:p>
            <a:r>
              <a:rPr lang="en-US" sz="1200" kern="1200" baseline="0" dirty="0" smtClean="0">
                <a:solidFill>
                  <a:schemeClr val="tx1"/>
                </a:solidFill>
                <a:latin typeface="Times New Roman" charset="0"/>
                <a:ea typeface="+mn-ea"/>
                <a:cs typeface="+mn-cs"/>
              </a:rPr>
              <a:t>packet switching is provided in Figure 9.15. The figure depicts the transmission of a</a:t>
            </a:r>
          </a:p>
          <a:p>
            <a:r>
              <a:rPr lang="en-US" sz="1200" kern="1200" baseline="0" dirty="0" smtClean="0">
                <a:solidFill>
                  <a:schemeClr val="tx1"/>
                </a:solidFill>
                <a:latin typeface="Times New Roman" charset="0"/>
                <a:ea typeface="+mn-ea"/>
                <a:cs typeface="+mn-cs"/>
              </a:rPr>
              <a:t> message across four nodes, from a source station attached to node 1 to a destination</a:t>
            </a:r>
          </a:p>
          <a:p>
            <a:r>
              <a:rPr lang="en-US" sz="1200" kern="1200" baseline="0" dirty="0" smtClean="0">
                <a:solidFill>
                  <a:schemeClr val="tx1"/>
                </a:solidFill>
                <a:latin typeface="Times New Roman" charset="0"/>
                <a:ea typeface="+mn-ea"/>
                <a:cs typeface="+mn-cs"/>
              </a:rPr>
              <a:t>station attached to node 4. In this figure, we are concerned with three types of delay:</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 Propagation delay: The time it takes a signal to propagate from one node to</a:t>
            </a:r>
          </a:p>
          <a:p>
            <a:r>
              <a:rPr lang="en-US" sz="1200" kern="1200" baseline="0" dirty="0" smtClean="0">
                <a:solidFill>
                  <a:schemeClr val="tx1"/>
                </a:solidFill>
                <a:latin typeface="Times New Roman" charset="0"/>
                <a:ea typeface="+mn-ea"/>
                <a:cs typeface="+mn-cs"/>
              </a:rPr>
              <a:t>the next. This time is generally negligible. The speed of electromagnetic signals</a:t>
            </a:r>
          </a:p>
          <a:p>
            <a:r>
              <a:rPr lang="en-US" sz="1200" kern="1200" baseline="0" dirty="0" smtClean="0">
                <a:solidFill>
                  <a:schemeClr val="tx1"/>
                </a:solidFill>
                <a:latin typeface="Times New Roman" charset="0"/>
                <a:ea typeface="+mn-ea"/>
                <a:cs typeface="+mn-cs"/>
              </a:rPr>
              <a:t>through a wire medium, for example, is typically 2 * 10</a:t>
            </a:r>
            <a:r>
              <a:rPr lang="en-US" sz="1200" kern="1200" baseline="30000" dirty="0" smtClean="0">
                <a:solidFill>
                  <a:schemeClr val="tx1"/>
                </a:solidFill>
                <a:latin typeface="Times New Roman" charset="0"/>
                <a:ea typeface="+mn-ea"/>
                <a:cs typeface="+mn-cs"/>
              </a:rPr>
              <a:t>8</a:t>
            </a:r>
            <a:r>
              <a:rPr lang="en-US" sz="1200" kern="1200" baseline="0" dirty="0" err="1" smtClean="0">
                <a:solidFill>
                  <a:schemeClr val="tx1"/>
                </a:solidFill>
                <a:latin typeface="Times New Roman" charset="0"/>
                <a:ea typeface="+mn-ea"/>
                <a:cs typeface="+mn-cs"/>
              </a:rPr>
              <a:t>m/s</a:t>
            </a:r>
            <a:r>
              <a:rPr lang="en-US" sz="1200" kern="1200" baseline="0" dirty="0" smtClean="0">
                <a:solidFill>
                  <a:schemeClr val="tx1"/>
                </a:solidFill>
                <a:latin typeface="Times New Roman" charset="0"/>
                <a:ea typeface="+mn-ea"/>
                <a:cs typeface="+mn-cs"/>
              </a:rPr>
              <a:t>.</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 Transmission time: The time it takes for a transmitter to send out a block of</a:t>
            </a:r>
          </a:p>
          <a:p>
            <a:r>
              <a:rPr lang="en-US" sz="1200" kern="1200" baseline="0" dirty="0" smtClean="0">
                <a:solidFill>
                  <a:schemeClr val="tx1"/>
                </a:solidFill>
                <a:latin typeface="Times New Roman" charset="0"/>
                <a:ea typeface="+mn-ea"/>
                <a:cs typeface="+mn-cs"/>
              </a:rPr>
              <a:t>data. For example, it takes 1 </a:t>
            </a:r>
            <a:r>
              <a:rPr lang="en-US" sz="1200" kern="1200" baseline="0" dirty="0" err="1" smtClean="0">
                <a:solidFill>
                  <a:schemeClr val="tx1"/>
                </a:solidFill>
                <a:latin typeface="Times New Roman" charset="0"/>
                <a:ea typeface="+mn-ea"/>
                <a:cs typeface="+mn-cs"/>
              </a:rPr>
              <a:t>s</a:t>
            </a:r>
            <a:r>
              <a:rPr lang="en-US" sz="1200" kern="1200" baseline="0" dirty="0" smtClean="0">
                <a:solidFill>
                  <a:schemeClr val="tx1"/>
                </a:solidFill>
                <a:latin typeface="Times New Roman" charset="0"/>
                <a:ea typeface="+mn-ea"/>
                <a:cs typeface="+mn-cs"/>
              </a:rPr>
              <a:t> to transmit a 10,000-bit block of data onto a</a:t>
            </a:r>
          </a:p>
          <a:p>
            <a:r>
              <a:rPr lang="en-US" sz="1200" kern="1200" baseline="0" dirty="0" smtClean="0">
                <a:solidFill>
                  <a:schemeClr val="tx1"/>
                </a:solidFill>
                <a:latin typeface="Times New Roman" charset="0"/>
                <a:ea typeface="+mn-ea"/>
                <a:cs typeface="+mn-cs"/>
              </a:rPr>
              <a:t>10-kbps line.</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 Node delay: The time it takes for a node to perform the necessary processing</a:t>
            </a:r>
          </a:p>
          <a:p>
            <a:r>
              <a:rPr lang="en-US" sz="1200" kern="1200" baseline="0" dirty="0" smtClean="0">
                <a:solidFill>
                  <a:schemeClr val="tx1"/>
                </a:solidFill>
                <a:latin typeface="Times New Roman" charset="0"/>
                <a:ea typeface="+mn-ea"/>
                <a:cs typeface="+mn-cs"/>
              </a:rPr>
              <a:t>as it switches data.</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For circuit switching, there is a certain amount of delay before the message</a:t>
            </a:r>
          </a:p>
          <a:p>
            <a:r>
              <a:rPr lang="en-US" sz="1200" kern="1200" baseline="0" dirty="0" smtClean="0">
                <a:solidFill>
                  <a:schemeClr val="tx1"/>
                </a:solidFill>
                <a:latin typeface="Times New Roman" charset="0"/>
                <a:ea typeface="+mn-ea"/>
                <a:cs typeface="+mn-cs"/>
              </a:rPr>
              <a:t>can be sent. First, a Call Request signal is sent through the network, to set up a</a:t>
            </a:r>
          </a:p>
          <a:p>
            <a:r>
              <a:rPr lang="en-US" sz="1200" kern="1200" baseline="0" dirty="0" smtClean="0">
                <a:solidFill>
                  <a:schemeClr val="tx1"/>
                </a:solidFill>
                <a:latin typeface="Times New Roman" charset="0"/>
                <a:ea typeface="+mn-ea"/>
                <a:cs typeface="+mn-cs"/>
              </a:rPr>
              <a:t>connection to the destination. If the destination station is not busy, a Call Accepted</a:t>
            </a:r>
          </a:p>
          <a:p>
            <a:r>
              <a:rPr lang="en-US" sz="1200" kern="1200" baseline="0" dirty="0" smtClean="0">
                <a:solidFill>
                  <a:schemeClr val="tx1"/>
                </a:solidFill>
                <a:latin typeface="Times New Roman" charset="0"/>
                <a:ea typeface="+mn-ea"/>
                <a:cs typeface="+mn-cs"/>
              </a:rPr>
              <a:t>signal returns. Note that a processing delay is incurred at each node during the call</a:t>
            </a:r>
          </a:p>
          <a:p>
            <a:r>
              <a:rPr lang="en-US" sz="1200" kern="1200" baseline="0" dirty="0" smtClean="0">
                <a:solidFill>
                  <a:schemeClr val="tx1"/>
                </a:solidFill>
                <a:latin typeface="Times New Roman" charset="0"/>
                <a:ea typeface="+mn-ea"/>
                <a:cs typeface="+mn-cs"/>
              </a:rPr>
              <a:t>request; this time is spent at each node setting up the route of the connection. On</a:t>
            </a:r>
          </a:p>
          <a:p>
            <a:r>
              <a:rPr lang="en-US" sz="1200" kern="1200" baseline="0" dirty="0" smtClean="0">
                <a:solidFill>
                  <a:schemeClr val="tx1"/>
                </a:solidFill>
                <a:latin typeface="Times New Roman" charset="0"/>
                <a:ea typeface="+mn-ea"/>
                <a:cs typeface="+mn-cs"/>
              </a:rPr>
              <a:t>the return, this processing is not needed because the connection is already set up.</a:t>
            </a:r>
          </a:p>
          <a:p>
            <a:r>
              <a:rPr lang="en-US" sz="1200" kern="1200" baseline="0" dirty="0" smtClean="0">
                <a:solidFill>
                  <a:schemeClr val="tx1"/>
                </a:solidFill>
                <a:latin typeface="Times New Roman" charset="0"/>
                <a:ea typeface="+mn-ea"/>
                <a:cs typeface="+mn-cs"/>
              </a:rPr>
              <a:t>After the connection is set up, the message is sent as a single block, with no noticeable</a:t>
            </a:r>
          </a:p>
          <a:p>
            <a:r>
              <a:rPr lang="en-US" sz="1200" kern="1200" baseline="0" dirty="0" smtClean="0">
                <a:solidFill>
                  <a:schemeClr val="tx1"/>
                </a:solidFill>
                <a:latin typeface="Times New Roman" charset="0"/>
                <a:ea typeface="+mn-ea"/>
                <a:cs typeface="+mn-cs"/>
              </a:rPr>
              <a:t>delay at the switching nodes.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Virtual circuit packet switching appears quite similar to circuit switching.</a:t>
            </a:r>
          </a:p>
          <a:p>
            <a:r>
              <a:rPr lang="en-US" sz="1200" kern="1200" baseline="0" dirty="0" smtClean="0">
                <a:solidFill>
                  <a:schemeClr val="tx1"/>
                </a:solidFill>
                <a:latin typeface="Times New Roman" charset="0"/>
                <a:ea typeface="+mn-ea"/>
                <a:cs typeface="+mn-cs"/>
              </a:rPr>
              <a:t>A virtual circuit is requested using a Call Request packet, which incurs a delay at</a:t>
            </a:r>
          </a:p>
          <a:p>
            <a:r>
              <a:rPr lang="en-US" sz="1200" kern="1200" baseline="0" dirty="0" smtClean="0">
                <a:solidFill>
                  <a:schemeClr val="tx1"/>
                </a:solidFill>
                <a:latin typeface="Times New Roman" charset="0"/>
                <a:ea typeface="+mn-ea"/>
                <a:cs typeface="+mn-cs"/>
              </a:rPr>
              <a:t>each node. The virtual circuit is accepted with a Call Accept packet. In contrast to the</a:t>
            </a:r>
          </a:p>
          <a:p>
            <a:r>
              <a:rPr lang="en-US" sz="1200" kern="1200" baseline="0" dirty="0" smtClean="0">
                <a:solidFill>
                  <a:schemeClr val="tx1"/>
                </a:solidFill>
                <a:latin typeface="Times New Roman" charset="0"/>
                <a:ea typeface="+mn-ea"/>
                <a:cs typeface="+mn-cs"/>
              </a:rPr>
              <a:t> circuit-switching case, the call acceptance also experiences node delays, even though</a:t>
            </a:r>
          </a:p>
          <a:p>
            <a:r>
              <a:rPr lang="en-US" sz="1200" kern="1200" baseline="0" dirty="0" smtClean="0">
                <a:solidFill>
                  <a:schemeClr val="tx1"/>
                </a:solidFill>
                <a:latin typeface="Times New Roman" charset="0"/>
                <a:ea typeface="+mn-ea"/>
                <a:cs typeface="+mn-cs"/>
              </a:rPr>
              <a:t>the virtual circuit route is now established. The reason is that this packet is queued at</a:t>
            </a:r>
          </a:p>
          <a:p>
            <a:r>
              <a:rPr lang="en-US" sz="1200" kern="1200" baseline="0" dirty="0" smtClean="0">
                <a:solidFill>
                  <a:schemeClr val="tx1"/>
                </a:solidFill>
                <a:latin typeface="Times New Roman" charset="0"/>
                <a:ea typeface="+mn-ea"/>
                <a:cs typeface="+mn-cs"/>
              </a:rPr>
              <a:t>each node and must wait its turn for transmission. Once the virtual circuit is established,</a:t>
            </a:r>
          </a:p>
          <a:p>
            <a:r>
              <a:rPr lang="en-US" sz="1200" kern="1200" baseline="0" dirty="0" smtClean="0">
                <a:solidFill>
                  <a:schemeClr val="tx1"/>
                </a:solidFill>
                <a:latin typeface="Times New Roman" charset="0"/>
                <a:ea typeface="+mn-ea"/>
                <a:cs typeface="+mn-cs"/>
              </a:rPr>
              <a:t>the message is transmitted in packets. It should be clear that this phase of the</a:t>
            </a:r>
          </a:p>
          <a:p>
            <a:r>
              <a:rPr lang="en-US" sz="1200" kern="1200" baseline="0" dirty="0" smtClean="0">
                <a:solidFill>
                  <a:schemeClr val="tx1"/>
                </a:solidFill>
                <a:latin typeface="Times New Roman" charset="0"/>
                <a:ea typeface="+mn-ea"/>
                <a:cs typeface="+mn-cs"/>
              </a:rPr>
              <a:t>operation can be no faster than circuit switching for comparable networks. This is</a:t>
            </a:r>
          </a:p>
          <a:p>
            <a:r>
              <a:rPr lang="en-US" sz="1200" kern="1200" baseline="0" dirty="0" smtClean="0">
                <a:solidFill>
                  <a:schemeClr val="tx1"/>
                </a:solidFill>
                <a:latin typeface="Times New Roman" charset="0"/>
                <a:ea typeface="+mn-ea"/>
                <a:cs typeface="+mn-cs"/>
              </a:rPr>
              <a:t>because circuit switching is an essentially transparent process, providing a constant</a:t>
            </a:r>
          </a:p>
          <a:p>
            <a:r>
              <a:rPr lang="en-US" sz="1200" kern="1200" baseline="0" dirty="0" smtClean="0">
                <a:solidFill>
                  <a:schemeClr val="tx1"/>
                </a:solidFill>
                <a:latin typeface="Times New Roman" charset="0"/>
                <a:ea typeface="+mn-ea"/>
                <a:cs typeface="+mn-cs"/>
              </a:rPr>
              <a:t>data rate across the network. Packet switching involves some delay at each node in</a:t>
            </a:r>
          </a:p>
          <a:p>
            <a:r>
              <a:rPr lang="en-US" sz="1200" kern="1200" baseline="0" dirty="0" smtClean="0">
                <a:solidFill>
                  <a:schemeClr val="tx1"/>
                </a:solidFill>
                <a:latin typeface="Times New Roman" charset="0"/>
                <a:ea typeface="+mn-ea"/>
                <a:cs typeface="+mn-cs"/>
              </a:rPr>
              <a:t>the path. Worse, this delay is variable and will increase with increased load.</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Datagram packet switching does not require a call setup. Thus, for short</a:t>
            </a:r>
          </a:p>
          <a:p>
            <a:r>
              <a:rPr lang="en-US" sz="1200" kern="1200" baseline="0" dirty="0" smtClean="0">
                <a:solidFill>
                  <a:schemeClr val="tx1"/>
                </a:solidFill>
                <a:latin typeface="Times New Roman" charset="0"/>
                <a:ea typeface="+mn-ea"/>
                <a:cs typeface="+mn-cs"/>
              </a:rPr>
              <a:t>messages, it will be faster than virtual circuit packet switching and perhaps circuit</a:t>
            </a:r>
          </a:p>
          <a:p>
            <a:r>
              <a:rPr lang="en-US" sz="1200" kern="1200" baseline="0" dirty="0" smtClean="0">
                <a:solidFill>
                  <a:schemeClr val="tx1"/>
                </a:solidFill>
                <a:latin typeface="Times New Roman" charset="0"/>
                <a:ea typeface="+mn-ea"/>
                <a:cs typeface="+mn-cs"/>
              </a:rPr>
              <a:t>switching. However, because each individual datagram is routed independently, the</a:t>
            </a:r>
          </a:p>
          <a:p>
            <a:r>
              <a:rPr lang="en-US" sz="1200" kern="1200" baseline="0" dirty="0" smtClean="0">
                <a:solidFill>
                  <a:schemeClr val="tx1"/>
                </a:solidFill>
                <a:latin typeface="Times New Roman" charset="0"/>
                <a:ea typeface="+mn-ea"/>
                <a:cs typeface="+mn-cs"/>
              </a:rPr>
              <a:t>processing for each datagram at each node may be longer than for virtual circuit</a:t>
            </a:r>
          </a:p>
          <a:p>
            <a:r>
              <a:rPr lang="en-US" sz="1200" kern="1200" baseline="0" dirty="0" smtClean="0">
                <a:solidFill>
                  <a:schemeClr val="tx1"/>
                </a:solidFill>
                <a:latin typeface="Times New Roman" charset="0"/>
                <a:ea typeface="+mn-ea"/>
                <a:cs typeface="+mn-cs"/>
              </a:rPr>
              <a:t>packets. Thus, for long messages, the virtual circuit technique may be superior.</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Figure 9.15 is intended only to suggest what the relative performance of the</a:t>
            </a:r>
          </a:p>
          <a:p>
            <a:r>
              <a:rPr lang="en-US" sz="1200" kern="1200" baseline="0" dirty="0" smtClean="0">
                <a:solidFill>
                  <a:schemeClr val="tx1"/>
                </a:solidFill>
                <a:latin typeface="Times New Roman" charset="0"/>
                <a:ea typeface="+mn-ea"/>
                <a:cs typeface="+mn-cs"/>
              </a:rPr>
              <a:t>techniques might be; actual performance depends on a host of factors, including the</a:t>
            </a:r>
          </a:p>
          <a:p>
            <a:r>
              <a:rPr lang="en-US" sz="1200" kern="1200" baseline="0" dirty="0" smtClean="0">
                <a:solidFill>
                  <a:schemeClr val="tx1"/>
                </a:solidFill>
                <a:latin typeface="Times New Roman" charset="0"/>
                <a:ea typeface="+mn-ea"/>
                <a:cs typeface="+mn-cs"/>
              </a:rPr>
              <a:t>size of the network, its topology, the pattern of load, and the characteristics of typical</a:t>
            </a:r>
          </a:p>
          <a:p>
            <a:r>
              <a:rPr lang="en-US" sz="1200" kern="1200" baseline="0" dirty="0" smtClean="0">
                <a:solidFill>
                  <a:schemeClr val="tx1"/>
                </a:solidFill>
                <a:latin typeface="Times New Roman" charset="0"/>
                <a:ea typeface="+mn-ea"/>
                <a:cs typeface="+mn-cs"/>
              </a:rPr>
              <a:t>exchanges.</a:t>
            </a:r>
            <a:endParaRPr lang="en-US" dirty="0">
              <a:latin typeface="Times" pitchFamily="32" charset="0"/>
            </a:endParaRPr>
          </a:p>
        </p:txBody>
      </p:sp>
    </p:spTree>
    <p:extLst>
      <p:ext uri="{BB962C8B-B14F-4D97-AF65-F5344CB8AC3E}">
        <p14:creationId xmlns:p14="http://schemas.microsoft.com/office/powerpoint/2010/main" val="334508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charset="0"/>
                <a:ea typeface="+mn-ea"/>
                <a:cs typeface="+mn-cs"/>
              </a:rPr>
              <a:t> For transmission of data beyond a local area, communication is typically achieved</a:t>
            </a:r>
          </a:p>
          <a:p>
            <a:r>
              <a:rPr lang="en-US" sz="1200" kern="1200" baseline="0" dirty="0" smtClean="0">
                <a:solidFill>
                  <a:schemeClr val="tx1"/>
                </a:solidFill>
                <a:latin typeface="Times New Roman" charset="0"/>
                <a:ea typeface="+mn-ea"/>
                <a:cs typeface="+mn-cs"/>
              </a:rPr>
              <a:t>by transmitting data from source to destination through a network of intermediate</a:t>
            </a:r>
          </a:p>
          <a:p>
            <a:r>
              <a:rPr lang="en-US" sz="1200" kern="1200" baseline="0" dirty="0" smtClean="0">
                <a:solidFill>
                  <a:schemeClr val="tx1"/>
                </a:solidFill>
                <a:latin typeface="Times New Roman" charset="0"/>
                <a:ea typeface="+mn-ea"/>
                <a:cs typeface="+mn-cs"/>
              </a:rPr>
              <a:t>switching nodes; this switched network design is typically used to implement LANs</a:t>
            </a:r>
          </a:p>
          <a:p>
            <a:r>
              <a:rPr lang="en-US" sz="1200" kern="1200" baseline="0" dirty="0" smtClean="0">
                <a:solidFill>
                  <a:schemeClr val="tx1"/>
                </a:solidFill>
                <a:latin typeface="Times New Roman" charset="0"/>
                <a:ea typeface="+mn-ea"/>
                <a:cs typeface="+mn-cs"/>
              </a:rPr>
              <a:t>as well. The switching nodes are not concerned with the content of the data; rather,</a:t>
            </a:r>
          </a:p>
          <a:p>
            <a:r>
              <a:rPr lang="en-US" sz="1200" kern="1200" baseline="0" dirty="0" smtClean="0">
                <a:solidFill>
                  <a:schemeClr val="tx1"/>
                </a:solidFill>
                <a:latin typeface="Times New Roman" charset="0"/>
                <a:ea typeface="+mn-ea"/>
                <a:cs typeface="+mn-cs"/>
              </a:rPr>
              <a:t>their purpose is to provide a switching facility that will move the data from node to</a:t>
            </a:r>
          </a:p>
          <a:p>
            <a:r>
              <a:rPr lang="en-US" sz="1200" kern="1200" baseline="0" dirty="0" smtClean="0">
                <a:solidFill>
                  <a:schemeClr val="tx1"/>
                </a:solidFill>
                <a:latin typeface="Times New Roman" charset="0"/>
                <a:ea typeface="+mn-ea"/>
                <a:cs typeface="+mn-cs"/>
              </a:rPr>
              <a:t>node until they reach their destination. Figure 9.1 illustrates a simple network. The</a:t>
            </a:r>
          </a:p>
          <a:p>
            <a:r>
              <a:rPr lang="en-US" sz="1200" kern="1200" baseline="0" dirty="0" smtClean="0">
                <a:solidFill>
                  <a:schemeClr val="tx1"/>
                </a:solidFill>
                <a:latin typeface="Times New Roman" charset="0"/>
                <a:ea typeface="+mn-ea"/>
                <a:cs typeface="+mn-cs"/>
              </a:rPr>
              <a:t>devices attached to the network may be referred to as stations . The stations may</a:t>
            </a:r>
          </a:p>
          <a:p>
            <a:r>
              <a:rPr lang="en-US" sz="1200" kern="1200" baseline="0" dirty="0" smtClean="0">
                <a:solidFill>
                  <a:schemeClr val="tx1"/>
                </a:solidFill>
                <a:latin typeface="Times New Roman" charset="0"/>
                <a:ea typeface="+mn-ea"/>
                <a:cs typeface="+mn-cs"/>
              </a:rPr>
              <a:t>be computers, terminals, telephones, or other communicating devices. We refer to</a:t>
            </a:r>
          </a:p>
          <a:p>
            <a:r>
              <a:rPr lang="en-US" sz="1200" kern="1200" baseline="0" dirty="0" smtClean="0">
                <a:solidFill>
                  <a:schemeClr val="tx1"/>
                </a:solidFill>
                <a:latin typeface="Times New Roman" charset="0"/>
                <a:ea typeface="+mn-ea"/>
                <a:cs typeface="+mn-cs"/>
              </a:rPr>
              <a:t> the switching devices whose purpose is to provide communication as nodes . Nodes</a:t>
            </a:r>
          </a:p>
          <a:p>
            <a:r>
              <a:rPr lang="en-US" sz="1200" kern="1200" baseline="0" dirty="0" smtClean="0">
                <a:solidFill>
                  <a:schemeClr val="tx1"/>
                </a:solidFill>
                <a:latin typeface="Times New Roman" charset="0"/>
                <a:ea typeface="+mn-ea"/>
                <a:cs typeface="+mn-cs"/>
              </a:rPr>
              <a:t>are connected to one another in some topology by transmission links. Each station</a:t>
            </a:r>
          </a:p>
          <a:p>
            <a:r>
              <a:rPr lang="en-US" sz="1200" kern="1200" baseline="0" dirty="0" smtClean="0">
                <a:solidFill>
                  <a:schemeClr val="tx1"/>
                </a:solidFill>
                <a:latin typeface="Times New Roman" charset="0"/>
                <a:ea typeface="+mn-ea"/>
                <a:cs typeface="+mn-cs"/>
              </a:rPr>
              <a:t>attaches to a node, and the collection of nodes is referred to as a communications</a:t>
            </a:r>
          </a:p>
          <a:p>
            <a:r>
              <a:rPr lang="en-US" sz="1200" kern="1200" baseline="0" dirty="0" smtClean="0">
                <a:solidFill>
                  <a:schemeClr val="tx1"/>
                </a:solidFill>
                <a:latin typeface="Times New Roman" charset="0"/>
                <a:ea typeface="+mn-ea"/>
                <a:cs typeface="+mn-cs"/>
              </a:rPr>
              <a:t>network .</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In a switched communication network , data entering the network from a station</a:t>
            </a:r>
          </a:p>
          <a:p>
            <a:r>
              <a:rPr lang="en-US" sz="1200" kern="1200" baseline="0" dirty="0" smtClean="0">
                <a:solidFill>
                  <a:schemeClr val="tx1"/>
                </a:solidFill>
                <a:latin typeface="Times New Roman" charset="0"/>
                <a:ea typeface="+mn-ea"/>
                <a:cs typeface="+mn-cs"/>
              </a:rPr>
              <a:t>are routed to the destination by being switched from node to node.</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Two different technologies are used in wide area switched networks: circuit</a:t>
            </a:r>
          </a:p>
          <a:p>
            <a:r>
              <a:rPr lang="en-US" sz="1200" kern="1200" baseline="0" dirty="0" smtClean="0">
                <a:solidFill>
                  <a:schemeClr val="tx1"/>
                </a:solidFill>
                <a:latin typeface="Times New Roman" charset="0"/>
                <a:ea typeface="+mn-ea"/>
                <a:cs typeface="+mn-cs"/>
              </a:rPr>
              <a:t>switching and packet switching. These two technologies differ in the way the</a:t>
            </a:r>
          </a:p>
          <a:p>
            <a:r>
              <a:rPr lang="en-US" sz="1200" kern="1200" baseline="0" dirty="0" smtClean="0">
                <a:solidFill>
                  <a:schemeClr val="tx1"/>
                </a:solidFill>
                <a:latin typeface="Times New Roman" charset="0"/>
                <a:ea typeface="+mn-ea"/>
                <a:cs typeface="+mn-cs"/>
              </a:rPr>
              <a:t>nodes switch information from one link to another on the way from source to</a:t>
            </a:r>
          </a:p>
          <a:p>
            <a:r>
              <a:rPr lang="en-US" sz="1200" kern="1200" baseline="0" dirty="0" smtClean="0">
                <a:solidFill>
                  <a:schemeClr val="tx1"/>
                </a:solidFill>
                <a:latin typeface="Times New Roman" charset="0"/>
                <a:ea typeface="+mn-ea"/>
                <a:cs typeface="+mn-cs"/>
              </a:rPr>
              <a:t>destination.</a:t>
            </a:r>
            <a:endParaRPr lang="en-US" dirty="0"/>
          </a:p>
        </p:txBody>
      </p:sp>
      <p:sp>
        <p:nvSpPr>
          <p:cNvPr id="4" name="Slide Number Placeholder 3"/>
          <p:cNvSpPr>
            <a:spLocks noGrp="1"/>
          </p:cNvSpPr>
          <p:nvPr>
            <p:ph type="sldNum" sz="quarter" idx="10"/>
          </p:nvPr>
        </p:nvSpPr>
        <p:spPr/>
        <p:txBody>
          <a:bodyPr/>
          <a:lstStyle/>
          <a:p>
            <a:fld id="{6ABFC162-2D1E-FF41-AAFE-0845D2B3FC38}" type="slidenum">
              <a:rPr lang="en-US" smtClean="0"/>
              <a:pPr/>
              <a:t>3</a:t>
            </a:fld>
            <a:endParaRPr lang="en-US" dirty="0"/>
          </a:p>
        </p:txBody>
      </p:sp>
    </p:spTree>
    <p:extLst>
      <p:ext uri="{BB962C8B-B14F-4D97-AF65-F5344CB8AC3E}">
        <p14:creationId xmlns:p14="http://schemas.microsoft.com/office/powerpoint/2010/main" val="16303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charset="0"/>
                <a:ea typeface="+mn-ea"/>
                <a:cs typeface="+mn-cs"/>
              </a:rPr>
              <a:t> Besides performance, there are a number of other</a:t>
            </a:r>
          </a:p>
          <a:p>
            <a:r>
              <a:rPr lang="en-US" sz="1200" kern="1200" baseline="0" dirty="0" smtClean="0">
                <a:solidFill>
                  <a:schemeClr val="tx1"/>
                </a:solidFill>
                <a:latin typeface="Times New Roman" charset="0"/>
                <a:ea typeface="+mn-ea"/>
                <a:cs typeface="+mn-cs"/>
              </a:rPr>
              <a:t>characteristics that may be considered in comparing the techniques we have been</a:t>
            </a:r>
          </a:p>
          <a:p>
            <a:r>
              <a:rPr lang="en-US" sz="1200" kern="1200" baseline="0" dirty="0" smtClean="0">
                <a:solidFill>
                  <a:schemeClr val="tx1"/>
                </a:solidFill>
                <a:latin typeface="Times New Roman" charset="0"/>
                <a:ea typeface="+mn-ea"/>
                <a:cs typeface="+mn-cs"/>
              </a:rPr>
              <a:t>discussing. Table 9.1 summarizes the most important of these. Most of these characteristics</a:t>
            </a:r>
          </a:p>
          <a:p>
            <a:r>
              <a:rPr lang="en-US" sz="1200" kern="1200" baseline="0" dirty="0" smtClean="0">
                <a:solidFill>
                  <a:schemeClr val="tx1"/>
                </a:solidFill>
                <a:latin typeface="Times New Roman" charset="0"/>
                <a:ea typeface="+mn-ea"/>
                <a:cs typeface="+mn-cs"/>
              </a:rPr>
              <a:t>have already been discussed. A few additional comments follow.</a:t>
            </a:r>
          </a:p>
          <a:p>
            <a:endParaRPr lang="en-US" sz="1200" b="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As was mentioned, circuit switching is essentially a transparent service. Once a</a:t>
            </a:r>
          </a:p>
          <a:p>
            <a:r>
              <a:rPr lang="en-US" sz="1200" kern="1200" baseline="0" dirty="0" smtClean="0">
                <a:solidFill>
                  <a:schemeClr val="tx1"/>
                </a:solidFill>
                <a:latin typeface="Times New Roman" charset="0"/>
                <a:ea typeface="+mn-ea"/>
                <a:cs typeface="+mn-cs"/>
              </a:rPr>
              <a:t>connection is established, a constant data rate is provided to the connected stations.</a:t>
            </a:r>
          </a:p>
          <a:p>
            <a:r>
              <a:rPr lang="en-US" sz="1200" kern="1200" baseline="0" dirty="0" smtClean="0">
                <a:solidFill>
                  <a:schemeClr val="tx1"/>
                </a:solidFill>
                <a:latin typeface="Times New Roman" charset="0"/>
                <a:ea typeface="+mn-ea"/>
                <a:cs typeface="+mn-cs"/>
              </a:rPr>
              <a:t>This is not the case with packet switching, which typically introduces variable delay,</a:t>
            </a:r>
          </a:p>
          <a:p>
            <a:r>
              <a:rPr lang="en-US" sz="1200" kern="1200" baseline="0" dirty="0" smtClean="0">
                <a:solidFill>
                  <a:schemeClr val="tx1"/>
                </a:solidFill>
                <a:latin typeface="Times New Roman" charset="0"/>
                <a:ea typeface="+mn-ea"/>
                <a:cs typeface="+mn-cs"/>
              </a:rPr>
              <a:t>so that data arrive in a choppy manner. Indeed, with datagram packet switching,</a:t>
            </a:r>
          </a:p>
          <a:p>
            <a:r>
              <a:rPr lang="en-US" sz="1200" kern="1200" baseline="0" dirty="0" smtClean="0">
                <a:solidFill>
                  <a:schemeClr val="tx1"/>
                </a:solidFill>
                <a:latin typeface="Times New Roman" charset="0"/>
                <a:ea typeface="+mn-ea"/>
                <a:cs typeface="+mn-cs"/>
              </a:rPr>
              <a:t>data may arrive in a different order than they were transmitted.</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An additional consequence of transparency is that there is no overhead</a:t>
            </a:r>
          </a:p>
          <a:p>
            <a:r>
              <a:rPr lang="en-US" sz="1200" kern="1200" baseline="0" dirty="0" smtClean="0">
                <a:solidFill>
                  <a:schemeClr val="tx1"/>
                </a:solidFill>
                <a:latin typeface="Times New Roman" charset="0"/>
                <a:ea typeface="+mn-ea"/>
                <a:cs typeface="+mn-cs"/>
              </a:rPr>
              <a:t>required to accommodate circuit switching. Once a connection is established, the</a:t>
            </a:r>
          </a:p>
          <a:p>
            <a:r>
              <a:rPr lang="en-US" sz="1200" kern="1200" baseline="0" dirty="0" smtClean="0">
                <a:solidFill>
                  <a:schemeClr val="tx1"/>
                </a:solidFill>
                <a:latin typeface="Times New Roman" charset="0"/>
                <a:ea typeface="+mn-ea"/>
                <a:cs typeface="+mn-cs"/>
              </a:rPr>
              <a:t>analog or digital data are passed through, as is, from source to destination. For</a:t>
            </a:r>
          </a:p>
          <a:p>
            <a:r>
              <a:rPr lang="en-US" sz="1200" kern="1200" baseline="0" dirty="0" smtClean="0">
                <a:solidFill>
                  <a:schemeClr val="tx1"/>
                </a:solidFill>
                <a:latin typeface="Times New Roman" charset="0"/>
                <a:ea typeface="+mn-ea"/>
                <a:cs typeface="+mn-cs"/>
              </a:rPr>
              <a:t>packet switching, analog data must be converted to digital before transmission; in</a:t>
            </a:r>
          </a:p>
          <a:p>
            <a:r>
              <a:rPr lang="en-US" sz="1200" kern="1200" baseline="0" dirty="0" smtClean="0">
                <a:solidFill>
                  <a:schemeClr val="tx1"/>
                </a:solidFill>
                <a:latin typeface="Times New Roman" charset="0"/>
                <a:ea typeface="+mn-ea"/>
                <a:cs typeface="+mn-cs"/>
              </a:rPr>
              <a:t>addition, each packet includes overhead bits, such as the destination address.</a:t>
            </a:r>
            <a:endParaRPr lang="en-US" sz="1200" b="0" kern="1200" dirty="0" smtClean="0">
              <a:solidFill>
                <a:schemeClr val="tx1"/>
              </a:solidFill>
              <a:latin typeface="Times New Roman" charset="0"/>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6ABFC162-2D1E-FF41-AAFE-0845D2B3FC38}" type="slidenum">
              <a:rPr lang="en-US" smtClean="0"/>
              <a:pPr/>
              <a:t>30</a:t>
            </a:fld>
            <a:endParaRPr lang="en-US" dirty="0"/>
          </a:p>
        </p:txBody>
      </p:sp>
    </p:spTree>
    <p:extLst>
      <p:ext uri="{BB962C8B-B14F-4D97-AF65-F5344CB8AC3E}">
        <p14:creationId xmlns:p14="http://schemas.microsoft.com/office/powerpoint/2010/main" val="1551051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charset="0"/>
                <a:ea typeface="+mn-ea"/>
                <a:cs typeface="+mn-cs"/>
              </a:rPr>
              <a:t> Asynchronous transfer mode is a switching and multiplexing technology that</a:t>
            </a:r>
          </a:p>
          <a:p>
            <a:r>
              <a:rPr lang="en-US" sz="1200" kern="1200" baseline="0" dirty="0" smtClean="0">
                <a:solidFill>
                  <a:schemeClr val="tx1"/>
                </a:solidFill>
                <a:latin typeface="Times New Roman" charset="0"/>
                <a:ea typeface="+mn-ea"/>
                <a:cs typeface="+mn-cs"/>
              </a:rPr>
              <a:t>employs small, fixed-length packets called cells . A fixed-size packet was chosen</a:t>
            </a:r>
          </a:p>
          <a:p>
            <a:r>
              <a:rPr lang="en-US" sz="1200" kern="1200" baseline="0" dirty="0" smtClean="0">
                <a:solidFill>
                  <a:schemeClr val="tx1"/>
                </a:solidFill>
                <a:latin typeface="Times New Roman" charset="0"/>
                <a:ea typeface="+mn-ea"/>
                <a:cs typeface="+mn-cs"/>
              </a:rPr>
              <a:t>to ensure that the switching and multiplexing function could be carried out efficiently,</a:t>
            </a:r>
          </a:p>
          <a:p>
            <a:r>
              <a:rPr lang="en-US" sz="1200" kern="1200" baseline="0" dirty="0" smtClean="0">
                <a:solidFill>
                  <a:schemeClr val="tx1"/>
                </a:solidFill>
                <a:latin typeface="Times New Roman" charset="0"/>
                <a:ea typeface="+mn-ea"/>
                <a:cs typeface="+mn-cs"/>
              </a:rPr>
              <a:t>with little delay variation. A small cell size was chosen primarily to support</a:t>
            </a:r>
          </a:p>
          <a:p>
            <a:r>
              <a:rPr lang="en-US" sz="1200" kern="1200" baseline="0" dirty="0" smtClean="0">
                <a:solidFill>
                  <a:schemeClr val="tx1"/>
                </a:solidFill>
                <a:latin typeface="Times New Roman" charset="0"/>
                <a:ea typeface="+mn-ea"/>
                <a:cs typeface="+mn-cs"/>
              </a:rPr>
              <a:t>delay-intolerant interactive voice service with a small </a:t>
            </a:r>
            <a:r>
              <a:rPr lang="en-US" sz="1200" kern="1200" baseline="0" dirty="0" err="1" smtClean="0">
                <a:solidFill>
                  <a:schemeClr val="tx1"/>
                </a:solidFill>
                <a:latin typeface="Times New Roman" charset="0"/>
                <a:ea typeface="+mn-ea"/>
                <a:cs typeface="+mn-cs"/>
              </a:rPr>
              <a:t>packetization</a:t>
            </a:r>
            <a:r>
              <a:rPr lang="en-US" sz="1200" kern="1200" baseline="0" dirty="0" smtClean="0">
                <a:solidFill>
                  <a:schemeClr val="tx1"/>
                </a:solidFill>
                <a:latin typeface="Times New Roman" charset="0"/>
                <a:ea typeface="+mn-ea"/>
                <a:cs typeface="+mn-cs"/>
              </a:rPr>
              <a:t> delay. ATM is a</a:t>
            </a:r>
          </a:p>
          <a:p>
            <a:r>
              <a:rPr lang="en-US" sz="1200" kern="1200" baseline="0" dirty="0" smtClean="0">
                <a:solidFill>
                  <a:schemeClr val="tx1"/>
                </a:solidFill>
                <a:latin typeface="Times New Roman" charset="0"/>
                <a:ea typeface="+mn-ea"/>
                <a:cs typeface="+mn-cs"/>
              </a:rPr>
              <a:t>connection-oriented packet-switching technology that was designed to provide the</a:t>
            </a:r>
          </a:p>
          <a:p>
            <a:r>
              <a:rPr lang="en-US" sz="1200" kern="1200" baseline="0" dirty="0" smtClean="0">
                <a:solidFill>
                  <a:schemeClr val="tx1"/>
                </a:solidFill>
                <a:latin typeface="Times New Roman" charset="0"/>
                <a:ea typeface="+mn-ea"/>
                <a:cs typeface="+mn-cs"/>
              </a:rPr>
              <a:t>performance of a circuit-switching network and the flexibility and efficiency of a</a:t>
            </a:r>
          </a:p>
          <a:p>
            <a:r>
              <a:rPr lang="en-US" sz="1200" kern="1200" baseline="0" dirty="0" smtClean="0">
                <a:solidFill>
                  <a:schemeClr val="tx1"/>
                </a:solidFill>
                <a:latin typeface="Times New Roman" charset="0"/>
                <a:ea typeface="+mn-ea"/>
                <a:cs typeface="+mn-cs"/>
              </a:rPr>
              <a:t>packet-switching network. A major thrust of the ATM standardization effort was to</a:t>
            </a:r>
          </a:p>
          <a:p>
            <a:r>
              <a:rPr lang="en-US" sz="1200" kern="1200" baseline="0" dirty="0" smtClean="0">
                <a:solidFill>
                  <a:schemeClr val="tx1"/>
                </a:solidFill>
                <a:latin typeface="Times New Roman" charset="0"/>
                <a:ea typeface="+mn-ea"/>
                <a:cs typeface="+mn-cs"/>
              </a:rPr>
              <a:t>provide a powerful set of tools for supporting a rich </a:t>
            </a:r>
            <a:r>
              <a:rPr lang="en-US" sz="1200" kern="1200" baseline="0" dirty="0" err="1" smtClean="0">
                <a:solidFill>
                  <a:schemeClr val="tx1"/>
                </a:solidFill>
                <a:latin typeface="Times New Roman" charset="0"/>
                <a:ea typeface="+mn-ea"/>
                <a:cs typeface="+mn-cs"/>
              </a:rPr>
              <a:t>QoS</a:t>
            </a:r>
            <a:r>
              <a:rPr lang="en-US" sz="1200" kern="1200" baseline="0" dirty="0" smtClean="0">
                <a:solidFill>
                  <a:schemeClr val="tx1"/>
                </a:solidFill>
                <a:latin typeface="Times New Roman" charset="0"/>
                <a:ea typeface="+mn-ea"/>
                <a:cs typeface="+mn-cs"/>
              </a:rPr>
              <a:t> capability and a powerful</a:t>
            </a:r>
          </a:p>
          <a:p>
            <a:r>
              <a:rPr lang="en-US" sz="1200" kern="1200" baseline="0" dirty="0" smtClean="0">
                <a:solidFill>
                  <a:schemeClr val="tx1"/>
                </a:solidFill>
                <a:latin typeface="Times New Roman" charset="0"/>
                <a:ea typeface="+mn-ea"/>
                <a:cs typeface="+mn-cs"/>
              </a:rPr>
              <a:t>traffic management capability. ATM was intended to provide a unified networking</a:t>
            </a:r>
          </a:p>
          <a:p>
            <a:r>
              <a:rPr lang="en-US" sz="1200" kern="1200" baseline="0" dirty="0" smtClean="0">
                <a:solidFill>
                  <a:schemeClr val="tx1"/>
                </a:solidFill>
                <a:latin typeface="Times New Roman" charset="0"/>
                <a:ea typeface="+mn-ea"/>
                <a:cs typeface="+mn-cs"/>
              </a:rPr>
              <a:t>standard for both circuit-switched and packet-switched traffic, and to support data,</a:t>
            </a:r>
          </a:p>
          <a:p>
            <a:r>
              <a:rPr lang="en-US" sz="1200" kern="1200" baseline="0" dirty="0" smtClean="0">
                <a:solidFill>
                  <a:schemeClr val="tx1"/>
                </a:solidFill>
                <a:latin typeface="Times New Roman" charset="0"/>
                <a:ea typeface="+mn-ea"/>
                <a:cs typeface="+mn-cs"/>
              </a:rPr>
              <a:t>voice, and video with appropriate </a:t>
            </a:r>
            <a:r>
              <a:rPr lang="en-US" sz="1200" kern="1200" baseline="0" dirty="0" err="1" smtClean="0">
                <a:solidFill>
                  <a:schemeClr val="tx1"/>
                </a:solidFill>
                <a:latin typeface="Times New Roman" charset="0"/>
                <a:ea typeface="+mn-ea"/>
                <a:cs typeface="+mn-cs"/>
              </a:rPr>
              <a:t>QoS</a:t>
            </a:r>
            <a:r>
              <a:rPr lang="en-US" sz="1200" kern="1200" baseline="0" dirty="0" smtClean="0">
                <a:solidFill>
                  <a:schemeClr val="tx1"/>
                </a:solidFill>
                <a:latin typeface="Times New Roman" charset="0"/>
                <a:ea typeface="+mn-ea"/>
                <a:cs typeface="+mn-cs"/>
              </a:rPr>
              <a:t> mechanisms. With ATM, the user can select</a:t>
            </a:r>
          </a:p>
          <a:p>
            <a:r>
              <a:rPr lang="en-US" sz="1200" kern="1200" baseline="0" dirty="0" smtClean="0">
                <a:solidFill>
                  <a:schemeClr val="tx1"/>
                </a:solidFill>
                <a:latin typeface="Times New Roman" charset="0"/>
                <a:ea typeface="+mn-ea"/>
                <a:cs typeface="+mn-cs"/>
              </a:rPr>
              <a:t>the desired level of service and obtain guaranteed service quality. Internally, the</a:t>
            </a:r>
          </a:p>
          <a:p>
            <a:r>
              <a:rPr lang="en-US" sz="1200" kern="1200" baseline="0" dirty="0" smtClean="0">
                <a:solidFill>
                  <a:schemeClr val="tx1"/>
                </a:solidFill>
                <a:latin typeface="Times New Roman" charset="0"/>
                <a:ea typeface="+mn-ea"/>
                <a:cs typeface="+mn-cs"/>
              </a:rPr>
              <a:t>ATM network makes reservations and preplans routes so that transmission allocation</a:t>
            </a:r>
          </a:p>
          <a:p>
            <a:r>
              <a:rPr lang="en-US" sz="1200" kern="1200" baseline="0" dirty="0" smtClean="0">
                <a:solidFill>
                  <a:schemeClr val="tx1"/>
                </a:solidFill>
                <a:latin typeface="Times New Roman" charset="0"/>
                <a:ea typeface="+mn-ea"/>
                <a:cs typeface="+mn-cs"/>
              </a:rPr>
              <a:t>is based on priority and </a:t>
            </a:r>
            <a:r>
              <a:rPr lang="en-US" sz="1200" kern="1200" baseline="0" dirty="0" err="1" smtClean="0">
                <a:solidFill>
                  <a:schemeClr val="tx1"/>
                </a:solidFill>
                <a:latin typeface="Times New Roman" charset="0"/>
                <a:ea typeface="+mn-ea"/>
                <a:cs typeface="+mn-cs"/>
              </a:rPr>
              <a:t>QoS</a:t>
            </a:r>
            <a:r>
              <a:rPr lang="en-US" sz="1200" kern="1200" baseline="0" dirty="0" smtClean="0">
                <a:solidFill>
                  <a:schemeClr val="tx1"/>
                </a:solidFill>
                <a:latin typeface="Times New Roman" charset="0"/>
                <a:ea typeface="+mn-ea"/>
                <a:cs typeface="+mn-cs"/>
              </a:rPr>
              <a:t> characteristics.</a:t>
            </a:r>
          </a:p>
          <a:p>
            <a:endParaRPr lang="en-US" sz="1200" kern="1200" baseline="0" dirty="0" smtClean="0">
              <a:solidFill>
                <a:schemeClr val="tx1"/>
              </a:solidFill>
              <a:latin typeface="Times New Roman"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6ABFC162-2D1E-FF41-AAFE-0845D2B3FC38}" type="slidenum">
              <a:rPr lang="en-US" smtClean="0"/>
              <a:pPr/>
              <a:t>31</a:t>
            </a:fld>
            <a:endParaRPr lang="en-US" dirty="0"/>
          </a:p>
        </p:txBody>
      </p:sp>
    </p:spTree>
    <p:extLst>
      <p:ext uri="{BB962C8B-B14F-4D97-AF65-F5344CB8AC3E}">
        <p14:creationId xmlns:p14="http://schemas.microsoft.com/office/powerpoint/2010/main" val="619348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Times New Roman" charset="0"/>
                <a:ea typeface="+mn-ea"/>
                <a:cs typeface="+mn-cs"/>
              </a:rPr>
              <a:t> ATM was intended to be a universal networking technology, with much of the</a:t>
            </a:r>
          </a:p>
          <a:p>
            <a:r>
              <a:rPr lang="en-US" sz="1200" kern="1200" baseline="0" dirty="0" smtClean="0">
                <a:solidFill>
                  <a:schemeClr val="tx1"/>
                </a:solidFill>
                <a:latin typeface="Times New Roman" charset="0"/>
                <a:ea typeface="+mn-ea"/>
                <a:cs typeface="+mn-cs"/>
              </a:rPr>
              <a:t>switching and routing capability implemented in hardware, and with the ability to</a:t>
            </a:r>
          </a:p>
          <a:p>
            <a:r>
              <a:rPr lang="en-US" sz="1200" kern="1200" baseline="0" dirty="0" smtClean="0">
                <a:solidFill>
                  <a:schemeClr val="tx1"/>
                </a:solidFill>
                <a:latin typeface="Times New Roman" charset="0"/>
                <a:ea typeface="+mn-ea"/>
                <a:cs typeface="+mn-cs"/>
              </a:rPr>
              <a:t>support IP-based networks and circuit-switched networks. It was also anticipated</a:t>
            </a:r>
          </a:p>
          <a:p>
            <a:r>
              <a:rPr lang="en-US" sz="1200" kern="1200" baseline="0" dirty="0" smtClean="0">
                <a:solidFill>
                  <a:schemeClr val="tx1"/>
                </a:solidFill>
                <a:latin typeface="Times New Roman" charset="0"/>
                <a:ea typeface="+mn-ea"/>
                <a:cs typeface="+mn-cs"/>
              </a:rPr>
              <a:t>that ATM would be used to implement local area networks. ATM never achieved</a:t>
            </a:r>
          </a:p>
          <a:p>
            <a:r>
              <a:rPr lang="en-US" sz="1200" kern="1200" baseline="0" dirty="0" smtClean="0">
                <a:solidFill>
                  <a:schemeClr val="tx1"/>
                </a:solidFill>
                <a:latin typeface="Times New Roman" charset="0"/>
                <a:ea typeface="+mn-ea"/>
                <a:cs typeface="+mn-cs"/>
              </a:rPr>
              <a:t>this comprehensive deployment. However, ATM remains an important technology.</a:t>
            </a:r>
          </a:p>
          <a:p>
            <a:r>
              <a:rPr lang="en-US" sz="1200" kern="1200" baseline="0" dirty="0" smtClean="0">
                <a:solidFill>
                  <a:schemeClr val="tx1"/>
                </a:solidFill>
                <a:latin typeface="Times New Roman" charset="0"/>
                <a:ea typeface="+mn-ea"/>
                <a:cs typeface="+mn-cs"/>
              </a:rPr>
              <a:t>ATM is commonly used by telecommunications providers to implement wide area</a:t>
            </a:r>
          </a:p>
          <a:p>
            <a:r>
              <a:rPr lang="en-US" sz="1200" kern="1200" baseline="0" dirty="0" smtClean="0">
                <a:solidFill>
                  <a:schemeClr val="tx1"/>
                </a:solidFill>
                <a:latin typeface="Times New Roman" charset="0"/>
                <a:ea typeface="+mn-ea"/>
                <a:cs typeface="+mn-cs"/>
              </a:rPr>
              <a:t>networks. Many DSL implementations use ATM over the basic DSL hardware for</a:t>
            </a:r>
          </a:p>
          <a:p>
            <a:r>
              <a:rPr lang="en-US" sz="1200" kern="1200" baseline="0" dirty="0" smtClean="0">
                <a:solidFill>
                  <a:schemeClr val="tx1"/>
                </a:solidFill>
                <a:latin typeface="Times New Roman" charset="0"/>
                <a:ea typeface="+mn-ea"/>
                <a:cs typeface="+mn-cs"/>
              </a:rPr>
              <a:t>multiplexing and switching, and ATM is used as a backbone network technology in</a:t>
            </a:r>
          </a:p>
          <a:p>
            <a:r>
              <a:rPr lang="en-US" sz="1200" kern="1200" baseline="0" dirty="0" smtClean="0">
                <a:solidFill>
                  <a:schemeClr val="tx1"/>
                </a:solidFill>
                <a:latin typeface="Times New Roman" charset="0"/>
                <a:ea typeface="+mn-ea"/>
                <a:cs typeface="+mn-cs"/>
              </a:rPr>
              <a:t>numerous IP networks and portions of the Internet.</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A number of factors have led to this lesser role for ATM. IP, with its many</a:t>
            </a:r>
          </a:p>
          <a:p>
            <a:r>
              <a:rPr lang="en-US" sz="1200" kern="1200" baseline="0" dirty="0" smtClean="0">
                <a:solidFill>
                  <a:schemeClr val="tx1"/>
                </a:solidFill>
                <a:latin typeface="Times New Roman" charset="0"/>
                <a:ea typeface="+mn-ea"/>
                <a:cs typeface="+mn-cs"/>
              </a:rPr>
              <a:t>associated protocols, provides an integrative technology that is more scalable and</a:t>
            </a:r>
          </a:p>
          <a:p>
            <a:r>
              <a:rPr lang="en-US" sz="1200" kern="1200" baseline="0" dirty="0" smtClean="0">
                <a:solidFill>
                  <a:schemeClr val="tx1"/>
                </a:solidFill>
                <a:latin typeface="Times New Roman" charset="0"/>
                <a:ea typeface="+mn-ea"/>
                <a:cs typeface="+mn-cs"/>
              </a:rPr>
              <a:t>less complex than ATM. In addition, the need to use small fixed-sized cells to</a:t>
            </a:r>
          </a:p>
          <a:p>
            <a:r>
              <a:rPr lang="en-US" sz="1200" kern="1200" baseline="0" dirty="0" smtClean="0">
                <a:solidFill>
                  <a:schemeClr val="tx1"/>
                </a:solidFill>
                <a:latin typeface="Times New Roman" charset="0"/>
                <a:ea typeface="+mn-ea"/>
                <a:cs typeface="+mn-cs"/>
              </a:rPr>
              <a:t>reduce jitter has disappeared as transport speeds have increased. The development</a:t>
            </a:r>
          </a:p>
          <a:p>
            <a:r>
              <a:rPr lang="en-US" sz="1200" kern="1200" baseline="0" dirty="0" smtClean="0">
                <a:solidFill>
                  <a:schemeClr val="tx1"/>
                </a:solidFill>
                <a:latin typeface="Times New Roman" charset="0"/>
                <a:ea typeface="+mn-ea"/>
                <a:cs typeface="+mn-cs"/>
              </a:rPr>
              <a:t>of voice and video over IP protocols has provided an integration capability</a:t>
            </a:r>
          </a:p>
          <a:p>
            <a:r>
              <a:rPr lang="en-US" sz="1200" kern="1200" baseline="0" dirty="0" smtClean="0">
                <a:solidFill>
                  <a:schemeClr val="tx1"/>
                </a:solidFill>
                <a:latin typeface="Times New Roman" charset="0"/>
                <a:ea typeface="+mn-ea"/>
                <a:cs typeface="+mn-cs"/>
              </a:rPr>
              <a:t>at the IP level.</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Perhaps the most significant development related to the reduced role for ATM</a:t>
            </a:r>
          </a:p>
          <a:p>
            <a:r>
              <a:rPr lang="en-US" sz="1200" kern="1200" baseline="0" dirty="0" smtClean="0">
                <a:solidFill>
                  <a:schemeClr val="tx1"/>
                </a:solidFill>
                <a:latin typeface="Times New Roman" charset="0"/>
                <a:ea typeface="+mn-ea"/>
                <a:cs typeface="+mn-cs"/>
              </a:rPr>
              <a:t>is the widespread acceptance of Multiprotocol Label Switching (MPLS). MPLS is</a:t>
            </a:r>
          </a:p>
          <a:p>
            <a:r>
              <a:rPr lang="en-US" sz="1200" kern="1200" baseline="0" dirty="0" smtClean="0">
                <a:solidFill>
                  <a:schemeClr val="tx1"/>
                </a:solidFill>
                <a:latin typeface="Times New Roman" charset="0"/>
                <a:ea typeface="+mn-ea"/>
                <a:cs typeface="+mn-cs"/>
              </a:rPr>
              <a:t> a layer-2 connection-oriented packet-switching protocol that, as the name suggests,</a:t>
            </a:r>
          </a:p>
          <a:p>
            <a:r>
              <a:rPr lang="en-US" sz="1200" kern="1200" baseline="0" dirty="0" smtClean="0">
                <a:solidFill>
                  <a:schemeClr val="tx1"/>
                </a:solidFill>
                <a:latin typeface="Times New Roman" charset="0"/>
                <a:ea typeface="+mn-ea"/>
                <a:cs typeface="+mn-cs"/>
              </a:rPr>
              <a:t>can provide a switching service for a variety of protocols and applications, including</a:t>
            </a:r>
          </a:p>
          <a:p>
            <a:r>
              <a:rPr lang="en-US" sz="1200" kern="1200" baseline="0" dirty="0" smtClean="0">
                <a:solidFill>
                  <a:schemeClr val="tx1"/>
                </a:solidFill>
                <a:latin typeface="Times New Roman" charset="0"/>
                <a:ea typeface="+mn-ea"/>
                <a:cs typeface="+mn-cs"/>
              </a:rPr>
              <a:t>IP, voice, and video. We introduce MPLS in Chapter 23.</a:t>
            </a:r>
            <a:endParaRPr lang="en-US" dirty="0"/>
          </a:p>
        </p:txBody>
      </p:sp>
      <p:sp>
        <p:nvSpPr>
          <p:cNvPr id="4" name="Slide Number Placeholder 3"/>
          <p:cNvSpPr>
            <a:spLocks noGrp="1"/>
          </p:cNvSpPr>
          <p:nvPr>
            <p:ph type="sldNum" sz="quarter" idx="10"/>
          </p:nvPr>
        </p:nvSpPr>
        <p:spPr/>
        <p:txBody>
          <a:bodyPr/>
          <a:lstStyle/>
          <a:p>
            <a:fld id="{6ABFC162-2D1E-FF41-AAFE-0845D2B3FC38}" type="slidenum">
              <a:rPr lang="en-US" smtClean="0"/>
              <a:pPr/>
              <a:t>32</a:t>
            </a:fld>
            <a:endParaRPr lang="en-US" dirty="0"/>
          </a:p>
        </p:txBody>
      </p:sp>
    </p:spTree>
    <p:extLst>
      <p:ext uri="{BB962C8B-B14F-4D97-AF65-F5344CB8AC3E}">
        <p14:creationId xmlns:p14="http://schemas.microsoft.com/office/powerpoint/2010/main" val="3297737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smtClean="0">
                <a:solidFill>
                  <a:schemeClr val="tx1"/>
                </a:solidFill>
                <a:latin typeface="Times New Roman" charset="0"/>
                <a:ea typeface="+mn-ea"/>
                <a:cs typeface="+mn-cs"/>
              </a:rPr>
              <a:t> ATM is a packet-oriented transfer mode. It allows multiple logical connections to</a:t>
            </a:r>
          </a:p>
          <a:p>
            <a:r>
              <a:rPr lang="en-US" sz="1200" kern="1200" baseline="0" dirty="0" smtClean="0">
                <a:solidFill>
                  <a:schemeClr val="tx1"/>
                </a:solidFill>
                <a:latin typeface="Times New Roman" charset="0"/>
                <a:ea typeface="+mn-ea"/>
                <a:cs typeface="+mn-cs"/>
              </a:rPr>
              <a:t>be multiplexed over a single physical interface. The information flow on each logical</a:t>
            </a:r>
          </a:p>
          <a:p>
            <a:r>
              <a:rPr lang="en-US" sz="1200" kern="1200" baseline="0" dirty="0" smtClean="0">
                <a:solidFill>
                  <a:schemeClr val="tx1"/>
                </a:solidFill>
                <a:latin typeface="Times New Roman" charset="0"/>
                <a:ea typeface="+mn-ea"/>
                <a:cs typeface="+mn-cs"/>
              </a:rPr>
              <a:t>connection is organized into fixed-size packets called cells. Logical connections</a:t>
            </a:r>
          </a:p>
          <a:p>
            <a:r>
              <a:rPr lang="en-US" sz="1200" kern="1200" baseline="0" dirty="0" smtClean="0">
                <a:solidFill>
                  <a:schemeClr val="tx1"/>
                </a:solidFill>
                <a:latin typeface="Times New Roman" charset="0"/>
                <a:ea typeface="+mn-ea"/>
                <a:cs typeface="+mn-cs"/>
              </a:rPr>
              <a:t>in ATM are referred to as virtual channel connections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 A VCC is analogous</a:t>
            </a:r>
          </a:p>
          <a:p>
            <a:r>
              <a:rPr lang="en-US" sz="1200" kern="1200" baseline="0" dirty="0" smtClean="0">
                <a:solidFill>
                  <a:schemeClr val="tx1"/>
                </a:solidFill>
                <a:latin typeface="Times New Roman" charset="0"/>
                <a:ea typeface="+mn-ea"/>
                <a:cs typeface="+mn-cs"/>
              </a:rPr>
              <a:t>to a virtual circuit; it is the basic unit of switching in an ATM network. A VCC is</a:t>
            </a:r>
          </a:p>
          <a:p>
            <a:r>
              <a:rPr lang="en-US" sz="1200" kern="1200" baseline="0" dirty="0" smtClean="0">
                <a:solidFill>
                  <a:schemeClr val="tx1"/>
                </a:solidFill>
                <a:latin typeface="Times New Roman" charset="0"/>
                <a:ea typeface="+mn-ea"/>
                <a:cs typeface="+mn-cs"/>
              </a:rPr>
              <a:t>set up between two end users through the network, and a variable-rate, full-duplex</a:t>
            </a:r>
          </a:p>
          <a:p>
            <a:r>
              <a:rPr lang="en-US" sz="1200" kern="1200" baseline="0" dirty="0" smtClean="0">
                <a:solidFill>
                  <a:schemeClr val="tx1"/>
                </a:solidFill>
                <a:latin typeface="Times New Roman" charset="0"/>
                <a:ea typeface="+mn-ea"/>
                <a:cs typeface="+mn-cs"/>
              </a:rPr>
              <a:t>flow of fixed-size cells is exchanged over the connection.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are also used for</a:t>
            </a:r>
          </a:p>
          <a:p>
            <a:r>
              <a:rPr lang="en-US" sz="1200" kern="1200" baseline="0" dirty="0" smtClean="0">
                <a:solidFill>
                  <a:schemeClr val="tx1"/>
                </a:solidFill>
                <a:latin typeface="Times New Roman" charset="0"/>
                <a:ea typeface="+mn-ea"/>
                <a:cs typeface="+mn-cs"/>
              </a:rPr>
              <a:t>user–network exchange (control signaling) and network–network exchange (network</a:t>
            </a:r>
          </a:p>
          <a:p>
            <a:r>
              <a:rPr lang="en-US" sz="1200" kern="1200" baseline="0" dirty="0" smtClean="0">
                <a:solidFill>
                  <a:schemeClr val="tx1"/>
                </a:solidFill>
                <a:latin typeface="Times New Roman" charset="0"/>
                <a:ea typeface="+mn-ea"/>
                <a:cs typeface="+mn-cs"/>
              </a:rPr>
              <a:t>management and routing).</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For ATM, a second </a:t>
            </a:r>
            <a:r>
              <a:rPr lang="en-US" sz="1200" kern="1200" baseline="0" dirty="0" err="1" smtClean="0">
                <a:solidFill>
                  <a:schemeClr val="tx1"/>
                </a:solidFill>
                <a:latin typeface="Times New Roman" charset="0"/>
                <a:ea typeface="+mn-ea"/>
                <a:cs typeface="+mn-cs"/>
              </a:rPr>
              <a:t>sublayer</a:t>
            </a:r>
            <a:r>
              <a:rPr lang="en-US" sz="1200" kern="1200" baseline="0" dirty="0" smtClean="0">
                <a:solidFill>
                  <a:schemeClr val="tx1"/>
                </a:solidFill>
                <a:latin typeface="Times New Roman" charset="0"/>
                <a:ea typeface="+mn-ea"/>
                <a:cs typeface="+mn-cs"/>
              </a:rPr>
              <a:t> of processing has been introduced that deals</a:t>
            </a:r>
          </a:p>
          <a:p>
            <a:r>
              <a:rPr lang="en-US" sz="1200" kern="1200" baseline="0" dirty="0" smtClean="0">
                <a:solidFill>
                  <a:schemeClr val="tx1"/>
                </a:solidFill>
                <a:latin typeface="Times New Roman" charset="0"/>
                <a:ea typeface="+mn-ea"/>
                <a:cs typeface="+mn-cs"/>
              </a:rPr>
              <a:t>with the concept of virtual path (Figure 9.16). A virtual path connection (VPC)  is a</a:t>
            </a:r>
          </a:p>
          <a:p>
            <a:r>
              <a:rPr lang="en-US" sz="1200" kern="1200" baseline="0" dirty="0" smtClean="0">
                <a:solidFill>
                  <a:schemeClr val="tx1"/>
                </a:solidFill>
                <a:latin typeface="Times New Roman" charset="0"/>
                <a:ea typeface="+mn-ea"/>
                <a:cs typeface="+mn-cs"/>
              </a:rPr>
              <a:t>bundle of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that have the same endpoints. Thus, all of the cells flowing over </a:t>
            </a:r>
            <a:r>
              <a:rPr lang="en-US" sz="1200" kern="1200" baseline="0" dirty="0" err="1" smtClean="0">
                <a:solidFill>
                  <a:schemeClr val="tx1"/>
                </a:solidFill>
                <a:latin typeface="Times New Roman" charset="0"/>
                <a:ea typeface="+mn-ea"/>
                <a:cs typeface="+mn-cs"/>
              </a:rPr>
              <a:t>alof</a:t>
            </a:r>
            <a:r>
              <a:rPr lang="en-US" sz="1200" kern="1200" baseline="0" dirty="0" smtClean="0">
                <a:solidFill>
                  <a:schemeClr val="tx1"/>
                </a:solidFill>
                <a:latin typeface="Times New Roman" charset="0"/>
                <a:ea typeface="+mn-ea"/>
                <a:cs typeface="+mn-cs"/>
              </a:rPr>
              <a:t> the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in a single VPC are switched together.</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The virtual path concept was developed in response to a trend in high-speed</a:t>
            </a:r>
          </a:p>
          <a:p>
            <a:r>
              <a:rPr lang="en-US" sz="1200" kern="1200" baseline="0" dirty="0" smtClean="0">
                <a:solidFill>
                  <a:schemeClr val="tx1"/>
                </a:solidFill>
                <a:latin typeface="Times New Roman" charset="0"/>
                <a:ea typeface="+mn-ea"/>
                <a:cs typeface="+mn-cs"/>
              </a:rPr>
              <a:t>networking in which the control cost of the network is becoming an increasingly</a:t>
            </a:r>
          </a:p>
          <a:p>
            <a:r>
              <a:rPr lang="en-US" sz="1200" kern="1200" baseline="0" dirty="0" smtClean="0">
                <a:solidFill>
                  <a:schemeClr val="tx1"/>
                </a:solidFill>
                <a:latin typeface="Times New Roman" charset="0"/>
                <a:ea typeface="+mn-ea"/>
                <a:cs typeface="+mn-cs"/>
              </a:rPr>
              <a:t>higher proportion of the overall network cost. The virtual path technique helps contain</a:t>
            </a:r>
          </a:p>
          <a:p>
            <a:r>
              <a:rPr lang="en-US" sz="1200" kern="1200" baseline="0" dirty="0" smtClean="0">
                <a:solidFill>
                  <a:schemeClr val="tx1"/>
                </a:solidFill>
                <a:latin typeface="Times New Roman" charset="0"/>
                <a:ea typeface="+mn-ea"/>
                <a:cs typeface="+mn-cs"/>
              </a:rPr>
              <a:t>the control cost by grouping connections sharing common paths through the</a:t>
            </a:r>
          </a:p>
          <a:p>
            <a:r>
              <a:rPr lang="en-US" sz="1200" kern="1200" baseline="0" dirty="0" smtClean="0">
                <a:solidFill>
                  <a:schemeClr val="tx1"/>
                </a:solidFill>
                <a:latin typeface="Times New Roman" charset="0"/>
                <a:ea typeface="+mn-ea"/>
                <a:cs typeface="+mn-cs"/>
              </a:rPr>
              <a:t>network into a single unit. Network management actions can then be applied to</a:t>
            </a:r>
          </a:p>
          <a:p>
            <a:r>
              <a:rPr lang="en-US" sz="1200" kern="1200" baseline="0" dirty="0" smtClean="0">
                <a:solidFill>
                  <a:schemeClr val="tx1"/>
                </a:solidFill>
                <a:latin typeface="Times New Roman" charset="0"/>
                <a:ea typeface="+mn-ea"/>
                <a:cs typeface="+mn-cs"/>
              </a:rPr>
              <a:t>a small number of groups of connections instead of a large number of individual</a:t>
            </a:r>
          </a:p>
          <a:p>
            <a:r>
              <a:rPr lang="en-US" sz="1200" kern="1200" baseline="0" dirty="0" smtClean="0">
                <a:solidFill>
                  <a:schemeClr val="tx1"/>
                </a:solidFill>
                <a:latin typeface="Times New Roman" charset="0"/>
                <a:ea typeface="+mn-ea"/>
                <a:cs typeface="+mn-cs"/>
              </a:rPr>
              <a:t>connections.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Several advantages can be listed for the use of virtual paths: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Simplified network architecture:  Network transport functions can be separated</a:t>
            </a:r>
          </a:p>
          <a:p>
            <a:r>
              <a:rPr lang="en-US" sz="1200" kern="1200" baseline="0" dirty="0" smtClean="0">
                <a:solidFill>
                  <a:schemeClr val="tx1"/>
                </a:solidFill>
                <a:latin typeface="Times New Roman" charset="0"/>
                <a:ea typeface="+mn-ea"/>
                <a:cs typeface="+mn-cs"/>
              </a:rPr>
              <a:t>into those related to an individual logical connection (virtual channel)</a:t>
            </a:r>
          </a:p>
          <a:p>
            <a:r>
              <a:rPr lang="en-US" sz="1200" kern="1200" baseline="0" dirty="0" smtClean="0">
                <a:solidFill>
                  <a:schemeClr val="tx1"/>
                </a:solidFill>
                <a:latin typeface="Times New Roman" charset="0"/>
                <a:ea typeface="+mn-ea"/>
                <a:cs typeface="+mn-cs"/>
              </a:rPr>
              <a:t>and those related to a group of logical connections (virtual path).</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Increased network performance and reliability:  The network deals with fewer,</a:t>
            </a:r>
          </a:p>
          <a:p>
            <a:r>
              <a:rPr lang="en-US" sz="1200" kern="1200" baseline="0" dirty="0" smtClean="0">
                <a:solidFill>
                  <a:schemeClr val="tx1"/>
                </a:solidFill>
                <a:latin typeface="Times New Roman" charset="0"/>
                <a:ea typeface="+mn-ea"/>
                <a:cs typeface="+mn-cs"/>
              </a:rPr>
              <a:t>aggregated entities.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Reduced processing and short connection setup time:  Much of the work is</a:t>
            </a:r>
          </a:p>
          <a:p>
            <a:r>
              <a:rPr lang="en-US" sz="1200" kern="1200" baseline="0" dirty="0" smtClean="0">
                <a:solidFill>
                  <a:schemeClr val="tx1"/>
                </a:solidFill>
                <a:latin typeface="Times New Roman" charset="0"/>
                <a:ea typeface="+mn-ea"/>
                <a:cs typeface="+mn-cs"/>
              </a:rPr>
              <a:t>done when the virtual path is set up. By reserving capacity on a virtual path</a:t>
            </a:r>
          </a:p>
          <a:p>
            <a:r>
              <a:rPr lang="en-US" sz="1200" kern="1200" baseline="0" dirty="0" smtClean="0">
                <a:solidFill>
                  <a:schemeClr val="tx1"/>
                </a:solidFill>
                <a:latin typeface="Times New Roman" charset="0"/>
                <a:ea typeface="+mn-ea"/>
                <a:cs typeface="+mn-cs"/>
              </a:rPr>
              <a:t>connection in anticipation of later call arrivals, new virtual channel connections</a:t>
            </a:r>
          </a:p>
          <a:p>
            <a:r>
              <a:rPr lang="en-US" sz="1200" kern="1200" baseline="0" dirty="0" smtClean="0">
                <a:solidFill>
                  <a:schemeClr val="tx1"/>
                </a:solidFill>
                <a:latin typeface="Times New Roman" charset="0"/>
                <a:ea typeface="+mn-ea"/>
                <a:cs typeface="+mn-cs"/>
              </a:rPr>
              <a:t>can be established by executing simple control functions at the endpoints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For ATM, a second </a:t>
            </a:r>
            <a:r>
              <a:rPr lang="en-US" sz="1200" kern="1200" baseline="0" dirty="0" err="1" smtClean="0">
                <a:solidFill>
                  <a:schemeClr val="tx1"/>
                </a:solidFill>
                <a:latin typeface="Times New Roman" charset="0"/>
                <a:ea typeface="+mn-ea"/>
                <a:cs typeface="+mn-cs"/>
              </a:rPr>
              <a:t>sublayer</a:t>
            </a:r>
            <a:r>
              <a:rPr lang="en-US" sz="1200" kern="1200" baseline="0" dirty="0" smtClean="0">
                <a:solidFill>
                  <a:schemeClr val="tx1"/>
                </a:solidFill>
                <a:latin typeface="Times New Roman" charset="0"/>
                <a:ea typeface="+mn-ea"/>
                <a:cs typeface="+mn-cs"/>
              </a:rPr>
              <a:t> of processing has been introduced that deals</a:t>
            </a:r>
          </a:p>
          <a:p>
            <a:r>
              <a:rPr lang="en-US" sz="1200" kern="1200" baseline="0" dirty="0" smtClean="0">
                <a:solidFill>
                  <a:schemeClr val="tx1"/>
                </a:solidFill>
                <a:latin typeface="Times New Roman" charset="0"/>
                <a:ea typeface="+mn-ea"/>
                <a:cs typeface="+mn-cs"/>
              </a:rPr>
              <a:t>with the concept of virtual path (Figure 9.16). A virtual path connection (VPC)  is a</a:t>
            </a:r>
          </a:p>
          <a:p>
            <a:r>
              <a:rPr lang="en-US" sz="1200" kern="1200" baseline="0" dirty="0" smtClean="0">
                <a:solidFill>
                  <a:schemeClr val="tx1"/>
                </a:solidFill>
                <a:latin typeface="Times New Roman" charset="0"/>
                <a:ea typeface="+mn-ea"/>
                <a:cs typeface="+mn-cs"/>
              </a:rPr>
              <a:t>bundle</a:t>
            </a:r>
          </a:p>
          <a:p>
            <a:r>
              <a:rPr lang="en-US" sz="1200" kern="1200" baseline="0" dirty="0" smtClean="0">
                <a:solidFill>
                  <a:schemeClr val="tx1"/>
                </a:solidFill>
                <a:latin typeface="Times New Roman" charset="0"/>
                <a:ea typeface="+mn-ea"/>
                <a:cs typeface="+mn-cs"/>
              </a:rPr>
              <a:t>of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that have the same endpoints. Thus, all of the cells flowing over all</a:t>
            </a:r>
          </a:p>
          <a:p>
            <a:r>
              <a:rPr lang="en-US" sz="1200" kern="1200" baseline="0" dirty="0" smtClean="0">
                <a:solidFill>
                  <a:schemeClr val="tx1"/>
                </a:solidFill>
                <a:latin typeface="Times New Roman" charset="0"/>
                <a:ea typeface="+mn-ea"/>
                <a:cs typeface="+mn-cs"/>
              </a:rPr>
              <a:t>of the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in a single VPC are switched together.</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The virtual path concept was developed in response to a trend in high-speed</a:t>
            </a:r>
          </a:p>
          <a:p>
            <a:r>
              <a:rPr lang="en-US" sz="1200" kern="1200" baseline="0" dirty="0" smtClean="0">
                <a:solidFill>
                  <a:schemeClr val="tx1"/>
                </a:solidFill>
                <a:latin typeface="Times New Roman" charset="0"/>
                <a:ea typeface="+mn-ea"/>
                <a:cs typeface="+mn-cs"/>
              </a:rPr>
              <a:t>networking in which the control cost of the network is becoming an increasingly</a:t>
            </a:r>
          </a:p>
          <a:p>
            <a:r>
              <a:rPr lang="en-US" sz="1200" kern="1200" baseline="0" dirty="0" smtClean="0">
                <a:solidFill>
                  <a:schemeClr val="tx1"/>
                </a:solidFill>
                <a:latin typeface="Times New Roman" charset="0"/>
                <a:ea typeface="+mn-ea"/>
                <a:cs typeface="+mn-cs"/>
              </a:rPr>
              <a:t>higher proportion of the overall network cost. The virtual path technique helps contain</a:t>
            </a:r>
          </a:p>
          <a:p>
            <a:r>
              <a:rPr lang="en-US" sz="1200" kern="1200" baseline="0" dirty="0" smtClean="0">
                <a:solidFill>
                  <a:schemeClr val="tx1"/>
                </a:solidFill>
                <a:latin typeface="Times New Roman" charset="0"/>
                <a:ea typeface="+mn-ea"/>
                <a:cs typeface="+mn-cs"/>
              </a:rPr>
              <a:t>the control cost by grouping connections sharing common paths through the</a:t>
            </a:r>
          </a:p>
          <a:p>
            <a:r>
              <a:rPr lang="en-US" sz="1200" kern="1200" baseline="0" dirty="0" smtClean="0">
                <a:solidFill>
                  <a:schemeClr val="tx1"/>
                </a:solidFill>
                <a:latin typeface="Times New Roman" charset="0"/>
                <a:ea typeface="+mn-ea"/>
                <a:cs typeface="+mn-cs"/>
              </a:rPr>
              <a:t>network into a single unit. Network management actions can then be applied to</a:t>
            </a:r>
          </a:p>
          <a:p>
            <a:r>
              <a:rPr lang="en-US" sz="1200" kern="1200" baseline="0" dirty="0" smtClean="0">
                <a:solidFill>
                  <a:schemeClr val="tx1"/>
                </a:solidFill>
                <a:latin typeface="Times New Roman" charset="0"/>
                <a:ea typeface="+mn-ea"/>
                <a:cs typeface="+mn-cs"/>
              </a:rPr>
              <a:t>a small number of groups of connections instead of a large number of individual</a:t>
            </a:r>
          </a:p>
          <a:p>
            <a:r>
              <a:rPr lang="en-US" sz="1200" kern="1200" baseline="0" dirty="0" smtClean="0">
                <a:solidFill>
                  <a:schemeClr val="tx1"/>
                </a:solidFill>
                <a:latin typeface="Times New Roman" charset="0"/>
                <a:ea typeface="+mn-ea"/>
                <a:cs typeface="+mn-cs"/>
              </a:rPr>
              <a:t>connections.</a:t>
            </a:r>
          </a:p>
        </p:txBody>
      </p:sp>
      <p:sp>
        <p:nvSpPr>
          <p:cNvPr id="4" name="Slide Number Placeholder 3"/>
          <p:cNvSpPr>
            <a:spLocks noGrp="1"/>
          </p:cNvSpPr>
          <p:nvPr>
            <p:ph type="sldNum" sz="quarter" idx="10"/>
          </p:nvPr>
        </p:nvSpPr>
        <p:spPr/>
        <p:txBody>
          <a:bodyPr/>
          <a:lstStyle/>
          <a:p>
            <a:fld id="{6ABFC162-2D1E-FF41-AAFE-0845D2B3FC38}" type="slidenum">
              <a:rPr lang="en-US" smtClean="0"/>
              <a:pPr/>
              <a:t>33</a:t>
            </a:fld>
            <a:endParaRPr lang="en-US" dirty="0"/>
          </a:p>
        </p:txBody>
      </p:sp>
    </p:spTree>
    <p:extLst>
      <p:ext uri="{BB962C8B-B14F-4D97-AF65-F5344CB8AC3E}">
        <p14:creationId xmlns:p14="http://schemas.microsoft.com/office/powerpoint/2010/main" val="1917091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charset="0"/>
                <a:ea typeface="+mn-ea"/>
                <a:cs typeface="+mn-cs"/>
              </a:rPr>
              <a:t>For ATM, a second </a:t>
            </a:r>
            <a:r>
              <a:rPr lang="en-US" sz="1200" kern="1200" baseline="0" dirty="0" err="1" smtClean="0">
                <a:solidFill>
                  <a:schemeClr val="tx1"/>
                </a:solidFill>
                <a:latin typeface="Times New Roman" charset="0"/>
                <a:ea typeface="+mn-ea"/>
                <a:cs typeface="+mn-cs"/>
              </a:rPr>
              <a:t>sublayer</a:t>
            </a:r>
            <a:r>
              <a:rPr lang="en-US" sz="1200" kern="1200" baseline="0" dirty="0" smtClean="0">
                <a:solidFill>
                  <a:schemeClr val="tx1"/>
                </a:solidFill>
                <a:latin typeface="Times New Roman" charset="0"/>
                <a:ea typeface="+mn-ea"/>
                <a:cs typeface="+mn-cs"/>
              </a:rPr>
              <a:t> of processing has been introduced that deals</a:t>
            </a:r>
          </a:p>
          <a:p>
            <a:r>
              <a:rPr lang="en-US" sz="1200" kern="1200" baseline="0" dirty="0" smtClean="0">
                <a:solidFill>
                  <a:schemeClr val="tx1"/>
                </a:solidFill>
                <a:latin typeface="Times New Roman" charset="0"/>
                <a:ea typeface="+mn-ea"/>
                <a:cs typeface="+mn-cs"/>
              </a:rPr>
              <a:t>with the concept of virtual path (Figure 9.16). A virtual path connection (VPC)  is a</a:t>
            </a:r>
          </a:p>
          <a:p>
            <a:r>
              <a:rPr lang="en-US" sz="1200" kern="1200" baseline="0" dirty="0" smtClean="0">
                <a:solidFill>
                  <a:schemeClr val="tx1"/>
                </a:solidFill>
                <a:latin typeface="Times New Roman" charset="0"/>
                <a:ea typeface="+mn-ea"/>
                <a:cs typeface="+mn-cs"/>
              </a:rPr>
              <a:t>bundle of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that have the same endpoints. Thus, all of the cells flowing over all</a:t>
            </a:r>
          </a:p>
          <a:p>
            <a:r>
              <a:rPr lang="en-US" sz="1200" kern="1200" baseline="0" dirty="0" smtClean="0">
                <a:solidFill>
                  <a:schemeClr val="tx1"/>
                </a:solidFill>
                <a:latin typeface="Times New Roman" charset="0"/>
                <a:ea typeface="+mn-ea"/>
                <a:cs typeface="+mn-cs"/>
              </a:rPr>
              <a:t>of the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in a single VPC are switched together.</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The virtual path concept was developed in response to a trend in high-speed</a:t>
            </a:r>
          </a:p>
          <a:p>
            <a:r>
              <a:rPr lang="en-US" sz="1200" kern="1200" baseline="0" dirty="0" smtClean="0">
                <a:solidFill>
                  <a:schemeClr val="tx1"/>
                </a:solidFill>
                <a:latin typeface="Times New Roman" charset="0"/>
                <a:ea typeface="+mn-ea"/>
                <a:cs typeface="+mn-cs"/>
              </a:rPr>
              <a:t>networking in which the control cost of the network is becoming an increasingly</a:t>
            </a:r>
          </a:p>
          <a:p>
            <a:r>
              <a:rPr lang="en-US" sz="1200" kern="1200" baseline="0" dirty="0" smtClean="0">
                <a:solidFill>
                  <a:schemeClr val="tx1"/>
                </a:solidFill>
                <a:latin typeface="Times New Roman" charset="0"/>
                <a:ea typeface="+mn-ea"/>
                <a:cs typeface="+mn-cs"/>
              </a:rPr>
              <a:t>higher proportion of the overall network cost. The virtual path technique helps contain</a:t>
            </a:r>
          </a:p>
          <a:p>
            <a:r>
              <a:rPr lang="en-US" sz="1200" kern="1200" baseline="0" dirty="0" smtClean="0">
                <a:solidFill>
                  <a:schemeClr val="tx1"/>
                </a:solidFill>
                <a:latin typeface="Times New Roman" charset="0"/>
                <a:ea typeface="+mn-ea"/>
                <a:cs typeface="+mn-cs"/>
              </a:rPr>
              <a:t>the control cost by grouping connections sharing common paths through the</a:t>
            </a:r>
          </a:p>
          <a:p>
            <a:r>
              <a:rPr lang="en-US" sz="1200" kern="1200" baseline="0" dirty="0" smtClean="0">
                <a:solidFill>
                  <a:schemeClr val="tx1"/>
                </a:solidFill>
                <a:latin typeface="Times New Roman" charset="0"/>
                <a:ea typeface="+mn-ea"/>
                <a:cs typeface="+mn-cs"/>
              </a:rPr>
              <a:t>network into a single unit. Network management actions can then be applied to</a:t>
            </a:r>
          </a:p>
          <a:p>
            <a:r>
              <a:rPr lang="en-US" sz="1200" kern="1200" baseline="0" dirty="0" smtClean="0">
                <a:solidFill>
                  <a:schemeClr val="tx1"/>
                </a:solidFill>
                <a:latin typeface="Times New Roman" charset="0"/>
                <a:ea typeface="+mn-ea"/>
                <a:cs typeface="+mn-cs"/>
              </a:rPr>
              <a:t>a small number of groups of connections instead of a large number of individual</a:t>
            </a:r>
          </a:p>
          <a:p>
            <a:r>
              <a:rPr lang="en-US" sz="1200" kern="1200" baseline="0" dirty="0" smtClean="0">
                <a:solidFill>
                  <a:schemeClr val="tx1"/>
                </a:solidFill>
                <a:latin typeface="Times New Roman" charset="0"/>
                <a:ea typeface="+mn-ea"/>
                <a:cs typeface="+mn-cs"/>
              </a:rPr>
              <a:t>connections.</a:t>
            </a:r>
            <a:endParaRPr lang="en-US" dirty="0"/>
          </a:p>
        </p:txBody>
      </p:sp>
      <p:sp>
        <p:nvSpPr>
          <p:cNvPr id="4" name="Slide Number Placeholder 3"/>
          <p:cNvSpPr>
            <a:spLocks noGrp="1"/>
          </p:cNvSpPr>
          <p:nvPr>
            <p:ph type="sldNum" sz="quarter" idx="10"/>
          </p:nvPr>
        </p:nvSpPr>
        <p:spPr/>
        <p:txBody>
          <a:bodyPr/>
          <a:lstStyle/>
          <a:p>
            <a:fld id="{6ABFC162-2D1E-FF41-AAFE-0845D2B3FC38}" type="slidenum">
              <a:rPr lang="en-US" smtClean="0"/>
              <a:pPr/>
              <a:t>34</a:t>
            </a:fld>
            <a:endParaRPr lang="en-US" dirty="0"/>
          </a:p>
        </p:txBody>
      </p:sp>
    </p:spTree>
    <p:extLst>
      <p:ext uri="{BB962C8B-B14F-4D97-AF65-F5344CB8AC3E}">
        <p14:creationId xmlns:p14="http://schemas.microsoft.com/office/powerpoint/2010/main" val="2354301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charset="0"/>
                <a:ea typeface="+mn-ea"/>
                <a:cs typeface="+mn-cs"/>
              </a:rPr>
              <a:t>Several advantages can be listed for the use of virtual paths: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Simplified network architecture:  Network transport functions can be separated</a:t>
            </a:r>
          </a:p>
          <a:p>
            <a:r>
              <a:rPr lang="en-US" sz="1200" kern="1200" baseline="0" dirty="0" smtClean="0">
                <a:solidFill>
                  <a:schemeClr val="tx1"/>
                </a:solidFill>
                <a:latin typeface="Times New Roman" charset="0"/>
                <a:ea typeface="+mn-ea"/>
                <a:cs typeface="+mn-cs"/>
              </a:rPr>
              <a:t>into those related to an individual logical connection (virtual channel)</a:t>
            </a:r>
          </a:p>
          <a:p>
            <a:r>
              <a:rPr lang="en-US" sz="1200" kern="1200" baseline="0" dirty="0" smtClean="0">
                <a:solidFill>
                  <a:schemeClr val="tx1"/>
                </a:solidFill>
                <a:latin typeface="Times New Roman" charset="0"/>
                <a:ea typeface="+mn-ea"/>
                <a:cs typeface="+mn-cs"/>
              </a:rPr>
              <a:t>and those related to a group of logical connections (virtual path).</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Increased network performance and reliability:  The network deals with fewer,</a:t>
            </a:r>
          </a:p>
          <a:p>
            <a:r>
              <a:rPr lang="en-US" sz="1200" kern="1200" baseline="0" dirty="0" smtClean="0">
                <a:solidFill>
                  <a:schemeClr val="tx1"/>
                </a:solidFill>
                <a:latin typeface="Times New Roman" charset="0"/>
                <a:ea typeface="+mn-ea"/>
                <a:cs typeface="+mn-cs"/>
              </a:rPr>
              <a:t>aggregated entities.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Reduced processing and short connection setup time:  Much of the work is</a:t>
            </a:r>
          </a:p>
          <a:p>
            <a:r>
              <a:rPr lang="en-US" sz="1200" kern="1200" baseline="0" dirty="0" smtClean="0">
                <a:solidFill>
                  <a:schemeClr val="tx1"/>
                </a:solidFill>
                <a:latin typeface="Times New Roman" charset="0"/>
                <a:ea typeface="+mn-ea"/>
                <a:cs typeface="+mn-cs"/>
              </a:rPr>
              <a:t>done when the virtual path is set up. By reserving capacity on a virtual path</a:t>
            </a:r>
          </a:p>
          <a:p>
            <a:r>
              <a:rPr lang="en-US" sz="1200" kern="1200" baseline="0" dirty="0" smtClean="0">
                <a:solidFill>
                  <a:schemeClr val="tx1"/>
                </a:solidFill>
                <a:latin typeface="Times New Roman" charset="0"/>
                <a:ea typeface="+mn-ea"/>
                <a:cs typeface="+mn-cs"/>
              </a:rPr>
              <a:t>connection in anticipation of later call arrivals, new virtual channel connections</a:t>
            </a:r>
          </a:p>
          <a:p>
            <a:r>
              <a:rPr lang="en-US" sz="1200" kern="1200" baseline="0" dirty="0" smtClean="0">
                <a:solidFill>
                  <a:schemeClr val="tx1"/>
                </a:solidFill>
                <a:latin typeface="Times New Roman" charset="0"/>
                <a:ea typeface="+mn-ea"/>
                <a:cs typeface="+mn-cs"/>
              </a:rPr>
              <a:t>can be established by executing simple control functions at the endpoints</a:t>
            </a:r>
          </a:p>
          <a:p>
            <a:r>
              <a:rPr lang="en-US" sz="1200" kern="1200" baseline="0" dirty="0" smtClean="0">
                <a:solidFill>
                  <a:schemeClr val="tx1"/>
                </a:solidFill>
                <a:latin typeface="Times New Roman" charset="0"/>
                <a:ea typeface="+mn-ea"/>
                <a:cs typeface="+mn-cs"/>
              </a:rPr>
              <a:t> of the virtual path connection; no call processing is required at transit nodes.</a:t>
            </a:r>
          </a:p>
          <a:p>
            <a:r>
              <a:rPr lang="en-US" sz="1200" kern="1200" baseline="0" dirty="0" smtClean="0">
                <a:solidFill>
                  <a:schemeClr val="tx1"/>
                </a:solidFill>
                <a:latin typeface="Times New Roman" charset="0"/>
                <a:ea typeface="+mn-ea"/>
                <a:cs typeface="+mn-cs"/>
              </a:rPr>
              <a:t>Thus, the addition of new virtual channels to an existing virtual path involves</a:t>
            </a:r>
          </a:p>
          <a:p>
            <a:r>
              <a:rPr lang="en-US" sz="1200" kern="1200" baseline="0" dirty="0" smtClean="0">
                <a:solidFill>
                  <a:schemeClr val="tx1"/>
                </a:solidFill>
                <a:latin typeface="Times New Roman" charset="0"/>
                <a:ea typeface="+mn-ea"/>
                <a:cs typeface="+mn-cs"/>
              </a:rPr>
              <a:t>minimal processing.</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Enhanced network services:  The virtual path is used internal to the network</a:t>
            </a:r>
          </a:p>
          <a:p>
            <a:r>
              <a:rPr lang="en-US" sz="1200" kern="1200" baseline="0" dirty="0" smtClean="0">
                <a:solidFill>
                  <a:schemeClr val="tx1"/>
                </a:solidFill>
                <a:latin typeface="Times New Roman" charset="0"/>
                <a:ea typeface="+mn-ea"/>
                <a:cs typeface="+mn-cs"/>
              </a:rPr>
              <a:t>but is also visible to the end user. Thus, the user may define closed user groups</a:t>
            </a:r>
          </a:p>
          <a:p>
            <a:r>
              <a:rPr lang="en-US" sz="1200" kern="1200" baseline="0" dirty="0" smtClean="0">
                <a:solidFill>
                  <a:schemeClr val="tx1"/>
                </a:solidFill>
                <a:latin typeface="Times New Roman" charset="0"/>
                <a:ea typeface="+mn-ea"/>
                <a:cs typeface="+mn-cs"/>
              </a:rPr>
              <a:t>or closed networks of virtual channel bundles.</a:t>
            </a:r>
            <a:endParaRPr lang="en-US" dirty="0"/>
          </a:p>
        </p:txBody>
      </p:sp>
      <p:sp>
        <p:nvSpPr>
          <p:cNvPr id="4" name="Slide Number Placeholder 3"/>
          <p:cNvSpPr>
            <a:spLocks noGrp="1"/>
          </p:cNvSpPr>
          <p:nvPr>
            <p:ph type="sldNum" sz="quarter" idx="10"/>
          </p:nvPr>
        </p:nvSpPr>
        <p:spPr/>
        <p:txBody>
          <a:bodyPr/>
          <a:lstStyle/>
          <a:p>
            <a:fld id="{6ABFC162-2D1E-FF41-AAFE-0845D2B3FC38}" type="slidenum">
              <a:rPr lang="en-US" smtClean="0"/>
              <a:pPr/>
              <a:t>35</a:t>
            </a:fld>
            <a:endParaRPr lang="en-US" dirty="0"/>
          </a:p>
        </p:txBody>
      </p:sp>
    </p:spTree>
    <p:extLst>
      <p:ext uri="{BB962C8B-B14F-4D97-AF65-F5344CB8AC3E}">
        <p14:creationId xmlns:p14="http://schemas.microsoft.com/office/powerpoint/2010/main" val="334131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Times New Roman" charset="0"/>
                <a:ea typeface="+mn-ea"/>
                <a:cs typeface="+mn-cs"/>
              </a:rPr>
              <a:t>ITU-T Recommendation I.150 lists the following as characteristics of virtual channel connections: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Quality of service (</a:t>
            </a:r>
            <a:r>
              <a:rPr lang="en-US" sz="1200" kern="1200" baseline="0" dirty="0" err="1" smtClean="0">
                <a:solidFill>
                  <a:schemeClr val="tx1"/>
                </a:solidFill>
                <a:latin typeface="Times New Roman" charset="0"/>
                <a:ea typeface="+mn-ea"/>
                <a:cs typeface="+mn-cs"/>
              </a:rPr>
              <a:t>QoS</a:t>
            </a:r>
            <a:r>
              <a:rPr lang="en-US" sz="1200" kern="1200" baseline="0" dirty="0" smtClean="0">
                <a:solidFill>
                  <a:schemeClr val="tx1"/>
                </a:solidFill>
                <a:latin typeface="Times New Roman" charset="0"/>
                <a:ea typeface="+mn-ea"/>
                <a:cs typeface="+mn-cs"/>
              </a:rPr>
              <a:t>):  A user of a VCC is provided with a </a:t>
            </a:r>
            <a:r>
              <a:rPr lang="en-US" sz="1200" kern="1200" baseline="0" dirty="0" err="1" smtClean="0">
                <a:solidFill>
                  <a:schemeClr val="tx1"/>
                </a:solidFill>
                <a:latin typeface="Times New Roman" charset="0"/>
                <a:ea typeface="+mn-ea"/>
                <a:cs typeface="+mn-cs"/>
              </a:rPr>
              <a:t>QoS</a:t>
            </a:r>
            <a:r>
              <a:rPr lang="en-US" sz="1200" kern="1200" baseline="0" dirty="0" smtClean="0">
                <a:solidFill>
                  <a:schemeClr val="tx1"/>
                </a:solidFill>
                <a:latin typeface="Times New Roman" charset="0"/>
                <a:ea typeface="+mn-ea"/>
                <a:cs typeface="+mn-cs"/>
              </a:rPr>
              <a:t> specified by</a:t>
            </a:r>
          </a:p>
          <a:p>
            <a:r>
              <a:rPr lang="en-US" sz="1200" kern="1200" baseline="0" dirty="0" smtClean="0">
                <a:solidFill>
                  <a:schemeClr val="tx1"/>
                </a:solidFill>
                <a:latin typeface="Times New Roman" charset="0"/>
                <a:ea typeface="+mn-ea"/>
                <a:cs typeface="+mn-cs"/>
              </a:rPr>
              <a:t>parameters such as cell loss ratio (ratio of cells lost to cells transmitted) and</a:t>
            </a:r>
          </a:p>
          <a:p>
            <a:r>
              <a:rPr lang="en-US" sz="1200" kern="1200" baseline="0" dirty="0" smtClean="0">
                <a:solidFill>
                  <a:schemeClr val="tx1"/>
                </a:solidFill>
                <a:latin typeface="Times New Roman" charset="0"/>
                <a:ea typeface="+mn-ea"/>
                <a:cs typeface="+mn-cs"/>
              </a:rPr>
              <a:t>cell delay variation.</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Switched and </a:t>
            </a:r>
            <a:r>
              <a:rPr lang="en-US" sz="1200" kern="1200" baseline="0" dirty="0" err="1" smtClean="0">
                <a:solidFill>
                  <a:schemeClr val="tx1"/>
                </a:solidFill>
                <a:latin typeface="Times New Roman" charset="0"/>
                <a:ea typeface="+mn-ea"/>
                <a:cs typeface="+mn-cs"/>
              </a:rPr>
              <a:t>semipermanent</a:t>
            </a:r>
            <a:r>
              <a:rPr lang="en-US" sz="1200" kern="1200" baseline="0" dirty="0" smtClean="0">
                <a:solidFill>
                  <a:schemeClr val="tx1"/>
                </a:solidFill>
                <a:latin typeface="Times New Roman" charset="0"/>
                <a:ea typeface="+mn-ea"/>
                <a:cs typeface="+mn-cs"/>
              </a:rPr>
              <a:t> virtual channel connections:  A switched VCC</a:t>
            </a:r>
          </a:p>
          <a:p>
            <a:r>
              <a:rPr lang="en-US" sz="1200" kern="1200" baseline="0" dirty="0" smtClean="0">
                <a:solidFill>
                  <a:schemeClr val="tx1"/>
                </a:solidFill>
                <a:latin typeface="Times New Roman" charset="0"/>
                <a:ea typeface="+mn-ea"/>
                <a:cs typeface="+mn-cs"/>
              </a:rPr>
              <a:t>is an on-demand connection, which requires a call control signaling for setup</a:t>
            </a:r>
          </a:p>
          <a:p>
            <a:r>
              <a:rPr lang="en-US" sz="1200" kern="1200" baseline="0" dirty="0" smtClean="0">
                <a:solidFill>
                  <a:schemeClr val="tx1"/>
                </a:solidFill>
                <a:latin typeface="Times New Roman" charset="0"/>
                <a:ea typeface="+mn-ea"/>
                <a:cs typeface="+mn-cs"/>
              </a:rPr>
              <a:t>and tearing down. A </a:t>
            </a:r>
            <a:r>
              <a:rPr lang="en-US" sz="1200" kern="1200" baseline="0" dirty="0" err="1" smtClean="0">
                <a:solidFill>
                  <a:schemeClr val="tx1"/>
                </a:solidFill>
                <a:latin typeface="Times New Roman" charset="0"/>
                <a:ea typeface="+mn-ea"/>
                <a:cs typeface="+mn-cs"/>
              </a:rPr>
              <a:t>semipermanent</a:t>
            </a:r>
            <a:r>
              <a:rPr lang="en-US" sz="1200" kern="1200" baseline="0" dirty="0" smtClean="0">
                <a:solidFill>
                  <a:schemeClr val="tx1"/>
                </a:solidFill>
                <a:latin typeface="Times New Roman" charset="0"/>
                <a:ea typeface="+mn-ea"/>
                <a:cs typeface="+mn-cs"/>
              </a:rPr>
              <a:t> VCC is one that is of long duration and is</a:t>
            </a:r>
          </a:p>
          <a:p>
            <a:r>
              <a:rPr lang="en-US" sz="1200" kern="1200" baseline="0" dirty="0" smtClean="0">
                <a:solidFill>
                  <a:schemeClr val="tx1"/>
                </a:solidFill>
                <a:latin typeface="Times New Roman" charset="0"/>
                <a:ea typeface="+mn-ea"/>
                <a:cs typeface="+mn-cs"/>
              </a:rPr>
              <a:t>set up by configuration or network management action.</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Cell sequence integrity:  The sequence of transmitted cells within a VCC is</a:t>
            </a:r>
          </a:p>
          <a:p>
            <a:r>
              <a:rPr lang="en-US" sz="1200" kern="1200" baseline="0" dirty="0" smtClean="0">
                <a:solidFill>
                  <a:schemeClr val="tx1"/>
                </a:solidFill>
                <a:latin typeface="Times New Roman" charset="0"/>
                <a:ea typeface="+mn-ea"/>
                <a:cs typeface="+mn-cs"/>
              </a:rPr>
              <a:t>preserved.</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Traffic parameter negotiation and usage monitoring:  Traffic parameters can</a:t>
            </a:r>
          </a:p>
          <a:p>
            <a:r>
              <a:rPr lang="en-US" sz="1200" kern="1200" baseline="0" dirty="0" smtClean="0">
                <a:solidFill>
                  <a:schemeClr val="tx1"/>
                </a:solidFill>
                <a:latin typeface="Times New Roman" charset="0"/>
                <a:ea typeface="+mn-ea"/>
                <a:cs typeface="+mn-cs"/>
              </a:rPr>
              <a:t>be negotiated between a user and the network for each VCC. The network</a:t>
            </a:r>
          </a:p>
          <a:p>
            <a:r>
              <a:rPr lang="en-US" sz="1200" kern="1200" baseline="0" dirty="0" smtClean="0">
                <a:solidFill>
                  <a:schemeClr val="tx1"/>
                </a:solidFill>
                <a:latin typeface="Times New Roman" charset="0"/>
                <a:ea typeface="+mn-ea"/>
                <a:cs typeface="+mn-cs"/>
              </a:rPr>
              <a:t>monitors the input of cells to the VCC to ensure that the negotiated parameters</a:t>
            </a:r>
          </a:p>
          <a:p>
            <a:r>
              <a:rPr lang="en-US" sz="1200" kern="1200" baseline="0" dirty="0" smtClean="0">
                <a:solidFill>
                  <a:schemeClr val="tx1"/>
                </a:solidFill>
                <a:latin typeface="Times New Roman" charset="0"/>
                <a:ea typeface="+mn-ea"/>
                <a:cs typeface="+mn-cs"/>
              </a:rPr>
              <a:t>are not violated.</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The types of traffic parameters that can be negotiated include average rate,</a:t>
            </a:r>
          </a:p>
          <a:p>
            <a:r>
              <a:rPr lang="en-US" sz="1200" kern="1200" baseline="0" dirty="0" smtClean="0">
                <a:solidFill>
                  <a:schemeClr val="tx1"/>
                </a:solidFill>
                <a:latin typeface="Times New Roman" charset="0"/>
                <a:ea typeface="+mn-ea"/>
                <a:cs typeface="+mn-cs"/>
              </a:rPr>
              <a:t>peak rate, </a:t>
            </a:r>
            <a:r>
              <a:rPr lang="en-US" sz="1200" kern="1200" baseline="0" dirty="0" err="1" smtClean="0">
                <a:solidFill>
                  <a:schemeClr val="tx1"/>
                </a:solidFill>
                <a:latin typeface="Times New Roman" charset="0"/>
                <a:ea typeface="+mn-ea"/>
                <a:cs typeface="+mn-cs"/>
              </a:rPr>
              <a:t>burstiness</a:t>
            </a:r>
            <a:r>
              <a:rPr lang="en-US" sz="1200" kern="1200" baseline="0" dirty="0" smtClean="0">
                <a:solidFill>
                  <a:schemeClr val="tx1"/>
                </a:solidFill>
                <a:latin typeface="Times New Roman" charset="0"/>
                <a:ea typeface="+mn-ea"/>
                <a:cs typeface="+mn-cs"/>
              </a:rPr>
              <a:t>, and peak duration. The network may need a number of strategies</a:t>
            </a:r>
          </a:p>
          <a:p>
            <a:r>
              <a:rPr lang="en-US" sz="1200" kern="1200" baseline="0" dirty="0" smtClean="0">
                <a:solidFill>
                  <a:schemeClr val="tx1"/>
                </a:solidFill>
                <a:latin typeface="Times New Roman" charset="0"/>
                <a:ea typeface="+mn-ea"/>
                <a:cs typeface="+mn-cs"/>
              </a:rPr>
              <a:t>to deal with congestion and to manage existing and requested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At the</a:t>
            </a:r>
          </a:p>
          <a:p>
            <a:r>
              <a:rPr lang="en-US" sz="1200" kern="1200" baseline="0" dirty="0" smtClean="0">
                <a:solidFill>
                  <a:schemeClr val="tx1"/>
                </a:solidFill>
                <a:latin typeface="Times New Roman" charset="0"/>
                <a:ea typeface="+mn-ea"/>
                <a:cs typeface="+mn-cs"/>
              </a:rPr>
              <a:t>crudest level, the network may simply deny new requests for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to prevent congestion.</a:t>
            </a:r>
          </a:p>
          <a:p>
            <a:r>
              <a:rPr lang="en-US" sz="1200" kern="1200" baseline="0" dirty="0" smtClean="0">
                <a:solidFill>
                  <a:schemeClr val="tx1"/>
                </a:solidFill>
                <a:latin typeface="Times New Roman" charset="0"/>
                <a:ea typeface="+mn-ea"/>
                <a:cs typeface="+mn-cs"/>
              </a:rPr>
              <a:t>Additionally, cells may be discarded if negotiated parameters are violated</a:t>
            </a:r>
          </a:p>
          <a:p>
            <a:r>
              <a:rPr lang="en-US" sz="1200" kern="1200" baseline="0" dirty="0" smtClean="0">
                <a:solidFill>
                  <a:schemeClr val="tx1"/>
                </a:solidFill>
                <a:latin typeface="Times New Roman" charset="0"/>
                <a:ea typeface="+mn-ea"/>
                <a:cs typeface="+mn-cs"/>
              </a:rPr>
              <a:t>or if congestion becomes severe. In an extreme situation, existing connections might</a:t>
            </a:r>
          </a:p>
          <a:p>
            <a:r>
              <a:rPr lang="en-US" sz="1200" kern="1200" baseline="0" dirty="0" smtClean="0">
                <a:solidFill>
                  <a:schemeClr val="tx1"/>
                </a:solidFill>
                <a:latin typeface="Times New Roman" charset="0"/>
                <a:ea typeface="+mn-ea"/>
                <a:cs typeface="+mn-cs"/>
              </a:rPr>
              <a:t>be terminated.</a:t>
            </a:r>
            <a:endParaRPr lang="en-US" dirty="0"/>
          </a:p>
        </p:txBody>
      </p:sp>
      <p:sp>
        <p:nvSpPr>
          <p:cNvPr id="4" name="Slide Number Placeholder 3"/>
          <p:cNvSpPr>
            <a:spLocks noGrp="1"/>
          </p:cNvSpPr>
          <p:nvPr>
            <p:ph type="sldNum" sz="quarter" idx="10"/>
          </p:nvPr>
        </p:nvSpPr>
        <p:spPr/>
        <p:txBody>
          <a:bodyPr/>
          <a:lstStyle/>
          <a:p>
            <a:fld id="{6ABFC162-2D1E-FF41-AAFE-0845D2B3FC38}" type="slidenum">
              <a:rPr lang="en-US" smtClean="0"/>
              <a:pPr/>
              <a:t>36</a:t>
            </a:fld>
            <a:endParaRPr lang="en-US" dirty="0"/>
          </a:p>
        </p:txBody>
      </p:sp>
    </p:spTree>
    <p:extLst>
      <p:ext uri="{BB962C8B-B14F-4D97-AF65-F5344CB8AC3E}">
        <p14:creationId xmlns:p14="http://schemas.microsoft.com/office/powerpoint/2010/main" val="476724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charset="0"/>
                <a:ea typeface="+mn-ea"/>
                <a:cs typeface="+mn-cs"/>
              </a:rPr>
              <a:t>I.150 also lists characteristics of </a:t>
            </a:r>
            <a:r>
              <a:rPr lang="en-US" sz="1200" kern="1200" baseline="0" dirty="0" err="1" smtClean="0">
                <a:solidFill>
                  <a:schemeClr val="tx1"/>
                </a:solidFill>
                <a:latin typeface="Times New Roman" charset="0"/>
                <a:ea typeface="+mn-ea"/>
                <a:cs typeface="+mn-cs"/>
              </a:rPr>
              <a:t>VPCs</a:t>
            </a:r>
            <a:r>
              <a:rPr lang="en-US" sz="1200" kern="1200" baseline="0" dirty="0" smtClean="0">
                <a:solidFill>
                  <a:schemeClr val="tx1"/>
                </a:solidFill>
                <a:latin typeface="Times New Roman" charset="0"/>
                <a:ea typeface="+mn-ea"/>
                <a:cs typeface="+mn-cs"/>
              </a:rPr>
              <a:t>. The first four characteristics listed are</a:t>
            </a:r>
          </a:p>
          <a:p>
            <a:r>
              <a:rPr lang="en-US" sz="1200" kern="1200" baseline="0" dirty="0" smtClean="0">
                <a:solidFill>
                  <a:schemeClr val="tx1"/>
                </a:solidFill>
                <a:latin typeface="Times New Roman" charset="0"/>
                <a:ea typeface="+mn-ea"/>
                <a:cs typeface="+mn-cs"/>
              </a:rPr>
              <a:t>identical to those for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That is, </a:t>
            </a:r>
            <a:r>
              <a:rPr lang="en-US" sz="1200" kern="1200" baseline="0" dirty="0" err="1" smtClean="0">
                <a:solidFill>
                  <a:schemeClr val="tx1"/>
                </a:solidFill>
                <a:latin typeface="Times New Roman" charset="0"/>
                <a:ea typeface="+mn-ea"/>
                <a:cs typeface="+mn-cs"/>
              </a:rPr>
              <a:t>QoS</a:t>
            </a:r>
            <a:r>
              <a:rPr lang="en-US" sz="1200" kern="1200" baseline="0" dirty="0" smtClean="0">
                <a:solidFill>
                  <a:schemeClr val="tx1"/>
                </a:solidFill>
                <a:latin typeface="Times New Roman" charset="0"/>
                <a:ea typeface="+mn-ea"/>
                <a:cs typeface="+mn-cs"/>
              </a:rPr>
              <a:t>; switched and </a:t>
            </a:r>
            <a:r>
              <a:rPr lang="en-US" sz="1200" kern="1200" baseline="0" dirty="0" err="1" smtClean="0">
                <a:solidFill>
                  <a:schemeClr val="tx1"/>
                </a:solidFill>
                <a:latin typeface="Times New Roman" charset="0"/>
                <a:ea typeface="+mn-ea"/>
                <a:cs typeface="+mn-cs"/>
              </a:rPr>
              <a:t>semipermanentVPCs</a:t>
            </a:r>
            <a:r>
              <a:rPr lang="en-US" sz="1200" kern="1200" baseline="0" dirty="0" smtClean="0">
                <a:solidFill>
                  <a:schemeClr val="tx1"/>
                </a:solidFill>
                <a:latin typeface="Times New Roman" charset="0"/>
                <a:ea typeface="+mn-ea"/>
                <a:cs typeface="+mn-cs"/>
              </a:rPr>
              <a:t>; cell</a:t>
            </a:r>
          </a:p>
          <a:p>
            <a:r>
              <a:rPr lang="en-US" sz="1200" kern="1200" baseline="0" dirty="0" smtClean="0">
                <a:solidFill>
                  <a:schemeClr val="tx1"/>
                </a:solidFill>
                <a:latin typeface="Times New Roman" charset="0"/>
                <a:ea typeface="+mn-ea"/>
                <a:cs typeface="+mn-cs"/>
              </a:rPr>
              <a:t>sequence integrity; and traffic parameter negotiation and usage monitoring are</a:t>
            </a:r>
          </a:p>
          <a:p>
            <a:r>
              <a:rPr lang="en-US" sz="1200" kern="1200" baseline="0" dirty="0" smtClean="0">
                <a:solidFill>
                  <a:schemeClr val="tx1"/>
                </a:solidFill>
                <a:latin typeface="Times New Roman" charset="0"/>
                <a:ea typeface="+mn-ea"/>
                <a:cs typeface="+mn-cs"/>
              </a:rPr>
              <a:t>all also characteristics of a VPC. There are a number of reasons for this duplication.</a:t>
            </a:r>
          </a:p>
          <a:p>
            <a:r>
              <a:rPr lang="en-US" sz="1200" kern="1200" baseline="0" dirty="0" smtClean="0">
                <a:solidFill>
                  <a:schemeClr val="tx1"/>
                </a:solidFill>
                <a:latin typeface="Times New Roman" charset="0"/>
                <a:ea typeface="+mn-ea"/>
                <a:cs typeface="+mn-cs"/>
              </a:rPr>
              <a:t>First, this provides some flexibility in how the network service manages the</a:t>
            </a:r>
          </a:p>
          <a:p>
            <a:r>
              <a:rPr lang="en-US" sz="1200" kern="1200" baseline="0" dirty="0" smtClean="0">
                <a:solidFill>
                  <a:schemeClr val="tx1"/>
                </a:solidFill>
                <a:latin typeface="Times New Roman" charset="0"/>
                <a:ea typeface="+mn-ea"/>
                <a:cs typeface="+mn-cs"/>
              </a:rPr>
              <a:t>requirements placed upon it. Second, the network must be concerned with the</a:t>
            </a:r>
          </a:p>
          <a:p>
            <a:r>
              <a:rPr lang="en-US" sz="1200" kern="1200" baseline="0" dirty="0" smtClean="0">
                <a:solidFill>
                  <a:schemeClr val="tx1"/>
                </a:solidFill>
                <a:latin typeface="Times New Roman" charset="0"/>
                <a:ea typeface="+mn-ea"/>
                <a:cs typeface="+mn-cs"/>
              </a:rPr>
              <a:t>overall requirements for a VPC, and within a VPC may negotiate the establishment</a:t>
            </a:r>
          </a:p>
          <a:p>
            <a:r>
              <a:rPr lang="en-US" sz="1200" kern="1200" baseline="0" dirty="0" smtClean="0">
                <a:solidFill>
                  <a:schemeClr val="tx1"/>
                </a:solidFill>
                <a:latin typeface="Times New Roman" charset="0"/>
                <a:ea typeface="+mn-ea"/>
                <a:cs typeface="+mn-cs"/>
              </a:rPr>
              <a:t>of virtual channels with given characteristics. Finally, once a VPC is set up, it is</a:t>
            </a:r>
          </a:p>
          <a:p>
            <a:r>
              <a:rPr lang="en-US" sz="1200" kern="1200" baseline="0" dirty="0" smtClean="0">
                <a:solidFill>
                  <a:schemeClr val="tx1"/>
                </a:solidFill>
                <a:latin typeface="Times New Roman" charset="0"/>
                <a:ea typeface="+mn-ea"/>
                <a:cs typeface="+mn-cs"/>
              </a:rPr>
              <a:t>possible for the end users to negotiate the creation of new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The VPC characteristics</a:t>
            </a:r>
          </a:p>
          <a:p>
            <a:r>
              <a:rPr lang="en-US" sz="1200" kern="1200" baseline="0" dirty="0" smtClean="0">
                <a:solidFill>
                  <a:schemeClr val="tx1"/>
                </a:solidFill>
                <a:latin typeface="Times New Roman" charset="0"/>
                <a:ea typeface="+mn-ea"/>
                <a:cs typeface="+mn-cs"/>
              </a:rPr>
              <a:t>impose a discipline on the choices that the end users may make.</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In addition, a fifth characteristic is listed for </a:t>
            </a:r>
            <a:r>
              <a:rPr lang="en-US" sz="1200" kern="1200" baseline="0" dirty="0" err="1" smtClean="0">
                <a:solidFill>
                  <a:schemeClr val="tx1"/>
                </a:solidFill>
                <a:latin typeface="Times New Roman" charset="0"/>
                <a:ea typeface="+mn-ea"/>
                <a:cs typeface="+mn-cs"/>
              </a:rPr>
              <a:t>VPCs</a:t>
            </a:r>
            <a:r>
              <a:rPr lang="en-US" sz="1200" kern="1200" baseline="0" dirty="0" smtClean="0">
                <a:solidFill>
                  <a:schemeClr val="tx1"/>
                </a:solidFill>
                <a:latin typeface="Times New Roman" charset="0"/>
                <a:ea typeface="+mn-ea"/>
                <a:cs typeface="+mn-cs"/>
              </a:rPr>
              <a:t>:</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Virtual channel identifier restriction within a VPC:  One or more virtual channel</a:t>
            </a:r>
          </a:p>
          <a:p>
            <a:r>
              <a:rPr lang="en-US" sz="1200" kern="1200" baseline="0" dirty="0" smtClean="0">
                <a:solidFill>
                  <a:schemeClr val="tx1"/>
                </a:solidFill>
                <a:latin typeface="Times New Roman" charset="0"/>
                <a:ea typeface="+mn-ea"/>
                <a:cs typeface="+mn-cs"/>
              </a:rPr>
              <a:t>identifiers, or numbers, may not be available to the user of the VPC but</a:t>
            </a:r>
          </a:p>
          <a:p>
            <a:r>
              <a:rPr lang="en-US" sz="1200" kern="1200" baseline="0" dirty="0" smtClean="0">
                <a:solidFill>
                  <a:schemeClr val="tx1"/>
                </a:solidFill>
                <a:latin typeface="Times New Roman" charset="0"/>
                <a:ea typeface="+mn-ea"/>
                <a:cs typeface="+mn-cs"/>
              </a:rPr>
              <a:t>may be reserved for network use. Examples include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used for network</a:t>
            </a:r>
          </a:p>
          <a:p>
            <a:r>
              <a:rPr lang="en-US" sz="1200" kern="1200" baseline="0" dirty="0" smtClean="0">
                <a:solidFill>
                  <a:schemeClr val="tx1"/>
                </a:solidFill>
                <a:latin typeface="Times New Roman" charset="0"/>
                <a:ea typeface="+mn-ea"/>
                <a:cs typeface="+mn-cs"/>
              </a:rPr>
              <a:t>management.</a:t>
            </a:r>
            <a:endParaRPr lang="en-US" dirty="0"/>
          </a:p>
        </p:txBody>
      </p:sp>
      <p:sp>
        <p:nvSpPr>
          <p:cNvPr id="4" name="Slide Number Placeholder 3"/>
          <p:cNvSpPr>
            <a:spLocks noGrp="1"/>
          </p:cNvSpPr>
          <p:nvPr>
            <p:ph type="sldNum" sz="quarter" idx="10"/>
          </p:nvPr>
        </p:nvSpPr>
        <p:spPr/>
        <p:txBody>
          <a:bodyPr/>
          <a:lstStyle/>
          <a:p>
            <a:fld id="{6ABFC162-2D1E-FF41-AAFE-0845D2B3FC38}" type="slidenum">
              <a:rPr lang="en-US" smtClean="0"/>
              <a:pPr/>
              <a:t>37</a:t>
            </a:fld>
            <a:endParaRPr lang="en-US" dirty="0"/>
          </a:p>
        </p:txBody>
      </p:sp>
    </p:spTree>
    <p:extLst>
      <p:ext uri="{BB962C8B-B14F-4D97-AF65-F5344CB8AC3E}">
        <p14:creationId xmlns:p14="http://schemas.microsoft.com/office/powerpoint/2010/main" val="1435871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Times New Roman" charset="0"/>
                <a:ea typeface="+mn-ea"/>
                <a:cs typeface="+mn-cs"/>
              </a:rPr>
              <a:t>In ATM, a mechanism is needed for the establishment and</a:t>
            </a:r>
          </a:p>
          <a:p>
            <a:r>
              <a:rPr lang="en-US" sz="1200" kern="1200" baseline="0" dirty="0" smtClean="0">
                <a:solidFill>
                  <a:schemeClr val="tx1"/>
                </a:solidFill>
                <a:latin typeface="Times New Roman" charset="0"/>
                <a:ea typeface="+mn-ea"/>
                <a:cs typeface="+mn-cs"/>
              </a:rPr>
              <a:t>release of </a:t>
            </a:r>
            <a:r>
              <a:rPr lang="en-US" sz="1200" kern="1200" baseline="0" dirty="0" err="1" smtClean="0">
                <a:solidFill>
                  <a:schemeClr val="tx1"/>
                </a:solidFill>
                <a:latin typeface="Times New Roman" charset="0"/>
                <a:ea typeface="+mn-ea"/>
                <a:cs typeface="+mn-cs"/>
              </a:rPr>
              <a:t>VPCs</a:t>
            </a:r>
            <a:r>
              <a:rPr lang="en-US" sz="1200" kern="1200" baseline="0" dirty="0" smtClean="0">
                <a:solidFill>
                  <a:schemeClr val="tx1"/>
                </a:solidFill>
                <a:latin typeface="Times New Roman" charset="0"/>
                <a:ea typeface="+mn-ea"/>
                <a:cs typeface="+mn-cs"/>
              </a:rPr>
              <a:t> and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The exchange of information involved in this process is</a:t>
            </a:r>
          </a:p>
          <a:p>
            <a:r>
              <a:rPr lang="en-US" sz="1200" kern="1200" baseline="0" dirty="0" smtClean="0">
                <a:solidFill>
                  <a:schemeClr val="tx1"/>
                </a:solidFill>
                <a:latin typeface="Times New Roman" charset="0"/>
                <a:ea typeface="+mn-ea"/>
                <a:cs typeface="+mn-cs"/>
              </a:rPr>
              <a:t>referred to as control signaling and takes place on separate connections from those</a:t>
            </a:r>
          </a:p>
          <a:p>
            <a:r>
              <a:rPr lang="en-US" sz="1200" kern="1200" baseline="0" dirty="0" smtClean="0">
                <a:solidFill>
                  <a:schemeClr val="tx1"/>
                </a:solidFill>
                <a:latin typeface="Times New Roman" charset="0"/>
                <a:ea typeface="+mn-ea"/>
                <a:cs typeface="+mn-cs"/>
              </a:rPr>
              <a:t>that are being managed.</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For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I.150 specifies four methods for providing an establishment/release</a:t>
            </a:r>
          </a:p>
          <a:p>
            <a:r>
              <a:rPr lang="en-US" sz="1200" kern="1200" baseline="0" dirty="0" smtClean="0">
                <a:solidFill>
                  <a:schemeClr val="tx1"/>
                </a:solidFill>
                <a:latin typeface="Times New Roman" charset="0"/>
                <a:ea typeface="+mn-ea"/>
                <a:cs typeface="+mn-cs"/>
              </a:rPr>
              <a:t>facility. One or a combination of these methods will be used in any particular network:</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1. </a:t>
            </a:r>
            <a:r>
              <a:rPr lang="en-US" sz="1200" kern="1200" baseline="0" dirty="0" err="1" smtClean="0">
                <a:solidFill>
                  <a:schemeClr val="tx1"/>
                </a:solidFill>
                <a:latin typeface="Times New Roman" charset="0"/>
                <a:ea typeface="+mn-ea"/>
                <a:cs typeface="+mn-cs"/>
              </a:rPr>
              <a:t>SemipermanentVCCs</a:t>
            </a:r>
            <a:r>
              <a:rPr lang="en-US" sz="1200" kern="1200" baseline="0" dirty="0" smtClean="0">
                <a:solidFill>
                  <a:schemeClr val="tx1"/>
                </a:solidFill>
                <a:latin typeface="Times New Roman" charset="0"/>
                <a:ea typeface="+mn-ea"/>
                <a:cs typeface="+mn-cs"/>
              </a:rPr>
              <a:t>  may be used for user-to-user exchange. In this case, no</a:t>
            </a:r>
          </a:p>
          <a:p>
            <a:r>
              <a:rPr lang="en-US" sz="1200" kern="1200" baseline="0" dirty="0" smtClean="0">
                <a:solidFill>
                  <a:schemeClr val="tx1"/>
                </a:solidFill>
                <a:latin typeface="Times New Roman" charset="0"/>
                <a:ea typeface="+mn-ea"/>
                <a:cs typeface="+mn-cs"/>
              </a:rPr>
              <a:t>control signaling is required.</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2.  If there is no </a:t>
            </a:r>
            <a:r>
              <a:rPr lang="en-US" sz="1200" kern="1200" baseline="0" dirty="0" err="1" smtClean="0">
                <a:solidFill>
                  <a:schemeClr val="tx1"/>
                </a:solidFill>
                <a:latin typeface="Times New Roman" charset="0"/>
                <a:ea typeface="+mn-ea"/>
                <a:cs typeface="+mn-cs"/>
              </a:rPr>
              <a:t>preestablished</a:t>
            </a:r>
            <a:r>
              <a:rPr lang="en-US" sz="1200" kern="1200" baseline="0" dirty="0" smtClean="0">
                <a:solidFill>
                  <a:schemeClr val="tx1"/>
                </a:solidFill>
                <a:latin typeface="Times New Roman" charset="0"/>
                <a:ea typeface="+mn-ea"/>
                <a:cs typeface="+mn-cs"/>
              </a:rPr>
              <a:t> call control signaling channel, then one must</a:t>
            </a:r>
          </a:p>
          <a:p>
            <a:r>
              <a:rPr lang="en-US" sz="1200" kern="1200" baseline="0" dirty="0" smtClean="0">
                <a:solidFill>
                  <a:schemeClr val="tx1"/>
                </a:solidFill>
                <a:latin typeface="Times New Roman" charset="0"/>
                <a:ea typeface="+mn-ea"/>
                <a:cs typeface="+mn-cs"/>
              </a:rPr>
              <a:t>be set up. For that purpose, a control signaling exchange must take place</a:t>
            </a:r>
          </a:p>
          <a:p>
            <a:r>
              <a:rPr lang="en-US" sz="1200" kern="1200" baseline="0" dirty="0" smtClean="0">
                <a:solidFill>
                  <a:schemeClr val="tx1"/>
                </a:solidFill>
                <a:latin typeface="Times New Roman" charset="0"/>
                <a:ea typeface="+mn-ea"/>
                <a:cs typeface="+mn-cs"/>
              </a:rPr>
              <a:t>between the user and the network on some channel. Hence we need a permanent</a:t>
            </a:r>
          </a:p>
          <a:p>
            <a:r>
              <a:rPr lang="en-US" sz="1200" kern="1200" baseline="0" dirty="0" smtClean="0">
                <a:solidFill>
                  <a:schemeClr val="tx1"/>
                </a:solidFill>
                <a:latin typeface="Times New Roman" charset="0"/>
                <a:ea typeface="+mn-ea"/>
                <a:cs typeface="+mn-cs"/>
              </a:rPr>
              <a:t>channel, probably of low data rate, that can be used to set up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that</a:t>
            </a:r>
          </a:p>
          <a:p>
            <a:r>
              <a:rPr lang="en-US" sz="1200" kern="1200" baseline="0" dirty="0" smtClean="0">
                <a:solidFill>
                  <a:schemeClr val="tx1"/>
                </a:solidFill>
                <a:latin typeface="Times New Roman" charset="0"/>
                <a:ea typeface="+mn-ea"/>
                <a:cs typeface="+mn-cs"/>
              </a:rPr>
              <a:t>can be used for call control. Such a channel is called a meta-signaling channel ,</a:t>
            </a:r>
          </a:p>
          <a:p>
            <a:r>
              <a:rPr lang="en-US" sz="1200" kern="1200" baseline="0" dirty="0" smtClean="0">
                <a:solidFill>
                  <a:schemeClr val="tx1"/>
                </a:solidFill>
                <a:latin typeface="Times New Roman" charset="0"/>
                <a:ea typeface="+mn-ea"/>
                <a:cs typeface="+mn-cs"/>
              </a:rPr>
              <a:t>as the channel is used to set up signaling channels.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3.  The meta-signaling channel can be used to set up a VCC between the user and</a:t>
            </a:r>
          </a:p>
          <a:p>
            <a:r>
              <a:rPr lang="en-US" sz="1200" kern="1200" baseline="0" dirty="0" smtClean="0">
                <a:solidFill>
                  <a:schemeClr val="tx1"/>
                </a:solidFill>
                <a:latin typeface="Times New Roman" charset="0"/>
                <a:ea typeface="+mn-ea"/>
                <a:cs typeface="+mn-cs"/>
              </a:rPr>
              <a:t>the network for call control signaling. This user-to-network signaling virtual</a:t>
            </a:r>
          </a:p>
          <a:p>
            <a:r>
              <a:rPr lang="en-US" sz="1200" kern="1200" baseline="0" dirty="0" smtClean="0">
                <a:solidFill>
                  <a:schemeClr val="tx1"/>
                </a:solidFill>
                <a:latin typeface="Times New Roman" charset="0"/>
                <a:ea typeface="+mn-ea"/>
                <a:cs typeface="+mn-cs"/>
              </a:rPr>
              <a:t>channel  can then be used to set up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to carry user data.</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4.  The meta-signaling channel can also be used to set up a user-to-user signaling</a:t>
            </a:r>
          </a:p>
          <a:p>
            <a:r>
              <a:rPr lang="en-US" sz="1200" kern="1200" baseline="0" dirty="0" smtClean="0">
                <a:solidFill>
                  <a:schemeClr val="tx1"/>
                </a:solidFill>
                <a:latin typeface="Times New Roman" charset="0"/>
                <a:ea typeface="+mn-ea"/>
                <a:cs typeface="+mn-cs"/>
              </a:rPr>
              <a:t>virtual channel . Such a channel must be set up within a </a:t>
            </a:r>
            <a:r>
              <a:rPr lang="en-US" sz="1200" kern="1200" baseline="0" dirty="0" err="1" smtClean="0">
                <a:solidFill>
                  <a:schemeClr val="tx1"/>
                </a:solidFill>
                <a:latin typeface="Times New Roman" charset="0"/>
                <a:ea typeface="+mn-ea"/>
                <a:cs typeface="+mn-cs"/>
              </a:rPr>
              <a:t>preestablished</a:t>
            </a:r>
            <a:r>
              <a:rPr lang="en-US" sz="1200" kern="1200" baseline="0" dirty="0" smtClean="0">
                <a:solidFill>
                  <a:schemeClr val="tx1"/>
                </a:solidFill>
                <a:latin typeface="Times New Roman" charset="0"/>
                <a:ea typeface="+mn-ea"/>
                <a:cs typeface="+mn-cs"/>
              </a:rPr>
              <a:t> VPC. It</a:t>
            </a:r>
          </a:p>
          <a:p>
            <a:r>
              <a:rPr lang="en-US" sz="1200" kern="1200" baseline="0" dirty="0" smtClean="0">
                <a:solidFill>
                  <a:schemeClr val="tx1"/>
                </a:solidFill>
                <a:latin typeface="Times New Roman" charset="0"/>
                <a:ea typeface="+mn-ea"/>
                <a:cs typeface="+mn-cs"/>
              </a:rPr>
              <a:t>can then be used to allow the two end users, without network intervention, to</a:t>
            </a:r>
          </a:p>
          <a:p>
            <a:r>
              <a:rPr lang="en-US" sz="1200" kern="1200" baseline="0" dirty="0" smtClean="0">
                <a:solidFill>
                  <a:schemeClr val="tx1"/>
                </a:solidFill>
                <a:latin typeface="Times New Roman" charset="0"/>
                <a:ea typeface="+mn-ea"/>
                <a:cs typeface="+mn-cs"/>
              </a:rPr>
              <a:t>establish and release user-to-user </a:t>
            </a:r>
            <a:r>
              <a:rPr lang="en-US" sz="1200" kern="1200" baseline="0" dirty="0" err="1" smtClean="0">
                <a:solidFill>
                  <a:schemeClr val="tx1"/>
                </a:solidFill>
                <a:latin typeface="Times New Roman" charset="0"/>
                <a:ea typeface="+mn-ea"/>
                <a:cs typeface="+mn-cs"/>
              </a:rPr>
              <a:t>VCCs</a:t>
            </a:r>
            <a:r>
              <a:rPr lang="en-US" sz="1200" kern="1200" baseline="0" dirty="0" smtClean="0">
                <a:solidFill>
                  <a:schemeClr val="tx1"/>
                </a:solidFill>
                <a:latin typeface="Times New Roman" charset="0"/>
                <a:ea typeface="+mn-ea"/>
                <a:cs typeface="+mn-cs"/>
              </a:rPr>
              <a:t> to carry user data.</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For </a:t>
            </a:r>
            <a:r>
              <a:rPr lang="en-US" sz="1200" kern="1200" baseline="0" dirty="0" err="1" smtClean="0">
                <a:solidFill>
                  <a:schemeClr val="tx1"/>
                </a:solidFill>
                <a:latin typeface="Times New Roman" charset="0"/>
                <a:ea typeface="+mn-ea"/>
                <a:cs typeface="+mn-cs"/>
              </a:rPr>
              <a:t>VPCs</a:t>
            </a:r>
            <a:r>
              <a:rPr lang="en-US" sz="1200" kern="1200" baseline="0" dirty="0" smtClean="0">
                <a:solidFill>
                  <a:schemeClr val="tx1"/>
                </a:solidFill>
                <a:latin typeface="Times New Roman" charset="0"/>
                <a:ea typeface="+mn-ea"/>
                <a:cs typeface="+mn-cs"/>
              </a:rPr>
              <a:t>, three methods are defined in I.150:</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1.  A VPC can be established on a </a:t>
            </a:r>
            <a:r>
              <a:rPr lang="en-US" sz="1200" kern="1200" baseline="0" dirty="0" err="1" smtClean="0">
                <a:solidFill>
                  <a:schemeClr val="tx1"/>
                </a:solidFill>
                <a:latin typeface="Times New Roman" charset="0"/>
                <a:ea typeface="+mn-ea"/>
                <a:cs typeface="+mn-cs"/>
              </a:rPr>
              <a:t>semipermanent</a:t>
            </a:r>
            <a:r>
              <a:rPr lang="en-US" sz="1200" kern="1200" baseline="0" dirty="0" smtClean="0">
                <a:solidFill>
                  <a:schemeClr val="tx1"/>
                </a:solidFill>
                <a:latin typeface="Times New Roman" charset="0"/>
                <a:ea typeface="+mn-ea"/>
                <a:cs typeface="+mn-cs"/>
              </a:rPr>
              <a:t>  basis by prior agreement. In</a:t>
            </a:r>
          </a:p>
          <a:p>
            <a:r>
              <a:rPr lang="en-US" sz="1200" kern="1200" baseline="0" dirty="0" smtClean="0">
                <a:solidFill>
                  <a:schemeClr val="tx1"/>
                </a:solidFill>
                <a:latin typeface="Times New Roman" charset="0"/>
                <a:ea typeface="+mn-ea"/>
                <a:cs typeface="+mn-cs"/>
              </a:rPr>
              <a:t>this case, no control signaling is required.</a:t>
            </a:r>
          </a:p>
          <a:p>
            <a:endParaRPr lang="en-US" sz="1200" kern="1200" baseline="0" dirty="0" smtClean="0">
              <a:solidFill>
                <a:schemeClr val="tx1"/>
              </a:solidFill>
              <a:latin typeface="Times New Roman" charset="0"/>
              <a:ea typeface="+mn-ea"/>
              <a:cs typeface="+mn-cs"/>
            </a:endParaRPr>
          </a:p>
          <a:p>
            <a:pPr marL="228600" indent="-228600">
              <a:buAutoNum type="arabicPeriod" startAt="2"/>
            </a:pPr>
            <a:r>
              <a:rPr lang="en-US" sz="1200" kern="1200" baseline="0" dirty="0" smtClean="0">
                <a:solidFill>
                  <a:schemeClr val="tx1"/>
                </a:solidFill>
                <a:latin typeface="Times New Roman" charset="0"/>
                <a:ea typeface="+mn-ea"/>
                <a:cs typeface="+mn-cs"/>
              </a:rPr>
              <a:t>VPC establishment/release may be customer controlled . In this case, the customer </a:t>
            </a:r>
          </a:p>
          <a:p>
            <a:pPr marL="228600" indent="-228600">
              <a:buNone/>
            </a:pPr>
            <a:r>
              <a:rPr lang="en-US" sz="1200" kern="1200" baseline="0" dirty="0" smtClean="0">
                <a:solidFill>
                  <a:schemeClr val="tx1"/>
                </a:solidFill>
                <a:latin typeface="Times New Roman" charset="0"/>
                <a:ea typeface="+mn-ea"/>
                <a:cs typeface="+mn-cs"/>
              </a:rPr>
              <a:t>uses a signaling VCC to request the VPC from the network.</a:t>
            </a:r>
          </a:p>
          <a:p>
            <a:endParaRPr lang="en-US" sz="1200" kern="1200" baseline="0" dirty="0" smtClean="0">
              <a:solidFill>
                <a:schemeClr val="tx1"/>
              </a:solidFill>
              <a:latin typeface="Times New Roman" charset="0"/>
              <a:ea typeface="+mn-ea"/>
              <a:cs typeface="+mn-cs"/>
            </a:endParaRPr>
          </a:p>
          <a:p>
            <a:pPr marL="228600" indent="-228600">
              <a:buAutoNum type="arabicPeriod" startAt="3"/>
            </a:pPr>
            <a:r>
              <a:rPr lang="en-US" sz="1200" kern="1200" baseline="0" dirty="0" smtClean="0">
                <a:solidFill>
                  <a:schemeClr val="tx1"/>
                </a:solidFill>
                <a:latin typeface="Times New Roman" charset="0"/>
                <a:ea typeface="+mn-ea"/>
                <a:cs typeface="+mn-cs"/>
              </a:rPr>
              <a:t>VPC establishment/release may be network controlled . In this case, the</a:t>
            </a:r>
          </a:p>
          <a:p>
            <a:pPr marL="228600" indent="-228600">
              <a:buNone/>
            </a:pPr>
            <a:r>
              <a:rPr lang="en-US" sz="1200" kern="1200" baseline="0" dirty="0" smtClean="0">
                <a:solidFill>
                  <a:schemeClr val="tx1"/>
                </a:solidFill>
                <a:latin typeface="Times New Roman" charset="0"/>
                <a:ea typeface="+mn-ea"/>
                <a:cs typeface="+mn-cs"/>
              </a:rPr>
              <a:t>network establishes a VPC for its own convenience. The path may be network-</a:t>
            </a:r>
          </a:p>
          <a:p>
            <a:r>
              <a:rPr lang="en-US" sz="1200" kern="1200" baseline="0" dirty="0" smtClean="0">
                <a:solidFill>
                  <a:schemeClr val="tx1"/>
                </a:solidFill>
                <a:latin typeface="Times New Roman" charset="0"/>
                <a:ea typeface="+mn-ea"/>
                <a:cs typeface="+mn-cs"/>
              </a:rPr>
              <a:t>to-network, user-to-network, or user-to-user.</a:t>
            </a:r>
            <a:endParaRPr lang="en-US" dirty="0"/>
          </a:p>
        </p:txBody>
      </p:sp>
      <p:sp>
        <p:nvSpPr>
          <p:cNvPr id="4" name="Slide Number Placeholder 3"/>
          <p:cNvSpPr>
            <a:spLocks noGrp="1"/>
          </p:cNvSpPr>
          <p:nvPr>
            <p:ph type="sldNum" sz="quarter" idx="10"/>
          </p:nvPr>
        </p:nvSpPr>
        <p:spPr/>
        <p:txBody>
          <a:bodyPr/>
          <a:lstStyle/>
          <a:p>
            <a:fld id="{6ABFC162-2D1E-FF41-AAFE-0845D2B3FC38}" type="slidenum">
              <a:rPr lang="en-US" smtClean="0"/>
              <a:pPr/>
              <a:t>38</a:t>
            </a:fld>
            <a:endParaRPr lang="en-US" dirty="0"/>
          </a:p>
        </p:txBody>
      </p:sp>
    </p:spTree>
    <p:extLst>
      <p:ext uri="{BB962C8B-B14F-4D97-AF65-F5344CB8AC3E}">
        <p14:creationId xmlns:p14="http://schemas.microsoft.com/office/powerpoint/2010/main" val="544112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smtClean="0">
                <a:solidFill>
                  <a:schemeClr val="tx1"/>
                </a:solidFill>
                <a:latin typeface="Times New Roman" charset="0"/>
                <a:ea typeface="+mn-ea"/>
                <a:cs typeface="+mn-cs"/>
              </a:rPr>
              <a:t> ATM makes use of fixed-size cells, consisting of a 5-octet header and a 48-octet</a:t>
            </a:r>
          </a:p>
          <a:p>
            <a:r>
              <a:rPr lang="en-US" sz="1200" kern="1200" baseline="0" dirty="0" smtClean="0">
                <a:solidFill>
                  <a:schemeClr val="tx1"/>
                </a:solidFill>
                <a:latin typeface="Times New Roman" charset="0"/>
                <a:ea typeface="+mn-ea"/>
                <a:cs typeface="+mn-cs"/>
              </a:rPr>
              <a:t>information field. There are several advantages to the use of small, fixed-size cells.</a:t>
            </a:r>
          </a:p>
          <a:p>
            <a:r>
              <a:rPr lang="en-US" sz="1200" kern="1200" baseline="0" dirty="0" smtClean="0">
                <a:solidFill>
                  <a:schemeClr val="tx1"/>
                </a:solidFill>
                <a:latin typeface="Times New Roman" charset="0"/>
                <a:ea typeface="+mn-ea"/>
                <a:cs typeface="+mn-cs"/>
              </a:rPr>
              <a:t>First, the use of small cells may reduce queuing delay for a high-priority cell, because</a:t>
            </a:r>
          </a:p>
          <a:p>
            <a:r>
              <a:rPr lang="en-US" sz="1200" kern="1200" baseline="0" dirty="0" smtClean="0">
                <a:solidFill>
                  <a:schemeClr val="tx1"/>
                </a:solidFill>
                <a:latin typeface="Times New Roman" charset="0"/>
                <a:ea typeface="+mn-ea"/>
                <a:cs typeface="+mn-cs"/>
              </a:rPr>
              <a:t>it waits less if it arrives slightly behind a lower-priority cell that has gained access</a:t>
            </a:r>
          </a:p>
          <a:p>
            <a:r>
              <a:rPr lang="en-US" sz="1200" kern="1200" baseline="0" dirty="0" smtClean="0">
                <a:solidFill>
                  <a:schemeClr val="tx1"/>
                </a:solidFill>
                <a:latin typeface="Times New Roman" charset="0"/>
                <a:ea typeface="+mn-ea"/>
                <a:cs typeface="+mn-cs"/>
              </a:rPr>
              <a:t>to a resource (e.g., the transmitter). Second, fixed-size cells can be switched more</a:t>
            </a:r>
          </a:p>
          <a:p>
            <a:r>
              <a:rPr lang="en-US" sz="1200" kern="1200" baseline="0" dirty="0" smtClean="0">
                <a:solidFill>
                  <a:schemeClr val="tx1"/>
                </a:solidFill>
                <a:latin typeface="Times New Roman" charset="0"/>
                <a:ea typeface="+mn-ea"/>
                <a:cs typeface="+mn-cs"/>
              </a:rPr>
              <a:t>efficiently, which is important for the very high data rates of ATM. With fixed-size</a:t>
            </a:r>
          </a:p>
          <a:p>
            <a:r>
              <a:rPr lang="en-US" sz="1200" kern="1200" baseline="0" dirty="0" smtClean="0">
                <a:solidFill>
                  <a:schemeClr val="tx1"/>
                </a:solidFill>
                <a:latin typeface="Times New Roman" charset="0"/>
                <a:ea typeface="+mn-ea"/>
                <a:cs typeface="+mn-cs"/>
              </a:rPr>
              <a:t>cells, it is easier to implement the switching mechanism in hardware.</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Figure 9.17a shows the cell header format at the user–network interface.</a:t>
            </a:r>
          </a:p>
          <a:p>
            <a:r>
              <a:rPr lang="en-US" sz="1200" kern="1200" baseline="0" dirty="0" smtClean="0">
                <a:solidFill>
                  <a:schemeClr val="tx1"/>
                </a:solidFill>
                <a:latin typeface="Times New Roman" charset="0"/>
                <a:ea typeface="+mn-ea"/>
                <a:cs typeface="+mn-cs"/>
              </a:rPr>
              <a:t>Figure 9.17b shows the cell header format internal to the network.</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The Generic Flow Control (GFC)  field does not appear in the cell header</a:t>
            </a:r>
          </a:p>
          <a:p>
            <a:r>
              <a:rPr lang="en-US" sz="1200" kern="1200" baseline="0" dirty="0" smtClean="0">
                <a:solidFill>
                  <a:schemeClr val="tx1"/>
                </a:solidFill>
                <a:latin typeface="Times New Roman" charset="0"/>
                <a:ea typeface="+mn-ea"/>
                <a:cs typeface="+mn-cs"/>
              </a:rPr>
              <a:t>internal to the network, but only at the user–network interface. Hence, it can be</a:t>
            </a:r>
          </a:p>
          <a:p>
            <a:r>
              <a:rPr lang="en-US" sz="1200" kern="1200" baseline="0" dirty="0" smtClean="0">
                <a:solidFill>
                  <a:schemeClr val="tx1"/>
                </a:solidFill>
                <a:latin typeface="Times New Roman" charset="0"/>
                <a:ea typeface="+mn-ea"/>
                <a:cs typeface="+mn-cs"/>
              </a:rPr>
              <a:t>used for control of cell flow only at the local user–network interface. The field could</a:t>
            </a:r>
          </a:p>
          <a:p>
            <a:r>
              <a:rPr lang="en-US" sz="1200" kern="1200" baseline="0" dirty="0" smtClean="0">
                <a:solidFill>
                  <a:schemeClr val="tx1"/>
                </a:solidFill>
                <a:latin typeface="Times New Roman" charset="0"/>
                <a:ea typeface="+mn-ea"/>
                <a:cs typeface="+mn-cs"/>
              </a:rPr>
              <a:t> be used to assist the customer in controlling the flow of traffic for different qualities</a:t>
            </a:r>
          </a:p>
          <a:p>
            <a:r>
              <a:rPr lang="en-US" sz="1200" kern="1200" baseline="0" dirty="0" smtClean="0">
                <a:solidFill>
                  <a:schemeClr val="tx1"/>
                </a:solidFill>
                <a:latin typeface="Times New Roman" charset="0"/>
                <a:ea typeface="+mn-ea"/>
                <a:cs typeface="+mn-cs"/>
              </a:rPr>
              <a:t>of service. In any case, the GFC mechanism is used to alleviate short-term overload</a:t>
            </a:r>
          </a:p>
          <a:p>
            <a:r>
              <a:rPr lang="en-US" sz="1200" kern="1200" baseline="0" dirty="0" smtClean="0">
                <a:solidFill>
                  <a:schemeClr val="tx1"/>
                </a:solidFill>
                <a:latin typeface="Times New Roman" charset="0"/>
                <a:ea typeface="+mn-ea"/>
                <a:cs typeface="+mn-cs"/>
              </a:rPr>
              <a:t>conditions in the network.</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The virtual path identifier (VPI)  constitutes a routing field for the network.</a:t>
            </a:r>
          </a:p>
          <a:p>
            <a:r>
              <a:rPr lang="en-US" sz="1200" kern="1200" baseline="0" dirty="0" smtClean="0">
                <a:solidFill>
                  <a:schemeClr val="tx1"/>
                </a:solidFill>
                <a:latin typeface="Times New Roman" charset="0"/>
                <a:ea typeface="+mn-ea"/>
                <a:cs typeface="+mn-cs"/>
              </a:rPr>
              <a:t>It is 8 bits at the user–network interface and 12 bits at the network–network interface.</a:t>
            </a:r>
          </a:p>
          <a:p>
            <a:r>
              <a:rPr lang="en-US" sz="1200" kern="1200" baseline="0" dirty="0" smtClean="0">
                <a:solidFill>
                  <a:schemeClr val="tx1"/>
                </a:solidFill>
                <a:latin typeface="Times New Roman" charset="0"/>
                <a:ea typeface="+mn-ea"/>
                <a:cs typeface="+mn-cs"/>
              </a:rPr>
              <a:t>The latter allows support for an expanded number of </a:t>
            </a:r>
            <a:r>
              <a:rPr lang="en-US" sz="1200" kern="1200" baseline="0" dirty="0" err="1" smtClean="0">
                <a:solidFill>
                  <a:schemeClr val="tx1"/>
                </a:solidFill>
                <a:latin typeface="Times New Roman" charset="0"/>
                <a:ea typeface="+mn-ea"/>
                <a:cs typeface="+mn-cs"/>
              </a:rPr>
              <a:t>VPCs</a:t>
            </a:r>
            <a:r>
              <a:rPr lang="en-US" sz="1200" kern="1200" baseline="0" dirty="0" smtClean="0">
                <a:solidFill>
                  <a:schemeClr val="tx1"/>
                </a:solidFill>
                <a:latin typeface="Times New Roman" charset="0"/>
                <a:ea typeface="+mn-ea"/>
                <a:cs typeface="+mn-cs"/>
              </a:rPr>
              <a:t> internal to the</a:t>
            </a:r>
          </a:p>
          <a:p>
            <a:r>
              <a:rPr lang="en-US" sz="1200" kern="1200" baseline="0" dirty="0" smtClean="0">
                <a:solidFill>
                  <a:schemeClr val="tx1"/>
                </a:solidFill>
                <a:latin typeface="Times New Roman" charset="0"/>
                <a:ea typeface="+mn-ea"/>
                <a:cs typeface="+mn-cs"/>
              </a:rPr>
              <a:t>network, to include those supporting subscribers and those required for network</a:t>
            </a:r>
          </a:p>
          <a:p>
            <a:r>
              <a:rPr lang="en-US" sz="1200" kern="1200" baseline="0" dirty="0" smtClean="0">
                <a:solidFill>
                  <a:schemeClr val="tx1"/>
                </a:solidFill>
                <a:latin typeface="Times New Roman" charset="0"/>
                <a:ea typeface="+mn-ea"/>
                <a:cs typeface="+mn-cs"/>
              </a:rPr>
              <a:t>management. The virtual channel identifier (VCI)  is used for routing to and from</a:t>
            </a:r>
          </a:p>
          <a:p>
            <a:r>
              <a:rPr lang="en-US" sz="1200" kern="1200" baseline="0" dirty="0" smtClean="0">
                <a:solidFill>
                  <a:schemeClr val="tx1"/>
                </a:solidFill>
                <a:latin typeface="Times New Roman" charset="0"/>
                <a:ea typeface="+mn-ea"/>
                <a:cs typeface="+mn-cs"/>
              </a:rPr>
              <a:t>the end user.</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The Payload Type (PT)  field indicates the type of information in the information</a:t>
            </a:r>
          </a:p>
          <a:p>
            <a:r>
              <a:rPr lang="en-US" sz="1200" kern="1200" baseline="0" dirty="0" smtClean="0">
                <a:solidFill>
                  <a:schemeClr val="tx1"/>
                </a:solidFill>
                <a:latin typeface="Times New Roman" charset="0"/>
                <a:ea typeface="+mn-ea"/>
                <a:cs typeface="+mn-cs"/>
              </a:rPr>
              <a:t>field. A value of 0 in the first bit indicates user information (i.e., information from the next higher layer). In this</a:t>
            </a:r>
          </a:p>
          <a:p>
            <a:r>
              <a:rPr lang="en-US" sz="1200" kern="1200" baseline="0" dirty="0" smtClean="0">
                <a:solidFill>
                  <a:schemeClr val="tx1"/>
                </a:solidFill>
                <a:latin typeface="Times New Roman" charset="0"/>
                <a:ea typeface="+mn-ea"/>
                <a:cs typeface="+mn-cs"/>
              </a:rPr>
              <a:t>case, the second bit indicates whether congestion has been experienced; the third</a:t>
            </a:r>
          </a:p>
          <a:p>
            <a:r>
              <a:rPr lang="en-US" sz="1200" kern="1200" baseline="0" dirty="0" smtClean="0">
                <a:solidFill>
                  <a:schemeClr val="tx1"/>
                </a:solidFill>
                <a:latin typeface="Times New Roman" charset="0"/>
                <a:ea typeface="+mn-ea"/>
                <a:cs typeface="+mn-cs"/>
              </a:rPr>
              <a:t>bit, known as the Service Data Unit (SDU) type bit, is a one-bit field that can be</a:t>
            </a:r>
          </a:p>
          <a:p>
            <a:r>
              <a:rPr lang="en-US" sz="1200" kern="1200" baseline="0" dirty="0" smtClean="0">
                <a:solidFill>
                  <a:schemeClr val="tx1"/>
                </a:solidFill>
                <a:latin typeface="Times New Roman" charset="0"/>
                <a:ea typeface="+mn-ea"/>
                <a:cs typeface="+mn-cs"/>
              </a:rPr>
              <a:t>used to discriminate two types of ATM </a:t>
            </a:r>
            <a:r>
              <a:rPr lang="en-US" sz="1200" kern="1200" baseline="0" dirty="0" err="1" smtClean="0">
                <a:solidFill>
                  <a:schemeClr val="tx1"/>
                </a:solidFill>
                <a:latin typeface="Times New Roman" charset="0"/>
                <a:ea typeface="+mn-ea"/>
                <a:cs typeface="+mn-cs"/>
              </a:rPr>
              <a:t>SDUs</a:t>
            </a:r>
            <a:r>
              <a:rPr lang="en-US" sz="1200" kern="1200" baseline="0" dirty="0" smtClean="0">
                <a:solidFill>
                  <a:schemeClr val="tx1"/>
                </a:solidFill>
                <a:latin typeface="Times New Roman" charset="0"/>
                <a:ea typeface="+mn-ea"/>
                <a:cs typeface="+mn-cs"/>
              </a:rPr>
              <a:t> associated with a connection. The</a:t>
            </a:r>
          </a:p>
          <a:p>
            <a:r>
              <a:rPr lang="en-US" sz="1200" kern="1200" baseline="0" dirty="0" smtClean="0">
                <a:solidFill>
                  <a:schemeClr val="tx1"/>
                </a:solidFill>
                <a:latin typeface="Times New Roman" charset="0"/>
                <a:ea typeface="+mn-ea"/>
                <a:cs typeface="+mn-cs"/>
              </a:rPr>
              <a:t>term SDU  refers to the 48-octet payload of the cell. A value of 1 in the first bit of</a:t>
            </a:r>
          </a:p>
          <a:p>
            <a:r>
              <a:rPr lang="en-US" sz="1200" kern="1200" baseline="0" dirty="0" smtClean="0">
                <a:solidFill>
                  <a:schemeClr val="tx1"/>
                </a:solidFill>
                <a:latin typeface="Times New Roman" charset="0"/>
                <a:ea typeface="+mn-ea"/>
                <a:cs typeface="+mn-cs"/>
              </a:rPr>
              <a:t> the Payload Type field indicates that this cell carries network management or maintenance</a:t>
            </a:r>
          </a:p>
          <a:p>
            <a:r>
              <a:rPr lang="en-US" sz="1200" kern="1200" baseline="0" dirty="0" smtClean="0">
                <a:solidFill>
                  <a:schemeClr val="tx1"/>
                </a:solidFill>
                <a:latin typeface="Times New Roman" charset="0"/>
                <a:ea typeface="+mn-ea"/>
                <a:cs typeface="+mn-cs"/>
              </a:rPr>
              <a:t>information. This indication allows the insertion of network-management</a:t>
            </a:r>
          </a:p>
          <a:p>
            <a:r>
              <a:rPr lang="en-US" sz="1200" kern="1200" baseline="0" dirty="0" smtClean="0">
                <a:solidFill>
                  <a:schemeClr val="tx1"/>
                </a:solidFill>
                <a:latin typeface="Times New Roman" charset="0"/>
                <a:ea typeface="+mn-ea"/>
                <a:cs typeface="+mn-cs"/>
              </a:rPr>
              <a:t>cells onto a user’s VCC without impacting the user’s data. Thus, the PT field can</a:t>
            </a:r>
          </a:p>
          <a:p>
            <a:r>
              <a:rPr lang="en-US" sz="1200" kern="1200" baseline="0" dirty="0" smtClean="0">
                <a:solidFill>
                  <a:schemeClr val="tx1"/>
                </a:solidFill>
                <a:latin typeface="Times New Roman" charset="0"/>
                <a:ea typeface="+mn-ea"/>
                <a:cs typeface="+mn-cs"/>
              </a:rPr>
              <a:t>provide </a:t>
            </a:r>
            <a:r>
              <a:rPr lang="en-US" sz="1200" kern="1200" baseline="0" dirty="0" err="1" smtClean="0">
                <a:solidFill>
                  <a:schemeClr val="tx1"/>
                </a:solidFill>
                <a:latin typeface="Times New Roman" charset="0"/>
                <a:ea typeface="+mn-ea"/>
                <a:cs typeface="+mn-cs"/>
              </a:rPr>
              <a:t>inband</a:t>
            </a:r>
            <a:r>
              <a:rPr lang="en-US" sz="1200" kern="1200" baseline="0" dirty="0" smtClean="0">
                <a:solidFill>
                  <a:schemeClr val="tx1"/>
                </a:solidFill>
                <a:latin typeface="Times New Roman" charset="0"/>
                <a:ea typeface="+mn-ea"/>
                <a:cs typeface="+mn-cs"/>
              </a:rPr>
              <a:t> control information.</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The Cell Loss Priority (CLP)  bit is used to provide guidance to the network</a:t>
            </a:r>
          </a:p>
          <a:p>
            <a:r>
              <a:rPr lang="en-US" sz="1200" kern="1200" baseline="0" dirty="0" smtClean="0">
                <a:solidFill>
                  <a:schemeClr val="tx1"/>
                </a:solidFill>
                <a:latin typeface="Times New Roman" charset="0"/>
                <a:ea typeface="+mn-ea"/>
                <a:cs typeface="+mn-cs"/>
              </a:rPr>
              <a:t>in the event of congestion. A value of 0 indicates a cell of relatively higher priority,</a:t>
            </a:r>
          </a:p>
          <a:p>
            <a:r>
              <a:rPr lang="en-US" sz="1200" kern="1200" baseline="0" dirty="0" smtClean="0">
                <a:solidFill>
                  <a:schemeClr val="tx1"/>
                </a:solidFill>
                <a:latin typeface="Times New Roman" charset="0"/>
                <a:ea typeface="+mn-ea"/>
                <a:cs typeface="+mn-cs"/>
              </a:rPr>
              <a:t>which should not be discarded unless no other alternative is available. A value</a:t>
            </a:r>
          </a:p>
          <a:p>
            <a:r>
              <a:rPr lang="en-US" sz="1200" kern="1200" baseline="0" dirty="0" smtClean="0">
                <a:solidFill>
                  <a:schemeClr val="tx1"/>
                </a:solidFill>
                <a:latin typeface="Times New Roman" charset="0"/>
                <a:ea typeface="+mn-ea"/>
                <a:cs typeface="+mn-cs"/>
              </a:rPr>
              <a:t>of 1 indicates that this cell is subject to discard within the network. The user might</a:t>
            </a:r>
          </a:p>
          <a:p>
            <a:r>
              <a:rPr lang="en-US" sz="1200" kern="1200" baseline="0" dirty="0" smtClean="0">
                <a:solidFill>
                  <a:schemeClr val="tx1"/>
                </a:solidFill>
                <a:latin typeface="Times New Roman" charset="0"/>
                <a:ea typeface="+mn-ea"/>
                <a:cs typeface="+mn-cs"/>
              </a:rPr>
              <a:t>employ this field so that extra cells (beyond the negotiated rate) may be inserted</a:t>
            </a:r>
          </a:p>
          <a:p>
            <a:r>
              <a:rPr lang="en-US" sz="1200" kern="1200" baseline="0" dirty="0" smtClean="0">
                <a:solidFill>
                  <a:schemeClr val="tx1"/>
                </a:solidFill>
                <a:latin typeface="Times New Roman" charset="0"/>
                <a:ea typeface="+mn-ea"/>
                <a:cs typeface="+mn-cs"/>
              </a:rPr>
              <a:t>into the network, with a CLP of 1, and delivered to the destination if the network</a:t>
            </a:r>
          </a:p>
          <a:p>
            <a:r>
              <a:rPr lang="en-US" sz="1200" kern="1200" baseline="0" dirty="0" smtClean="0">
                <a:solidFill>
                  <a:schemeClr val="tx1"/>
                </a:solidFill>
                <a:latin typeface="Times New Roman" charset="0"/>
                <a:ea typeface="+mn-ea"/>
                <a:cs typeface="+mn-cs"/>
              </a:rPr>
              <a:t>is not congested. The network may set this field to 1 for any data cell that is in</a:t>
            </a:r>
          </a:p>
          <a:p>
            <a:r>
              <a:rPr lang="en-US" sz="1200" kern="1200" baseline="0" dirty="0" smtClean="0">
                <a:solidFill>
                  <a:schemeClr val="tx1"/>
                </a:solidFill>
                <a:latin typeface="Times New Roman" charset="0"/>
                <a:ea typeface="+mn-ea"/>
                <a:cs typeface="+mn-cs"/>
              </a:rPr>
              <a:t>violation of an agreement concerning traffic parameters between the user and the</a:t>
            </a:r>
          </a:p>
          <a:p>
            <a:r>
              <a:rPr lang="en-US" sz="1200" kern="1200" baseline="0" dirty="0" smtClean="0">
                <a:solidFill>
                  <a:schemeClr val="tx1"/>
                </a:solidFill>
                <a:latin typeface="Times New Roman" charset="0"/>
                <a:ea typeface="+mn-ea"/>
                <a:cs typeface="+mn-cs"/>
              </a:rPr>
              <a:t>network. In this case, the switch that does the setting realizes that the cell exceeds</a:t>
            </a:r>
          </a:p>
          <a:p>
            <a:r>
              <a:rPr lang="en-US" sz="1200" kern="1200" baseline="0" dirty="0" smtClean="0">
                <a:solidFill>
                  <a:schemeClr val="tx1"/>
                </a:solidFill>
                <a:latin typeface="Times New Roman" charset="0"/>
                <a:ea typeface="+mn-ea"/>
                <a:cs typeface="+mn-cs"/>
              </a:rPr>
              <a:t>the agreed traffic parameters but that the switch is capable of handling the cell. At</a:t>
            </a:r>
          </a:p>
          <a:p>
            <a:r>
              <a:rPr lang="en-US" sz="1200" kern="1200" baseline="0" dirty="0" smtClean="0">
                <a:solidFill>
                  <a:schemeClr val="tx1"/>
                </a:solidFill>
                <a:latin typeface="Times New Roman" charset="0"/>
                <a:ea typeface="+mn-ea"/>
                <a:cs typeface="+mn-cs"/>
              </a:rPr>
              <a:t>a later point in the network, if congestion is encountered, this cell has been marked</a:t>
            </a:r>
          </a:p>
          <a:p>
            <a:r>
              <a:rPr lang="en-US" sz="1200" kern="1200" baseline="0" dirty="0" smtClean="0">
                <a:solidFill>
                  <a:schemeClr val="tx1"/>
                </a:solidFill>
                <a:latin typeface="Times New Roman" charset="0"/>
                <a:ea typeface="+mn-ea"/>
                <a:cs typeface="+mn-cs"/>
              </a:rPr>
              <a:t>for discard in preference to cells that fall within agreed traffic limits.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The Header Error Control (HEC)  field is an 8-bit error code that can be used</a:t>
            </a:r>
          </a:p>
          <a:p>
            <a:r>
              <a:rPr lang="en-US" sz="1200" kern="1200" baseline="0" dirty="0" smtClean="0">
                <a:solidFill>
                  <a:schemeClr val="tx1"/>
                </a:solidFill>
                <a:latin typeface="Times New Roman" charset="0"/>
                <a:ea typeface="+mn-ea"/>
                <a:cs typeface="+mn-cs"/>
              </a:rPr>
              <a:t>to correct single-bit errors in the header and to detect double-bit errors. In the case</a:t>
            </a:r>
          </a:p>
          <a:p>
            <a:r>
              <a:rPr lang="en-US" sz="1200" kern="1200" baseline="0" dirty="0" smtClean="0">
                <a:solidFill>
                  <a:schemeClr val="tx1"/>
                </a:solidFill>
                <a:latin typeface="Times New Roman" charset="0"/>
                <a:ea typeface="+mn-ea"/>
                <a:cs typeface="+mn-cs"/>
              </a:rPr>
              <a:t>of most existing data link layer protocols, such as LAPD and HDLC, the data field</a:t>
            </a:r>
          </a:p>
          <a:p>
            <a:r>
              <a:rPr lang="en-US" sz="1200" kern="1200" baseline="0" dirty="0" smtClean="0">
                <a:solidFill>
                  <a:schemeClr val="tx1"/>
                </a:solidFill>
                <a:latin typeface="Times New Roman" charset="0"/>
                <a:ea typeface="+mn-ea"/>
                <a:cs typeface="+mn-cs"/>
              </a:rPr>
              <a:t>that serves as input to the error code calculation is in general much longer than the</a:t>
            </a:r>
          </a:p>
          <a:p>
            <a:r>
              <a:rPr lang="en-US" sz="1200" kern="1200" baseline="0" dirty="0" smtClean="0">
                <a:solidFill>
                  <a:schemeClr val="tx1"/>
                </a:solidFill>
                <a:latin typeface="Times New Roman" charset="0"/>
                <a:ea typeface="+mn-ea"/>
                <a:cs typeface="+mn-cs"/>
              </a:rPr>
              <a:t>size of the resulting error code. This allows for error detection. In the case of ATM,</a:t>
            </a:r>
          </a:p>
          <a:p>
            <a:r>
              <a:rPr lang="en-US" sz="1200" kern="1200" baseline="0" dirty="0" smtClean="0">
                <a:solidFill>
                  <a:schemeClr val="tx1"/>
                </a:solidFill>
                <a:latin typeface="Times New Roman" charset="0"/>
                <a:ea typeface="+mn-ea"/>
                <a:cs typeface="+mn-cs"/>
              </a:rPr>
              <a:t>there is also sufficient redundancy in the code to recover from certain error patterns.</a:t>
            </a:r>
            <a:endParaRPr lang="en-US" dirty="0" smtClean="0"/>
          </a:p>
          <a:p>
            <a:endParaRPr lang="en-US" dirty="0"/>
          </a:p>
        </p:txBody>
      </p:sp>
      <p:sp>
        <p:nvSpPr>
          <p:cNvPr id="4" name="Slide Number Placeholder 3"/>
          <p:cNvSpPr>
            <a:spLocks noGrp="1"/>
          </p:cNvSpPr>
          <p:nvPr>
            <p:ph type="sldNum" sz="quarter" idx="10"/>
          </p:nvPr>
        </p:nvSpPr>
        <p:spPr/>
        <p:txBody>
          <a:bodyPr/>
          <a:lstStyle/>
          <a:p>
            <a:fld id="{6ABFC162-2D1E-FF41-AAFE-0845D2B3FC38}" type="slidenum">
              <a:rPr lang="en-US" smtClean="0"/>
              <a:pPr/>
              <a:t>39</a:t>
            </a:fld>
            <a:endParaRPr lang="en-US" dirty="0"/>
          </a:p>
        </p:txBody>
      </p:sp>
    </p:spTree>
    <p:extLst>
      <p:ext uri="{BB962C8B-B14F-4D97-AF65-F5344CB8AC3E}">
        <p14:creationId xmlns:p14="http://schemas.microsoft.com/office/powerpoint/2010/main" val="67108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EF30D2F-F2C9-BF4B-B6CE-5A67488838CD}" type="slidenum">
              <a:rPr lang="en-US"/>
              <a:pPr/>
              <a:t>4</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In Figure 9.1, data from station A intended for station F are</a:t>
            </a:r>
          </a:p>
          <a:p>
            <a:r>
              <a:rPr lang="en-US" sz="1200" kern="1200" baseline="0" dirty="0" smtClean="0">
                <a:solidFill>
                  <a:schemeClr val="tx1"/>
                </a:solidFill>
                <a:latin typeface="Times New Roman" charset="0"/>
                <a:ea typeface="+mn-ea"/>
                <a:cs typeface="+mn-cs"/>
              </a:rPr>
              <a:t>sent to node 4. They may then be routed via nodes 5 and 6 or nodes 7 and 6 to</a:t>
            </a:r>
          </a:p>
          <a:p>
            <a:r>
              <a:rPr lang="en-US" sz="1200" kern="1200" baseline="0" dirty="0" smtClean="0">
                <a:solidFill>
                  <a:schemeClr val="tx1"/>
                </a:solidFill>
                <a:latin typeface="Times New Roman" charset="0"/>
                <a:ea typeface="+mn-ea"/>
                <a:cs typeface="+mn-cs"/>
              </a:rPr>
              <a:t>the destination. Several observations are in order:</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1.  Some nodes connect only to other nodes (e.g., 5 and 7). Their sole task is the</a:t>
            </a:r>
          </a:p>
          <a:p>
            <a:r>
              <a:rPr lang="en-US" sz="1200" kern="1200" baseline="0" dirty="0" smtClean="0">
                <a:solidFill>
                  <a:schemeClr val="tx1"/>
                </a:solidFill>
                <a:latin typeface="Times New Roman" charset="0"/>
                <a:ea typeface="+mn-ea"/>
                <a:cs typeface="+mn-cs"/>
              </a:rPr>
              <a:t>internal (to the network) switching of data. Other nodes have one or more</a:t>
            </a:r>
          </a:p>
          <a:p>
            <a:r>
              <a:rPr lang="en-US" sz="1200" kern="1200" baseline="0" dirty="0" smtClean="0">
                <a:solidFill>
                  <a:schemeClr val="tx1"/>
                </a:solidFill>
                <a:latin typeface="Times New Roman" charset="0"/>
                <a:ea typeface="+mn-ea"/>
                <a:cs typeface="+mn-cs"/>
              </a:rPr>
              <a:t>stations attached as well; in addition to their switching functions, such nodes</a:t>
            </a:r>
          </a:p>
          <a:p>
            <a:r>
              <a:rPr lang="en-US" sz="1200" kern="1200" baseline="0" dirty="0" smtClean="0">
                <a:solidFill>
                  <a:schemeClr val="tx1"/>
                </a:solidFill>
                <a:latin typeface="Times New Roman" charset="0"/>
                <a:ea typeface="+mn-ea"/>
                <a:cs typeface="+mn-cs"/>
              </a:rPr>
              <a:t>accept data from and deliver data to the attached stations.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2.  Node–station links are generally dedicated point-to-point links. Node–node</a:t>
            </a:r>
          </a:p>
          <a:p>
            <a:r>
              <a:rPr lang="en-US" sz="1200" kern="1200" baseline="0" dirty="0" smtClean="0">
                <a:solidFill>
                  <a:schemeClr val="tx1"/>
                </a:solidFill>
                <a:latin typeface="Times New Roman" charset="0"/>
                <a:ea typeface="+mn-ea"/>
                <a:cs typeface="+mn-cs"/>
              </a:rPr>
              <a:t>links are usually multiplexed, using either frequency-division multiplexing</a:t>
            </a:r>
          </a:p>
          <a:p>
            <a:r>
              <a:rPr lang="en-US" sz="1200" kern="1200" baseline="0" dirty="0" smtClean="0">
                <a:solidFill>
                  <a:schemeClr val="tx1"/>
                </a:solidFill>
                <a:latin typeface="Times New Roman" charset="0"/>
                <a:ea typeface="+mn-ea"/>
                <a:cs typeface="+mn-cs"/>
              </a:rPr>
              <a:t>(FDM) or time-division multiplexing (TDM).</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3.  Usually, the network is not fully connected; that is, there is not a direct link</a:t>
            </a:r>
          </a:p>
          <a:p>
            <a:r>
              <a:rPr lang="en-US" sz="1200" kern="1200" baseline="0" dirty="0" smtClean="0">
                <a:solidFill>
                  <a:schemeClr val="tx1"/>
                </a:solidFill>
                <a:latin typeface="Times New Roman" charset="0"/>
                <a:ea typeface="+mn-ea"/>
                <a:cs typeface="+mn-cs"/>
              </a:rPr>
              <a:t>between every possible pair of nodes. However, it is always desirable to have</a:t>
            </a:r>
          </a:p>
          <a:p>
            <a:r>
              <a:rPr lang="en-US" sz="1200" kern="1200" baseline="0" dirty="0" smtClean="0">
                <a:solidFill>
                  <a:schemeClr val="tx1"/>
                </a:solidFill>
                <a:latin typeface="Times New Roman" charset="0"/>
                <a:ea typeface="+mn-ea"/>
                <a:cs typeface="+mn-cs"/>
              </a:rPr>
              <a:t>more than one possible path through the network for each pair of stations.</a:t>
            </a:r>
          </a:p>
          <a:p>
            <a:r>
              <a:rPr lang="en-US" sz="1200" kern="1200" baseline="0" dirty="0" smtClean="0">
                <a:solidFill>
                  <a:schemeClr val="tx1"/>
                </a:solidFill>
                <a:latin typeface="Times New Roman" charset="0"/>
                <a:ea typeface="+mn-ea"/>
                <a:cs typeface="+mn-cs"/>
              </a:rPr>
              <a:t>This enhances the reliability of the network.</a:t>
            </a:r>
            <a:endParaRPr lang="en-US" dirty="0">
              <a:latin typeface="Times" pitchFamily="32" charset="0"/>
            </a:endParaRPr>
          </a:p>
        </p:txBody>
      </p:sp>
    </p:spTree>
    <p:extLst>
      <p:ext uri="{BB962C8B-B14F-4D97-AF65-F5344CB8AC3E}">
        <p14:creationId xmlns:p14="http://schemas.microsoft.com/office/powerpoint/2010/main" val="1995073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charset="0"/>
                <a:ea typeface="+mn-ea"/>
                <a:cs typeface="+mn-cs"/>
              </a:rPr>
              <a:t>Table 9.2 shows the interpretation of the PT bits. </a:t>
            </a:r>
            <a:endParaRPr lang="en-US" dirty="0"/>
          </a:p>
        </p:txBody>
      </p:sp>
      <p:sp>
        <p:nvSpPr>
          <p:cNvPr id="4" name="Slide Number Placeholder 3"/>
          <p:cNvSpPr>
            <a:spLocks noGrp="1"/>
          </p:cNvSpPr>
          <p:nvPr>
            <p:ph type="sldNum" sz="quarter" idx="10"/>
          </p:nvPr>
        </p:nvSpPr>
        <p:spPr/>
        <p:txBody>
          <a:bodyPr/>
          <a:lstStyle/>
          <a:p>
            <a:fld id="{6ABFC162-2D1E-FF41-AAFE-0845D2B3FC38}" type="slidenum">
              <a:rPr lang="en-US" smtClean="0"/>
              <a:pPr/>
              <a:t>40</a:t>
            </a:fld>
            <a:endParaRPr lang="en-US" dirty="0"/>
          </a:p>
        </p:txBody>
      </p:sp>
    </p:spTree>
    <p:extLst>
      <p:ext uri="{BB962C8B-B14F-4D97-AF65-F5344CB8AC3E}">
        <p14:creationId xmlns:p14="http://schemas.microsoft.com/office/powerpoint/2010/main" val="2416085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41</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9 </a:t>
            </a:r>
            <a:r>
              <a:rPr lang="en-US" dirty="0"/>
              <a:t>summary.</a:t>
            </a:r>
          </a:p>
        </p:txBody>
      </p:sp>
    </p:spTree>
    <p:extLst>
      <p:ext uri="{BB962C8B-B14F-4D97-AF65-F5344CB8AC3E}">
        <p14:creationId xmlns:p14="http://schemas.microsoft.com/office/powerpoint/2010/main" val="292304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DFB37BA-BCF1-2849-9F4D-38BACAAF4A4C}" type="slidenum">
              <a:rPr lang="en-US"/>
              <a:pPr/>
              <a:t>5</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Communication via circuit switching implies that there is a dedicated communication</a:t>
            </a:r>
          </a:p>
          <a:p>
            <a:r>
              <a:rPr lang="en-US" sz="1200" kern="1200" baseline="0" dirty="0" smtClean="0">
                <a:solidFill>
                  <a:schemeClr val="tx1"/>
                </a:solidFill>
                <a:latin typeface="Times New Roman" charset="0"/>
                <a:ea typeface="+mn-ea"/>
                <a:cs typeface="+mn-cs"/>
              </a:rPr>
              <a:t>path between two stations. That path is a connected sequence of links between</a:t>
            </a:r>
          </a:p>
          <a:p>
            <a:r>
              <a:rPr lang="en-US" sz="1200" kern="1200" baseline="0" dirty="0" smtClean="0">
                <a:solidFill>
                  <a:schemeClr val="tx1"/>
                </a:solidFill>
                <a:latin typeface="Times New Roman" charset="0"/>
                <a:ea typeface="+mn-ea"/>
                <a:cs typeface="+mn-cs"/>
              </a:rPr>
              <a:t>network nodes. On each physical link, a logical channel is dedicated to the connection.</a:t>
            </a:r>
          </a:p>
          <a:p>
            <a:r>
              <a:rPr lang="en-US" sz="1200" kern="1200" baseline="0" dirty="0" smtClean="0">
                <a:solidFill>
                  <a:schemeClr val="tx1"/>
                </a:solidFill>
                <a:latin typeface="Times New Roman" charset="0"/>
                <a:ea typeface="+mn-ea"/>
                <a:cs typeface="+mn-cs"/>
              </a:rPr>
              <a:t>Communication via circuit switching involves three phases, which can be</a:t>
            </a:r>
          </a:p>
          <a:p>
            <a:r>
              <a:rPr lang="en-US" sz="1200" kern="1200" baseline="0" dirty="0" smtClean="0">
                <a:solidFill>
                  <a:schemeClr val="tx1"/>
                </a:solidFill>
                <a:latin typeface="Times New Roman" charset="0"/>
                <a:ea typeface="+mn-ea"/>
                <a:cs typeface="+mn-cs"/>
              </a:rPr>
              <a:t>explained with reference to Figure 9.1.</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1. Circuit establishment . Before any signals can be transmitted, an end-to-end</a:t>
            </a:r>
          </a:p>
          <a:p>
            <a:r>
              <a:rPr lang="en-US" sz="1200" kern="1200" baseline="0" dirty="0" smtClean="0">
                <a:solidFill>
                  <a:schemeClr val="tx1"/>
                </a:solidFill>
                <a:latin typeface="Times New Roman" charset="0"/>
                <a:ea typeface="+mn-ea"/>
                <a:cs typeface="+mn-cs"/>
              </a:rPr>
              <a:t>(station-to-station) circuit must be established. For example, station A sends a</a:t>
            </a:r>
          </a:p>
          <a:p>
            <a:r>
              <a:rPr lang="en-US" sz="1200" kern="1200" baseline="0" dirty="0" smtClean="0">
                <a:solidFill>
                  <a:schemeClr val="tx1"/>
                </a:solidFill>
                <a:latin typeface="Times New Roman" charset="0"/>
                <a:ea typeface="+mn-ea"/>
                <a:cs typeface="+mn-cs"/>
              </a:rPr>
              <a:t>request to node 4 requesting a connection to station E. Typically, the link from</a:t>
            </a:r>
          </a:p>
          <a:p>
            <a:r>
              <a:rPr lang="en-US" sz="1200" kern="1200" baseline="0" dirty="0" smtClean="0">
                <a:solidFill>
                  <a:schemeClr val="tx1"/>
                </a:solidFill>
                <a:latin typeface="Times New Roman" charset="0"/>
                <a:ea typeface="+mn-ea"/>
                <a:cs typeface="+mn-cs"/>
              </a:rPr>
              <a:t>A to 4 is a dedicated line, so that part of the connection already exists. Node</a:t>
            </a:r>
          </a:p>
          <a:p>
            <a:r>
              <a:rPr lang="en-US" sz="1200" kern="1200" baseline="0" dirty="0" smtClean="0">
                <a:solidFill>
                  <a:schemeClr val="tx1"/>
                </a:solidFill>
                <a:latin typeface="Times New Roman" charset="0"/>
                <a:ea typeface="+mn-ea"/>
                <a:cs typeface="+mn-cs"/>
              </a:rPr>
              <a:t>4 must find the next leg in a route leading to E. Based on routing information</a:t>
            </a:r>
          </a:p>
          <a:p>
            <a:r>
              <a:rPr lang="en-US" sz="1200" kern="1200" baseline="0" dirty="0" smtClean="0">
                <a:solidFill>
                  <a:schemeClr val="tx1"/>
                </a:solidFill>
                <a:latin typeface="Times New Roman" charset="0"/>
                <a:ea typeface="+mn-ea"/>
                <a:cs typeface="+mn-cs"/>
              </a:rPr>
              <a:t>and measures of availability and perhaps cost, node 4 selects the link to node</a:t>
            </a:r>
            <a:endParaRPr lang="en-US" dirty="0" smtClean="0">
              <a:latin typeface="Times" pitchFamily="32" charset="0"/>
            </a:endParaRPr>
          </a:p>
          <a:p>
            <a:r>
              <a:rPr lang="en-US" sz="1200" kern="1200" baseline="0" dirty="0" smtClean="0">
                <a:solidFill>
                  <a:schemeClr val="tx1"/>
                </a:solidFill>
                <a:latin typeface="Times New Roman" charset="0"/>
                <a:ea typeface="+mn-ea"/>
                <a:cs typeface="+mn-cs"/>
              </a:rPr>
              <a:t> 5, allocates a free channel (using FDM or TDM) on that link, and sends a</a:t>
            </a:r>
          </a:p>
          <a:p>
            <a:r>
              <a:rPr lang="en-US" sz="1200" kern="1200" baseline="0" dirty="0" smtClean="0">
                <a:solidFill>
                  <a:schemeClr val="tx1"/>
                </a:solidFill>
                <a:latin typeface="Times New Roman" charset="0"/>
                <a:ea typeface="+mn-ea"/>
                <a:cs typeface="+mn-cs"/>
              </a:rPr>
              <a:t>message requesting connection to E. So far, a dedicated path has been established</a:t>
            </a:r>
          </a:p>
          <a:p>
            <a:r>
              <a:rPr lang="en-US" sz="1200" kern="1200" baseline="0" dirty="0" smtClean="0">
                <a:solidFill>
                  <a:schemeClr val="tx1"/>
                </a:solidFill>
                <a:latin typeface="Times New Roman" charset="0"/>
                <a:ea typeface="+mn-ea"/>
                <a:cs typeface="+mn-cs"/>
              </a:rPr>
              <a:t>from A through 4 to 5. Because a number of stations may attach to 4,</a:t>
            </a:r>
          </a:p>
          <a:p>
            <a:r>
              <a:rPr lang="en-US" sz="1200" kern="1200" baseline="0" dirty="0" smtClean="0">
                <a:solidFill>
                  <a:schemeClr val="tx1"/>
                </a:solidFill>
                <a:latin typeface="Times New Roman" charset="0"/>
                <a:ea typeface="+mn-ea"/>
                <a:cs typeface="+mn-cs"/>
              </a:rPr>
              <a:t>it must be able to establish internal paths from multiple stations to multiple</a:t>
            </a:r>
          </a:p>
          <a:p>
            <a:r>
              <a:rPr lang="en-US" sz="1200" kern="1200" baseline="0" dirty="0" smtClean="0">
                <a:solidFill>
                  <a:schemeClr val="tx1"/>
                </a:solidFill>
                <a:latin typeface="Times New Roman" charset="0"/>
                <a:ea typeface="+mn-ea"/>
                <a:cs typeface="+mn-cs"/>
              </a:rPr>
              <a:t>nodes. How this is done is discussed later in this section. The remainder of the</a:t>
            </a:r>
          </a:p>
          <a:p>
            <a:r>
              <a:rPr lang="en-US" sz="1200" kern="1200" baseline="0" dirty="0" smtClean="0">
                <a:solidFill>
                  <a:schemeClr val="tx1"/>
                </a:solidFill>
                <a:latin typeface="Times New Roman" charset="0"/>
                <a:ea typeface="+mn-ea"/>
                <a:cs typeface="+mn-cs"/>
              </a:rPr>
              <a:t>process proceeds similarly. Node 5 allocates a channel to node 6 and internally</a:t>
            </a:r>
          </a:p>
          <a:p>
            <a:r>
              <a:rPr lang="en-US" sz="1200" kern="1200" baseline="0" dirty="0" smtClean="0">
                <a:solidFill>
                  <a:schemeClr val="tx1"/>
                </a:solidFill>
                <a:latin typeface="Times New Roman" charset="0"/>
                <a:ea typeface="+mn-ea"/>
                <a:cs typeface="+mn-cs"/>
              </a:rPr>
              <a:t>ties that channel to the channel from node 4. Node 6 completes the connection</a:t>
            </a:r>
          </a:p>
          <a:p>
            <a:r>
              <a:rPr lang="en-US" sz="1200" kern="1200" baseline="0" dirty="0" smtClean="0">
                <a:solidFill>
                  <a:schemeClr val="tx1"/>
                </a:solidFill>
                <a:latin typeface="Times New Roman" charset="0"/>
                <a:ea typeface="+mn-ea"/>
                <a:cs typeface="+mn-cs"/>
              </a:rPr>
              <a:t>to E. In completing the connection, a test is made to determine if E is busy or</a:t>
            </a:r>
          </a:p>
          <a:p>
            <a:r>
              <a:rPr lang="en-US" sz="1200" kern="1200" baseline="0" dirty="0" smtClean="0">
                <a:solidFill>
                  <a:schemeClr val="tx1"/>
                </a:solidFill>
                <a:latin typeface="Times New Roman" charset="0"/>
                <a:ea typeface="+mn-ea"/>
                <a:cs typeface="+mn-cs"/>
              </a:rPr>
              <a:t>is prepared to accept the connection.</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2. Data transfer . Data can now be transmitted from A through the network to E.</a:t>
            </a:r>
          </a:p>
          <a:p>
            <a:r>
              <a:rPr lang="en-US" sz="1200" kern="1200" baseline="0" dirty="0" smtClean="0">
                <a:solidFill>
                  <a:schemeClr val="tx1"/>
                </a:solidFill>
                <a:latin typeface="Times New Roman" charset="0"/>
                <a:ea typeface="+mn-ea"/>
                <a:cs typeface="+mn-cs"/>
              </a:rPr>
              <a:t>The transmission may be analog or digital, depending on the nature of the</a:t>
            </a:r>
          </a:p>
          <a:p>
            <a:r>
              <a:rPr lang="en-US" sz="1200" kern="1200" baseline="0" dirty="0" smtClean="0">
                <a:solidFill>
                  <a:schemeClr val="tx1"/>
                </a:solidFill>
                <a:latin typeface="Times New Roman" charset="0"/>
                <a:ea typeface="+mn-ea"/>
                <a:cs typeface="+mn-cs"/>
              </a:rPr>
              <a:t>network. As the carriers evolve to fully integrated digital networks, the use of</a:t>
            </a:r>
          </a:p>
          <a:p>
            <a:r>
              <a:rPr lang="en-US" sz="1200" kern="1200" baseline="0" dirty="0" smtClean="0">
                <a:solidFill>
                  <a:schemeClr val="tx1"/>
                </a:solidFill>
                <a:latin typeface="Times New Roman" charset="0"/>
                <a:ea typeface="+mn-ea"/>
                <a:cs typeface="+mn-cs"/>
              </a:rPr>
              <a:t>digital (binary) transmission for both voice and data is becoming the dominant</a:t>
            </a:r>
          </a:p>
          <a:p>
            <a:r>
              <a:rPr lang="en-US" sz="1200" kern="1200" baseline="0" dirty="0" smtClean="0">
                <a:solidFill>
                  <a:schemeClr val="tx1"/>
                </a:solidFill>
                <a:latin typeface="Times New Roman" charset="0"/>
                <a:ea typeface="+mn-ea"/>
                <a:cs typeface="+mn-cs"/>
              </a:rPr>
              <a:t>method. The path is A-4 link, internal switching through 4, 4-5 channel, internal</a:t>
            </a:r>
          </a:p>
          <a:p>
            <a:r>
              <a:rPr lang="en-US" sz="1200" kern="1200" baseline="0" dirty="0" smtClean="0">
                <a:solidFill>
                  <a:schemeClr val="tx1"/>
                </a:solidFill>
                <a:latin typeface="Times New Roman" charset="0"/>
                <a:ea typeface="+mn-ea"/>
                <a:cs typeface="+mn-cs"/>
              </a:rPr>
              <a:t>switching through 5, 5-6 channel, internal switching through 6, 6-E link.</a:t>
            </a:r>
          </a:p>
          <a:p>
            <a:r>
              <a:rPr lang="en-US" sz="1200" kern="1200" baseline="0" dirty="0" smtClean="0">
                <a:solidFill>
                  <a:schemeClr val="tx1"/>
                </a:solidFill>
                <a:latin typeface="Times New Roman" charset="0"/>
                <a:ea typeface="+mn-ea"/>
                <a:cs typeface="+mn-cs"/>
              </a:rPr>
              <a:t>Generally, the connection is full duplex.</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3. Circuit disconnect . After some period of data transfer, the connection is</a:t>
            </a:r>
          </a:p>
          <a:p>
            <a:r>
              <a:rPr lang="en-US" sz="1200" kern="1200" baseline="0" dirty="0" smtClean="0">
                <a:solidFill>
                  <a:schemeClr val="tx1"/>
                </a:solidFill>
                <a:latin typeface="Times New Roman" charset="0"/>
                <a:ea typeface="+mn-ea"/>
                <a:cs typeface="+mn-cs"/>
              </a:rPr>
              <a:t>terminated, usually by the action of one of the two stations. Signals must be</a:t>
            </a:r>
          </a:p>
          <a:p>
            <a:r>
              <a:rPr lang="en-US" sz="1200" kern="1200" baseline="0" dirty="0" smtClean="0">
                <a:solidFill>
                  <a:schemeClr val="tx1"/>
                </a:solidFill>
                <a:latin typeface="Times New Roman" charset="0"/>
                <a:ea typeface="+mn-ea"/>
                <a:cs typeface="+mn-cs"/>
              </a:rPr>
              <a:t>propagated to nodes 4, 5, and 6 to </a:t>
            </a:r>
            <a:r>
              <a:rPr lang="en-US" sz="1200" kern="1200" baseline="0" dirty="0" err="1" smtClean="0">
                <a:solidFill>
                  <a:schemeClr val="tx1"/>
                </a:solidFill>
                <a:latin typeface="Times New Roman" charset="0"/>
                <a:ea typeface="+mn-ea"/>
                <a:cs typeface="+mn-cs"/>
              </a:rPr>
              <a:t>deallocate</a:t>
            </a:r>
            <a:r>
              <a:rPr lang="en-US" sz="1200" kern="1200" baseline="0" dirty="0" smtClean="0">
                <a:solidFill>
                  <a:schemeClr val="tx1"/>
                </a:solidFill>
                <a:latin typeface="Times New Roman" charset="0"/>
                <a:ea typeface="+mn-ea"/>
                <a:cs typeface="+mn-cs"/>
              </a:rPr>
              <a:t> the dedicated resources.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Note that the connection path is established before data transmission begins.</a:t>
            </a:r>
          </a:p>
          <a:p>
            <a:r>
              <a:rPr lang="en-US" sz="1200" kern="1200" baseline="0" dirty="0" smtClean="0">
                <a:solidFill>
                  <a:schemeClr val="tx1"/>
                </a:solidFill>
                <a:latin typeface="Times New Roman" charset="0"/>
                <a:ea typeface="+mn-ea"/>
                <a:cs typeface="+mn-cs"/>
              </a:rPr>
              <a:t>Thus, channel capacity must be reserved between each pair of nodes in the path, and</a:t>
            </a:r>
          </a:p>
          <a:p>
            <a:r>
              <a:rPr lang="en-US" sz="1200" kern="1200" baseline="0" dirty="0" smtClean="0">
                <a:solidFill>
                  <a:schemeClr val="tx1"/>
                </a:solidFill>
                <a:latin typeface="Times New Roman" charset="0"/>
                <a:ea typeface="+mn-ea"/>
                <a:cs typeface="+mn-cs"/>
              </a:rPr>
              <a:t>each node must have available internal switching capacity to handle the requested</a:t>
            </a:r>
          </a:p>
          <a:p>
            <a:r>
              <a:rPr lang="en-US" sz="1200" kern="1200" baseline="0" dirty="0" smtClean="0">
                <a:solidFill>
                  <a:schemeClr val="tx1"/>
                </a:solidFill>
                <a:latin typeface="Times New Roman" charset="0"/>
                <a:ea typeface="+mn-ea"/>
                <a:cs typeface="+mn-cs"/>
              </a:rPr>
              <a:t>connection. The switches must have the intelligence to make these allocations and</a:t>
            </a:r>
          </a:p>
          <a:p>
            <a:r>
              <a:rPr lang="en-US" sz="1200" kern="1200" baseline="0" dirty="0" smtClean="0">
                <a:solidFill>
                  <a:schemeClr val="tx1"/>
                </a:solidFill>
                <a:latin typeface="Times New Roman" charset="0"/>
                <a:ea typeface="+mn-ea"/>
                <a:cs typeface="+mn-cs"/>
              </a:rPr>
              <a:t>to devise a route through the network.</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Circuit switching can be rather inefficient. Channel capacity is dedicated for</a:t>
            </a:r>
          </a:p>
          <a:p>
            <a:r>
              <a:rPr lang="en-US" sz="1200" kern="1200" baseline="0" dirty="0" smtClean="0">
                <a:solidFill>
                  <a:schemeClr val="tx1"/>
                </a:solidFill>
                <a:latin typeface="Times New Roman" charset="0"/>
                <a:ea typeface="+mn-ea"/>
                <a:cs typeface="+mn-cs"/>
              </a:rPr>
              <a:t>the duration of a connection, even if no data are being transferred. For a voice connection,</a:t>
            </a:r>
          </a:p>
          <a:p>
            <a:r>
              <a:rPr lang="en-US" sz="1200" kern="1200" baseline="0" dirty="0" smtClean="0">
                <a:solidFill>
                  <a:schemeClr val="tx1"/>
                </a:solidFill>
                <a:latin typeface="Times New Roman" charset="0"/>
                <a:ea typeface="+mn-ea"/>
                <a:cs typeface="+mn-cs"/>
              </a:rPr>
              <a:t>utilization may be rather high, but it still does not approach 100%. For a</a:t>
            </a:r>
          </a:p>
          <a:p>
            <a:r>
              <a:rPr lang="en-US" sz="1200" kern="1200" baseline="0" dirty="0" smtClean="0">
                <a:solidFill>
                  <a:schemeClr val="tx1"/>
                </a:solidFill>
                <a:latin typeface="Times New Roman" charset="0"/>
                <a:ea typeface="+mn-ea"/>
                <a:cs typeface="+mn-cs"/>
              </a:rPr>
              <a:t>client/server or terminal-to-computer connection, the capacity may be idle during</a:t>
            </a:r>
          </a:p>
          <a:p>
            <a:r>
              <a:rPr lang="en-US" sz="1200" kern="1200" baseline="0" dirty="0" smtClean="0">
                <a:solidFill>
                  <a:schemeClr val="tx1"/>
                </a:solidFill>
                <a:latin typeface="Times New Roman" charset="0"/>
                <a:ea typeface="+mn-ea"/>
                <a:cs typeface="+mn-cs"/>
              </a:rPr>
              <a:t>most of the time of the connection. In terms of performance, there is a delay prior</a:t>
            </a:r>
          </a:p>
          <a:p>
            <a:r>
              <a:rPr lang="en-US" sz="1200" kern="1200" baseline="0" dirty="0" smtClean="0">
                <a:solidFill>
                  <a:schemeClr val="tx1"/>
                </a:solidFill>
                <a:latin typeface="Times New Roman" charset="0"/>
                <a:ea typeface="+mn-ea"/>
                <a:cs typeface="+mn-cs"/>
              </a:rPr>
              <a:t>to signal transfer for call establishment. However, once the circuit is established, the</a:t>
            </a:r>
          </a:p>
          <a:p>
            <a:r>
              <a:rPr lang="en-US" sz="1200" kern="1200" baseline="0" dirty="0" smtClean="0">
                <a:solidFill>
                  <a:schemeClr val="tx1"/>
                </a:solidFill>
                <a:latin typeface="Times New Roman" charset="0"/>
                <a:ea typeface="+mn-ea"/>
                <a:cs typeface="+mn-cs"/>
              </a:rPr>
              <a:t>network is effectively transparent to the users. Information is transmitted at a fixed</a:t>
            </a:r>
          </a:p>
          <a:p>
            <a:r>
              <a:rPr lang="en-US" sz="1200" kern="1200" baseline="0" dirty="0" smtClean="0">
                <a:solidFill>
                  <a:schemeClr val="tx1"/>
                </a:solidFill>
                <a:latin typeface="Times New Roman" charset="0"/>
                <a:ea typeface="+mn-ea"/>
                <a:cs typeface="+mn-cs"/>
              </a:rPr>
              <a:t>data rate with no delay other than the propagation delay through the transmission</a:t>
            </a:r>
          </a:p>
          <a:p>
            <a:r>
              <a:rPr lang="en-US" sz="1200" kern="1200" baseline="0" dirty="0" smtClean="0">
                <a:solidFill>
                  <a:schemeClr val="tx1"/>
                </a:solidFill>
                <a:latin typeface="Times New Roman" charset="0"/>
                <a:ea typeface="+mn-ea"/>
                <a:cs typeface="+mn-cs"/>
              </a:rPr>
              <a:t>links. The delay at each node is negligible.</a:t>
            </a:r>
            <a:endParaRPr lang="en-US" dirty="0">
              <a:latin typeface="Times" pitchFamily="32" charset="0"/>
            </a:endParaRPr>
          </a:p>
        </p:txBody>
      </p:sp>
    </p:spTree>
    <p:extLst>
      <p:ext uri="{BB962C8B-B14F-4D97-AF65-F5344CB8AC3E}">
        <p14:creationId xmlns:p14="http://schemas.microsoft.com/office/powerpoint/2010/main" val="413951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CDDBA5C-69F3-824F-90AA-DA3DD60B4400}" type="slidenum">
              <a:rPr lang="en-US"/>
              <a:pPr/>
              <a:t>6</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 Circuit switching was developed to handle voice traffic but is now also used</a:t>
            </a:r>
          </a:p>
          <a:p>
            <a:r>
              <a:rPr lang="en-US" sz="1200" kern="1200" baseline="0" dirty="0" smtClean="0">
                <a:solidFill>
                  <a:schemeClr val="tx1"/>
                </a:solidFill>
                <a:latin typeface="Times New Roman" charset="0"/>
                <a:ea typeface="+mn-ea"/>
                <a:cs typeface="+mn-cs"/>
              </a:rPr>
              <a:t>for data traffic. The best-known example of a circuit-switching network is the public</a:t>
            </a:r>
          </a:p>
          <a:p>
            <a:r>
              <a:rPr lang="en-US" sz="1200" kern="1200" baseline="0" dirty="0" smtClean="0">
                <a:solidFill>
                  <a:schemeClr val="tx1"/>
                </a:solidFill>
                <a:latin typeface="Times New Roman" charset="0"/>
                <a:ea typeface="+mn-ea"/>
                <a:cs typeface="+mn-cs"/>
              </a:rPr>
              <a:t>telephone network (Figure 9.2). This is actually a collection of national networks</a:t>
            </a:r>
          </a:p>
          <a:p>
            <a:r>
              <a:rPr lang="en-US" sz="1200" kern="1200" baseline="0" dirty="0" smtClean="0">
                <a:solidFill>
                  <a:schemeClr val="tx1"/>
                </a:solidFill>
                <a:latin typeface="Times New Roman" charset="0"/>
                <a:ea typeface="+mn-ea"/>
                <a:cs typeface="+mn-cs"/>
              </a:rPr>
              <a:t>interconnected to form the international service. Although originally designed and</a:t>
            </a:r>
          </a:p>
          <a:p>
            <a:r>
              <a:rPr lang="en-US" sz="1200" kern="1200" baseline="0" dirty="0" smtClean="0">
                <a:solidFill>
                  <a:schemeClr val="tx1"/>
                </a:solidFill>
                <a:latin typeface="Times New Roman" charset="0"/>
                <a:ea typeface="+mn-ea"/>
                <a:cs typeface="+mn-cs"/>
              </a:rPr>
              <a:t>implemented to service analog telephone subscribers, it handles substantial data</a:t>
            </a:r>
          </a:p>
          <a:p>
            <a:r>
              <a:rPr lang="en-US" sz="1200" kern="1200" baseline="0" dirty="0" smtClean="0">
                <a:solidFill>
                  <a:schemeClr val="tx1"/>
                </a:solidFill>
                <a:latin typeface="Times New Roman" charset="0"/>
                <a:ea typeface="+mn-ea"/>
                <a:cs typeface="+mn-cs"/>
              </a:rPr>
              <a:t>traffic via modem and is gradually being converted to a digital network. Another</a:t>
            </a:r>
          </a:p>
          <a:p>
            <a:r>
              <a:rPr lang="en-US" sz="1200" kern="1200" baseline="0" dirty="0" smtClean="0">
                <a:solidFill>
                  <a:schemeClr val="tx1"/>
                </a:solidFill>
                <a:latin typeface="Times New Roman" charset="0"/>
                <a:ea typeface="+mn-ea"/>
                <a:cs typeface="+mn-cs"/>
              </a:rPr>
              <a:t>well-known application of circuit switching is the private branch exchange (PBX),</a:t>
            </a:r>
          </a:p>
          <a:p>
            <a:r>
              <a:rPr lang="en-US" sz="1200" kern="1200" baseline="0" dirty="0" smtClean="0">
                <a:solidFill>
                  <a:schemeClr val="tx1"/>
                </a:solidFill>
                <a:latin typeface="Times New Roman" charset="0"/>
                <a:ea typeface="+mn-ea"/>
                <a:cs typeface="+mn-cs"/>
              </a:rPr>
              <a:t>used to interconnect telephones within a building or office. Circuit switching is</a:t>
            </a:r>
          </a:p>
          <a:p>
            <a:r>
              <a:rPr lang="en-US" sz="1200" kern="1200" baseline="0" dirty="0" smtClean="0">
                <a:solidFill>
                  <a:schemeClr val="tx1"/>
                </a:solidFill>
                <a:latin typeface="Times New Roman" charset="0"/>
                <a:ea typeface="+mn-ea"/>
                <a:cs typeface="+mn-cs"/>
              </a:rPr>
              <a:t>also used in private networks. Typically, such a network is set up by a corporation</a:t>
            </a:r>
          </a:p>
          <a:p>
            <a:r>
              <a:rPr lang="en-US" sz="1200" kern="1200" baseline="0" dirty="0" smtClean="0">
                <a:solidFill>
                  <a:schemeClr val="tx1"/>
                </a:solidFill>
                <a:latin typeface="Times New Roman" charset="0"/>
                <a:ea typeface="+mn-ea"/>
                <a:cs typeface="+mn-cs"/>
              </a:rPr>
              <a:t>or other large organization to interconnect its various sites. Such a network usually</a:t>
            </a:r>
          </a:p>
          <a:p>
            <a:r>
              <a:rPr lang="en-US" sz="1200" kern="1200" baseline="0" dirty="0" smtClean="0">
                <a:solidFill>
                  <a:schemeClr val="tx1"/>
                </a:solidFill>
                <a:latin typeface="Times New Roman" charset="0"/>
                <a:ea typeface="+mn-ea"/>
                <a:cs typeface="+mn-cs"/>
              </a:rPr>
              <a:t>consists of PBX systems at each site interconnected by dedicated, leased lines</a:t>
            </a:r>
          </a:p>
          <a:p>
            <a:r>
              <a:rPr lang="en-US" sz="1200" kern="1200" baseline="0" dirty="0" smtClean="0">
                <a:solidFill>
                  <a:schemeClr val="tx1"/>
                </a:solidFill>
                <a:latin typeface="Times New Roman" charset="0"/>
                <a:ea typeface="+mn-ea"/>
                <a:cs typeface="+mn-cs"/>
              </a:rPr>
              <a:t>obtained from one of the carriers, such as AT&amp;T. A final common example of the</a:t>
            </a:r>
          </a:p>
          <a:p>
            <a:r>
              <a:rPr lang="en-US" sz="1200" kern="1200" baseline="0" dirty="0" smtClean="0">
                <a:solidFill>
                  <a:schemeClr val="tx1"/>
                </a:solidFill>
                <a:latin typeface="Times New Roman" charset="0"/>
                <a:ea typeface="+mn-ea"/>
                <a:cs typeface="+mn-cs"/>
              </a:rPr>
              <a:t>application of circuit switching is the data switch. The data switch is similar to the</a:t>
            </a:r>
          </a:p>
          <a:p>
            <a:r>
              <a:rPr lang="en-US" sz="1200" kern="1200" baseline="0" dirty="0" smtClean="0">
                <a:solidFill>
                  <a:schemeClr val="tx1"/>
                </a:solidFill>
                <a:latin typeface="Times New Roman" charset="0"/>
                <a:ea typeface="+mn-ea"/>
                <a:cs typeface="+mn-cs"/>
              </a:rPr>
              <a:t> PBX but is designed to interconnect digital data processing devices, such as terminals</a:t>
            </a:r>
          </a:p>
          <a:p>
            <a:r>
              <a:rPr lang="en-US" sz="1200" kern="1200" baseline="0" dirty="0" smtClean="0">
                <a:solidFill>
                  <a:schemeClr val="tx1"/>
                </a:solidFill>
                <a:latin typeface="Times New Roman" charset="0"/>
                <a:ea typeface="+mn-ea"/>
                <a:cs typeface="+mn-cs"/>
              </a:rPr>
              <a:t>and computers.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A public telecommunications network can be described using four generic</a:t>
            </a:r>
          </a:p>
          <a:p>
            <a:r>
              <a:rPr lang="en-US" sz="1200" kern="1200" baseline="0" dirty="0" smtClean="0">
                <a:solidFill>
                  <a:schemeClr val="tx1"/>
                </a:solidFill>
                <a:latin typeface="Times New Roman" charset="0"/>
                <a:ea typeface="+mn-ea"/>
                <a:cs typeface="+mn-cs"/>
              </a:rPr>
              <a:t>architectural components: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Subscribers : The devices that attach to the network. It is still the case that most</a:t>
            </a:r>
          </a:p>
          <a:p>
            <a:r>
              <a:rPr lang="en-US" sz="1200" kern="1200" baseline="0" dirty="0" smtClean="0">
                <a:solidFill>
                  <a:schemeClr val="tx1"/>
                </a:solidFill>
                <a:latin typeface="Times New Roman" charset="0"/>
                <a:ea typeface="+mn-ea"/>
                <a:cs typeface="+mn-cs"/>
              </a:rPr>
              <a:t>subscriber devices to public telecommunications networks are telephones, but</a:t>
            </a:r>
          </a:p>
          <a:p>
            <a:r>
              <a:rPr lang="en-US" sz="1200" kern="1200" baseline="0" dirty="0" smtClean="0">
                <a:solidFill>
                  <a:schemeClr val="tx1"/>
                </a:solidFill>
                <a:latin typeface="Times New Roman" charset="0"/>
                <a:ea typeface="+mn-ea"/>
                <a:cs typeface="+mn-cs"/>
              </a:rPr>
              <a:t>the percentage of data traffic increases year by year.</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Subscriber line : The link between the subscriber and the network, also referred</a:t>
            </a:r>
          </a:p>
          <a:p>
            <a:r>
              <a:rPr lang="en-US" sz="1200" kern="1200" baseline="0" dirty="0" smtClean="0">
                <a:solidFill>
                  <a:schemeClr val="tx1"/>
                </a:solidFill>
                <a:latin typeface="Times New Roman" charset="0"/>
                <a:ea typeface="+mn-ea"/>
                <a:cs typeface="+mn-cs"/>
              </a:rPr>
              <a:t>to as the subscriber loop  or local loop . Almost all local loop connections use</a:t>
            </a:r>
          </a:p>
          <a:p>
            <a:r>
              <a:rPr lang="en-US" sz="1200" kern="1200" baseline="0" dirty="0" smtClean="0">
                <a:solidFill>
                  <a:schemeClr val="tx1"/>
                </a:solidFill>
                <a:latin typeface="Times New Roman" charset="0"/>
                <a:ea typeface="+mn-ea"/>
                <a:cs typeface="+mn-cs"/>
              </a:rPr>
              <a:t>twisted-pair wire. The length of a local loop is typically in a range from a few</a:t>
            </a:r>
          </a:p>
          <a:p>
            <a:r>
              <a:rPr lang="en-US" sz="1200" kern="1200" baseline="0" dirty="0" smtClean="0">
                <a:solidFill>
                  <a:schemeClr val="tx1"/>
                </a:solidFill>
                <a:latin typeface="Times New Roman" charset="0"/>
                <a:ea typeface="+mn-ea"/>
                <a:cs typeface="+mn-cs"/>
              </a:rPr>
              <a:t>kilometers to a few tens of kilometers.</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Exchanges : The switching centers in the network. A switching center that</a:t>
            </a:r>
          </a:p>
          <a:p>
            <a:r>
              <a:rPr lang="en-US" sz="1200" kern="1200" baseline="0" dirty="0" smtClean="0">
                <a:solidFill>
                  <a:schemeClr val="tx1"/>
                </a:solidFill>
                <a:latin typeface="Times New Roman" charset="0"/>
                <a:ea typeface="+mn-ea"/>
                <a:cs typeface="+mn-cs"/>
              </a:rPr>
              <a:t>directly supports subscribers is known as an end office. Typically, an end office</a:t>
            </a:r>
          </a:p>
          <a:p>
            <a:r>
              <a:rPr lang="en-US" sz="1200" kern="1200" baseline="0" dirty="0" smtClean="0">
                <a:solidFill>
                  <a:schemeClr val="tx1"/>
                </a:solidFill>
                <a:latin typeface="Times New Roman" charset="0"/>
                <a:ea typeface="+mn-ea"/>
                <a:cs typeface="+mn-cs"/>
              </a:rPr>
              <a:t>will support many thousands of subscribers in a localized area. There are over</a:t>
            </a:r>
          </a:p>
          <a:p>
            <a:r>
              <a:rPr lang="en-US" sz="1200" kern="1200" baseline="0" dirty="0" smtClean="0">
                <a:solidFill>
                  <a:schemeClr val="tx1"/>
                </a:solidFill>
                <a:latin typeface="Times New Roman" charset="0"/>
                <a:ea typeface="+mn-ea"/>
                <a:cs typeface="+mn-cs"/>
              </a:rPr>
              <a:t>19,000 end offices in the United States, so it is clearly impractical for each end</a:t>
            </a:r>
          </a:p>
          <a:p>
            <a:r>
              <a:rPr lang="en-US" sz="1200" kern="1200" baseline="0" dirty="0" smtClean="0">
                <a:solidFill>
                  <a:schemeClr val="tx1"/>
                </a:solidFill>
                <a:latin typeface="Times New Roman" charset="0"/>
                <a:ea typeface="+mn-ea"/>
                <a:cs typeface="+mn-cs"/>
              </a:rPr>
              <a:t>office to have a direct link to each of the other end offices; this would require</a:t>
            </a:r>
          </a:p>
          <a:p>
            <a:r>
              <a:rPr lang="en-US" sz="1200" kern="1200" baseline="0" dirty="0" smtClean="0">
                <a:solidFill>
                  <a:schemeClr val="tx1"/>
                </a:solidFill>
                <a:latin typeface="Times New Roman" charset="0"/>
                <a:ea typeface="+mn-ea"/>
                <a:cs typeface="+mn-cs"/>
              </a:rPr>
              <a:t>on the order of 2 * 10</a:t>
            </a:r>
            <a:r>
              <a:rPr lang="en-US" sz="1200" kern="1200" baseline="30000" dirty="0" smtClean="0">
                <a:solidFill>
                  <a:schemeClr val="tx1"/>
                </a:solidFill>
                <a:latin typeface="Times New Roman" charset="0"/>
                <a:ea typeface="+mn-ea"/>
                <a:cs typeface="+mn-cs"/>
              </a:rPr>
              <a:t>8</a:t>
            </a:r>
            <a:r>
              <a:rPr lang="en-US" sz="1200" kern="1200" baseline="0" dirty="0" smtClean="0">
                <a:solidFill>
                  <a:schemeClr val="tx1"/>
                </a:solidFill>
                <a:latin typeface="Times New Roman" charset="0"/>
                <a:ea typeface="+mn-ea"/>
                <a:cs typeface="+mn-cs"/>
              </a:rPr>
              <a:t>  links. Rather, intermediate switching nodes are used.</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 Trunks : The branches between exchanges. Trunks carry multiple voice-frequency</a:t>
            </a:r>
          </a:p>
          <a:p>
            <a:r>
              <a:rPr lang="en-US" sz="1200" kern="1200" baseline="0" dirty="0" smtClean="0">
                <a:solidFill>
                  <a:schemeClr val="tx1"/>
                </a:solidFill>
                <a:latin typeface="Times New Roman" charset="0"/>
                <a:ea typeface="+mn-ea"/>
                <a:cs typeface="+mn-cs"/>
              </a:rPr>
              <a:t>circuits using either FDM or synchronous TDM. We referred to</a:t>
            </a:r>
          </a:p>
          <a:p>
            <a:r>
              <a:rPr lang="en-US" sz="1200" kern="1200" baseline="0" dirty="0" smtClean="0">
                <a:solidFill>
                  <a:schemeClr val="tx1"/>
                </a:solidFill>
                <a:latin typeface="Times New Roman" charset="0"/>
                <a:ea typeface="+mn-ea"/>
                <a:cs typeface="+mn-cs"/>
              </a:rPr>
              <a:t>these as carrier systems in Chapter 8.</a:t>
            </a:r>
            <a:endParaRPr lang="en-US" dirty="0">
              <a:latin typeface="Times" pitchFamily="32" charset="0"/>
            </a:endParaRPr>
          </a:p>
        </p:txBody>
      </p:sp>
    </p:spTree>
    <p:extLst>
      <p:ext uri="{BB962C8B-B14F-4D97-AF65-F5344CB8AC3E}">
        <p14:creationId xmlns:p14="http://schemas.microsoft.com/office/powerpoint/2010/main" val="1895182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4AF1BFA-3ADC-274E-9D90-135C36566382}" type="slidenum">
              <a:rPr lang="en-US"/>
              <a:pPr/>
              <a:t>7</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 Subscribers connect directly to an end office, which switches traffic between</a:t>
            </a:r>
          </a:p>
          <a:p>
            <a:r>
              <a:rPr lang="en-US" sz="1200" kern="1200" baseline="0" dirty="0" smtClean="0">
                <a:solidFill>
                  <a:schemeClr val="tx1"/>
                </a:solidFill>
                <a:latin typeface="Times New Roman" charset="0"/>
                <a:ea typeface="+mn-ea"/>
                <a:cs typeface="+mn-cs"/>
              </a:rPr>
              <a:t>subscribers and between a subscriber and other exchanges. The other exchanges are</a:t>
            </a:r>
          </a:p>
          <a:p>
            <a:r>
              <a:rPr lang="en-US" sz="1200" kern="1200" baseline="0" dirty="0" smtClean="0">
                <a:solidFill>
                  <a:schemeClr val="tx1"/>
                </a:solidFill>
                <a:latin typeface="Times New Roman" charset="0"/>
                <a:ea typeface="+mn-ea"/>
                <a:cs typeface="+mn-cs"/>
              </a:rPr>
              <a:t>responsible for routing and switching traffic between end offices. This distinction is</a:t>
            </a:r>
          </a:p>
          <a:p>
            <a:r>
              <a:rPr lang="en-US" sz="1200" kern="1200" baseline="0" dirty="0" smtClean="0">
                <a:solidFill>
                  <a:schemeClr val="tx1"/>
                </a:solidFill>
                <a:latin typeface="Times New Roman" charset="0"/>
                <a:ea typeface="+mn-ea"/>
                <a:cs typeface="+mn-cs"/>
              </a:rPr>
              <a:t>shown in Figure 9.3. To connect two subscribers attached to the same end office, a circuit</a:t>
            </a:r>
          </a:p>
          <a:p>
            <a:r>
              <a:rPr lang="en-US" sz="1200" kern="1200" baseline="0" dirty="0" smtClean="0">
                <a:solidFill>
                  <a:schemeClr val="tx1"/>
                </a:solidFill>
                <a:latin typeface="Times New Roman" charset="0"/>
                <a:ea typeface="+mn-ea"/>
                <a:cs typeface="+mn-cs"/>
              </a:rPr>
              <a:t>is set up between them in the same fashion as described before. If two subscribers</a:t>
            </a:r>
          </a:p>
          <a:p>
            <a:r>
              <a:rPr lang="en-US" sz="1200" kern="1200" baseline="0" dirty="0" smtClean="0">
                <a:solidFill>
                  <a:schemeClr val="tx1"/>
                </a:solidFill>
                <a:latin typeface="Times New Roman" charset="0"/>
                <a:ea typeface="+mn-ea"/>
                <a:cs typeface="+mn-cs"/>
              </a:rPr>
              <a:t>connect to different end offices, a circuit between them consists of a chain of circuits</a:t>
            </a:r>
          </a:p>
          <a:p>
            <a:r>
              <a:rPr lang="en-US" sz="1200" kern="1200" baseline="0" dirty="0" smtClean="0">
                <a:solidFill>
                  <a:schemeClr val="tx1"/>
                </a:solidFill>
                <a:latin typeface="Times New Roman" charset="0"/>
                <a:ea typeface="+mn-ea"/>
                <a:cs typeface="+mn-cs"/>
              </a:rPr>
              <a:t>through one or more intermediate offices. In the figure, a connection is established</a:t>
            </a:r>
          </a:p>
          <a:p>
            <a:r>
              <a:rPr lang="en-US" sz="1200" kern="1200" baseline="0" dirty="0" smtClean="0">
                <a:solidFill>
                  <a:schemeClr val="tx1"/>
                </a:solidFill>
                <a:latin typeface="Times New Roman" charset="0"/>
                <a:ea typeface="+mn-ea"/>
                <a:cs typeface="+mn-cs"/>
              </a:rPr>
              <a:t>between lines a and </a:t>
            </a:r>
            <a:r>
              <a:rPr lang="en-US" sz="1200" kern="1200" baseline="0" dirty="0" err="1" smtClean="0">
                <a:solidFill>
                  <a:schemeClr val="tx1"/>
                </a:solidFill>
                <a:latin typeface="Times New Roman" charset="0"/>
                <a:ea typeface="+mn-ea"/>
                <a:cs typeface="+mn-cs"/>
              </a:rPr>
              <a:t>b</a:t>
            </a:r>
            <a:r>
              <a:rPr lang="en-US" sz="1200" kern="1200" baseline="0" dirty="0" smtClean="0">
                <a:solidFill>
                  <a:schemeClr val="tx1"/>
                </a:solidFill>
                <a:latin typeface="Times New Roman" charset="0"/>
                <a:ea typeface="+mn-ea"/>
                <a:cs typeface="+mn-cs"/>
              </a:rPr>
              <a:t> by simply setting up the connection through the end office. The</a:t>
            </a:r>
          </a:p>
          <a:p>
            <a:r>
              <a:rPr lang="en-US" sz="1200" kern="1200" baseline="0" dirty="0" smtClean="0">
                <a:solidFill>
                  <a:schemeClr val="tx1"/>
                </a:solidFill>
                <a:latin typeface="Times New Roman" charset="0"/>
                <a:ea typeface="+mn-ea"/>
                <a:cs typeface="+mn-cs"/>
              </a:rPr>
              <a:t> connection between </a:t>
            </a:r>
            <a:r>
              <a:rPr lang="en-US" sz="1200" kern="1200" baseline="0" dirty="0" err="1" smtClean="0">
                <a:solidFill>
                  <a:schemeClr val="tx1"/>
                </a:solidFill>
                <a:latin typeface="Times New Roman" charset="0"/>
                <a:ea typeface="+mn-ea"/>
                <a:cs typeface="+mn-cs"/>
              </a:rPr>
              <a:t>c</a:t>
            </a:r>
            <a:r>
              <a:rPr lang="en-US" sz="1200" kern="1200" baseline="0" dirty="0" smtClean="0">
                <a:solidFill>
                  <a:schemeClr val="tx1"/>
                </a:solidFill>
                <a:latin typeface="Times New Roman" charset="0"/>
                <a:ea typeface="+mn-ea"/>
                <a:cs typeface="+mn-cs"/>
              </a:rPr>
              <a:t> and </a:t>
            </a:r>
            <a:r>
              <a:rPr lang="en-US" sz="1200" kern="1200" baseline="0" dirty="0" err="1" smtClean="0">
                <a:solidFill>
                  <a:schemeClr val="tx1"/>
                </a:solidFill>
                <a:latin typeface="Times New Roman" charset="0"/>
                <a:ea typeface="+mn-ea"/>
                <a:cs typeface="+mn-cs"/>
              </a:rPr>
              <a:t>d</a:t>
            </a:r>
            <a:r>
              <a:rPr lang="en-US" sz="1200" kern="1200" baseline="0" dirty="0" smtClean="0">
                <a:solidFill>
                  <a:schemeClr val="tx1"/>
                </a:solidFill>
                <a:latin typeface="Times New Roman" charset="0"/>
                <a:ea typeface="+mn-ea"/>
                <a:cs typeface="+mn-cs"/>
              </a:rPr>
              <a:t> is more complex. In </a:t>
            </a:r>
            <a:r>
              <a:rPr lang="en-US" sz="1200" kern="1200" baseline="0" dirty="0" err="1" smtClean="0">
                <a:solidFill>
                  <a:schemeClr val="tx1"/>
                </a:solidFill>
                <a:latin typeface="Times New Roman" charset="0"/>
                <a:ea typeface="+mn-ea"/>
                <a:cs typeface="+mn-cs"/>
              </a:rPr>
              <a:t>c’s</a:t>
            </a:r>
            <a:r>
              <a:rPr lang="en-US" sz="1200" kern="1200" baseline="0" dirty="0" smtClean="0">
                <a:solidFill>
                  <a:schemeClr val="tx1"/>
                </a:solidFill>
                <a:latin typeface="Times New Roman" charset="0"/>
                <a:ea typeface="+mn-ea"/>
                <a:cs typeface="+mn-cs"/>
              </a:rPr>
              <a:t> end office, a connection</a:t>
            </a:r>
          </a:p>
          <a:p>
            <a:r>
              <a:rPr lang="en-US" sz="1200" kern="1200" baseline="0" dirty="0" smtClean="0">
                <a:solidFill>
                  <a:schemeClr val="tx1"/>
                </a:solidFill>
                <a:latin typeface="Times New Roman" charset="0"/>
                <a:ea typeface="+mn-ea"/>
                <a:cs typeface="+mn-cs"/>
              </a:rPr>
              <a:t>is established between line </a:t>
            </a:r>
            <a:r>
              <a:rPr lang="en-US" sz="1200" kern="1200" baseline="0" dirty="0" err="1" smtClean="0">
                <a:solidFill>
                  <a:schemeClr val="tx1"/>
                </a:solidFill>
                <a:latin typeface="Times New Roman" charset="0"/>
                <a:ea typeface="+mn-ea"/>
                <a:cs typeface="+mn-cs"/>
              </a:rPr>
              <a:t>c</a:t>
            </a:r>
            <a:r>
              <a:rPr lang="en-US" sz="1200" kern="1200" baseline="0" dirty="0" smtClean="0">
                <a:solidFill>
                  <a:schemeClr val="tx1"/>
                </a:solidFill>
                <a:latin typeface="Times New Roman" charset="0"/>
                <a:ea typeface="+mn-ea"/>
                <a:cs typeface="+mn-cs"/>
              </a:rPr>
              <a:t> and one channel on a TDM trunk to the intermediate switch. In</a:t>
            </a:r>
          </a:p>
          <a:p>
            <a:r>
              <a:rPr lang="en-US" sz="1200" kern="1200" baseline="0" dirty="0" smtClean="0">
                <a:solidFill>
                  <a:schemeClr val="tx1"/>
                </a:solidFill>
                <a:latin typeface="Times New Roman" charset="0"/>
                <a:ea typeface="+mn-ea"/>
                <a:cs typeface="+mn-cs"/>
              </a:rPr>
              <a:t>the intermediate switch, that channel is connected to a channel on a TDM trunk to </a:t>
            </a:r>
            <a:r>
              <a:rPr lang="en-US" sz="1200" kern="1200" baseline="0" dirty="0" err="1" smtClean="0">
                <a:solidFill>
                  <a:schemeClr val="tx1"/>
                </a:solidFill>
                <a:latin typeface="Times New Roman" charset="0"/>
                <a:ea typeface="+mn-ea"/>
                <a:cs typeface="+mn-cs"/>
              </a:rPr>
              <a:t>d’s</a:t>
            </a:r>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end office. In that end office, the channel is connected to line </a:t>
            </a:r>
            <a:r>
              <a:rPr lang="en-US" sz="1200" kern="1200" baseline="0" dirty="0" err="1" smtClean="0">
                <a:solidFill>
                  <a:schemeClr val="tx1"/>
                </a:solidFill>
                <a:latin typeface="Times New Roman" charset="0"/>
                <a:ea typeface="+mn-ea"/>
                <a:cs typeface="+mn-cs"/>
              </a:rPr>
              <a:t>d</a:t>
            </a:r>
            <a:r>
              <a:rPr lang="en-US" sz="1200" kern="1200" baseline="0" dirty="0" smtClean="0">
                <a:solidFill>
                  <a:schemeClr val="tx1"/>
                </a:solidFill>
                <a:latin typeface="Times New Roman" charset="0"/>
                <a:ea typeface="+mn-ea"/>
                <a:cs typeface="+mn-cs"/>
              </a:rPr>
              <a:t>.</a:t>
            </a:r>
            <a:endParaRPr lang="en-US" dirty="0">
              <a:latin typeface="Times" pitchFamily="32" charset="0"/>
            </a:endParaRPr>
          </a:p>
        </p:txBody>
      </p:sp>
    </p:spTree>
    <p:extLst>
      <p:ext uri="{BB962C8B-B14F-4D97-AF65-F5344CB8AC3E}">
        <p14:creationId xmlns:p14="http://schemas.microsoft.com/office/powerpoint/2010/main" val="3909825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7FA9998-AAFF-AB42-AD0E-A474D7E90A24}" type="slidenum">
              <a:rPr lang="en-US"/>
              <a:pPr/>
              <a:t>8</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 Circuit-switching technology has been driven by those applications that handle</a:t>
            </a:r>
          </a:p>
          <a:p>
            <a:r>
              <a:rPr lang="en-US" sz="1200" kern="1200" baseline="0" dirty="0" smtClean="0">
                <a:solidFill>
                  <a:schemeClr val="tx1"/>
                </a:solidFill>
                <a:latin typeface="Times New Roman" charset="0"/>
                <a:ea typeface="+mn-ea"/>
                <a:cs typeface="+mn-cs"/>
              </a:rPr>
              <a:t>voice traffic. One of the key requirements for voice traffic is that there must be</a:t>
            </a:r>
          </a:p>
          <a:p>
            <a:r>
              <a:rPr lang="en-US" sz="1200" kern="1200" baseline="0" dirty="0" smtClean="0">
                <a:solidFill>
                  <a:schemeClr val="tx1"/>
                </a:solidFill>
                <a:latin typeface="Times New Roman" charset="0"/>
                <a:ea typeface="+mn-ea"/>
                <a:cs typeface="+mn-cs"/>
              </a:rPr>
              <a:t>virtually no transmission delay and certainly no variation in delay. A constant signal</a:t>
            </a:r>
          </a:p>
          <a:p>
            <a:r>
              <a:rPr lang="en-US" sz="1200" kern="1200" baseline="0" dirty="0" smtClean="0">
                <a:solidFill>
                  <a:schemeClr val="tx1"/>
                </a:solidFill>
                <a:latin typeface="Times New Roman" charset="0"/>
                <a:ea typeface="+mn-ea"/>
                <a:cs typeface="+mn-cs"/>
              </a:rPr>
              <a:t>transmission rate must be maintained, because transmission and reception occur</a:t>
            </a:r>
          </a:p>
          <a:p>
            <a:r>
              <a:rPr lang="en-US" sz="1200" kern="1200" baseline="0" dirty="0" smtClean="0">
                <a:solidFill>
                  <a:schemeClr val="tx1"/>
                </a:solidFill>
                <a:latin typeface="Times New Roman" charset="0"/>
                <a:ea typeface="+mn-ea"/>
                <a:cs typeface="+mn-cs"/>
              </a:rPr>
              <a:t>at the same signal rate. These requirements are necessary to allow normal human</a:t>
            </a:r>
          </a:p>
          <a:p>
            <a:r>
              <a:rPr lang="en-US" sz="1200" kern="1200" baseline="0" dirty="0" smtClean="0">
                <a:solidFill>
                  <a:schemeClr val="tx1"/>
                </a:solidFill>
                <a:latin typeface="Times New Roman" charset="0"/>
                <a:ea typeface="+mn-ea"/>
                <a:cs typeface="+mn-cs"/>
              </a:rPr>
              <a:t>conversation. Further, the quality of the received signal must be sufficiently high to</a:t>
            </a:r>
          </a:p>
          <a:p>
            <a:r>
              <a:rPr lang="en-US" sz="1200" kern="1200" baseline="0" dirty="0" smtClean="0">
                <a:solidFill>
                  <a:schemeClr val="tx1"/>
                </a:solidFill>
                <a:latin typeface="Times New Roman" charset="0"/>
                <a:ea typeface="+mn-ea"/>
                <a:cs typeface="+mn-cs"/>
              </a:rPr>
              <a:t>provide, at a minimum, intelligibility.</a:t>
            </a:r>
          </a:p>
          <a:p>
            <a:endParaRPr lang="en-US" sz="1200" kern="1200" baseline="0" dirty="0" smtClean="0">
              <a:solidFill>
                <a:schemeClr val="tx1"/>
              </a:solidFill>
              <a:latin typeface="Times New Roman" charset="0"/>
              <a:ea typeface="+mn-ea"/>
              <a:cs typeface="+mn-cs"/>
            </a:endParaRPr>
          </a:p>
          <a:p>
            <a:r>
              <a:rPr lang="en-US" sz="1200" kern="1200" baseline="0" dirty="0" smtClean="0">
                <a:solidFill>
                  <a:schemeClr val="tx1"/>
                </a:solidFill>
                <a:latin typeface="Times New Roman" charset="0"/>
                <a:ea typeface="+mn-ea"/>
                <a:cs typeface="+mn-cs"/>
              </a:rPr>
              <a:t>Circuit switching achieved its widespread, dominant position because it is well</a:t>
            </a:r>
          </a:p>
          <a:p>
            <a:r>
              <a:rPr lang="en-US" sz="1200" kern="1200" baseline="0" dirty="0" smtClean="0">
                <a:solidFill>
                  <a:schemeClr val="tx1"/>
                </a:solidFill>
                <a:latin typeface="Times New Roman" charset="0"/>
                <a:ea typeface="+mn-ea"/>
                <a:cs typeface="+mn-cs"/>
              </a:rPr>
              <a:t>suited to the analog transmission of voice signals. In today’s digital world, its inefficiencies</a:t>
            </a:r>
          </a:p>
          <a:p>
            <a:r>
              <a:rPr lang="en-US" sz="1200" kern="1200" baseline="0" dirty="0" smtClean="0">
                <a:solidFill>
                  <a:schemeClr val="tx1"/>
                </a:solidFill>
                <a:latin typeface="Times New Roman" charset="0"/>
                <a:ea typeface="+mn-ea"/>
                <a:cs typeface="+mn-cs"/>
              </a:rPr>
              <a:t>are more apparent. However, despite its inefficiencies, circuit switching</a:t>
            </a:r>
          </a:p>
          <a:p>
            <a:r>
              <a:rPr lang="en-US" sz="1200" kern="1200" baseline="0" dirty="0" smtClean="0">
                <a:solidFill>
                  <a:schemeClr val="tx1"/>
                </a:solidFill>
                <a:latin typeface="Times New Roman" charset="0"/>
                <a:ea typeface="+mn-ea"/>
                <a:cs typeface="+mn-cs"/>
              </a:rPr>
              <a:t>will remain an attractive choice for both local area and wide area networking. One</a:t>
            </a:r>
          </a:p>
          <a:p>
            <a:r>
              <a:rPr lang="en-US" sz="1200" kern="1200" baseline="0" dirty="0" smtClean="0">
                <a:solidFill>
                  <a:schemeClr val="tx1"/>
                </a:solidFill>
                <a:latin typeface="Times New Roman" charset="0"/>
                <a:ea typeface="+mn-ea"/>
                <a:cs typeface="+mn-cs"/>
              </a:rPr>
              <a:t>of its key strengths is that it is transparent. Once a circuit is established, it appears</a:t>
            </a:r>
          </a:p>
          <a:p>
            <a:r>
              <a:rPr lang="en-US" sz="1200" kern="1200" baseline="0" dirty="0" smtClean="0">
                <a:solidFill>
                  <a:schemeClr val="tx1"/>
                </a:solidFill>
                <a:latin typeface="Times New Roman" charset="0"/>
                <a:ea typeface="+mn-ea"/>
                <a:cs typeface="+mn-cs"/>
              </a:rPr>
              <a:t>as a direct connection to the two attached stations; no special networking logic is</a:t>
            </a:r>
          </a:p>
          <a:p>
            <a:r>
              <a:rPr lang="en-US" sz="1200" kern="1200" baseline="0" dirty="0" smtClean="0">
                <a:solidFill>
                  <a:schemeClr val="tx1"/>
                </a:solidFill>
                <a:latin typeface="Times New Roman" charset="0"/>
                <a:ea typeface="+mn-ea"/>
                <a:cs typeface="+mn-cs"/>
              </a:rPr>
              <a:t>needed at the station.</a:t>
            </a:r>
            <a:endParaRPr lang="en-US" dirty="0">
              <a:latin typeface="Times New Roman" pitchFamily="32" charset="0"/>
            </a:endParaRPr>
          </a:p>
        </p:txBody>
      </p:sp>
    </p:spTree>
    <p:extLst>
      <p:ext uri="{BB962C8B-B14F-4D97-AF65-F5344CB8AC3E}">
        <p14:creationId xmlns:p14="http://schemas.microsoft.com/office/powerpoint/2010/main" val="2487060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DAC469A-7639-7F42-8E5A-640A206551DD}" type="slidenum">
              <a:rPr lang="en-US"/>
              <a:pPr/>
              <a:t>9</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charset="0"/>
                <a:ea typeface="+mn-ea"/>
                <a:cs typeface="+mn-cs"/>
              </a:rPr>
              <a:t> The technology of circuit switching is best approached by examining the operation of</a:t>
            </a:r>
          </a:p>
          <a:p>
            <a:r>
              <a:rPr lang="en-US" sz="1200" kern="1200" baseline="0" dirty="0" smtClean="0">
                <a:solidFill>
                  <a:schemeClr val="tx1"/>
                </a:solidFill>
                <a:latin typeface="Times New Roman" charset="0"/>
                <a:ea typeface="+mn-ea"/>
                <a:cs typeface="+mn-cs"/>
              </a:rPr>
              <a:t>a single circuit-switching node. A network built around a single circuit-switching node</a:t>
            </a:r>
          </a:p>
          <a:p>
            <a:r>
              <a:rPr lang="en-US" sz="1200" kern="1200" baseline="0" dirty="0" smtClean="0">
                <a:solidFill>
                  <a:schemeClr val="tx1"/>
                </a:solidFill>
                <a:latin typeface="Times New Roman" charset="0"/>
                <a:ea typeface="+mn-ea"/>
                <a:cs typeface="+mn-cs"/>
              </a:rPr>
              <a:t>consists of a collection of stations attached to a central switching unit. The central</a:t>
            </a:r>
          </a:p>
          <a:p>
            <a:r>
              <a:rPr lang="en-US" sz="1200" kern="1200" baseline="0" dirty="0" smtClean="0">
                <a:solidFill>
                  <a:schemeClr val="tx1"/>
                </a:solidFill>
                <a:latin typeface="Times New Roman" charset="0"/>
                <a:ea typeface="+mn-ea"/>
                <a:cs typeface="+mn-cs"/>
              </a:rPr>
              <a:t>switch establishes a dedicated path between any two devices that wish to communicate.</a:t>
            </a:r>
          </a:p>
          <a:p>
            <a:r>
              <a:rPr lang="en-US" sz="1200" kern="1200" baseline="0" dirty="0" smtClean="0">
                <a:solidFill>
                  <a:schemeClr val="tx1"/>
                </a:solidFill>
                <a:latin typeface="Times New Roman" charset="0"/>
                <a:ea typeface="+mn-ea"/>
                <a:cs typeface="+mn-cs"/>
              </a:rPr>
              <a:t>Figure 9.4 depicts the major elements of such a one-node network. The dotted</a:t>
            </a:r>
          </a:p>
          <a:p>
            <a:r>
              <a:rPr lang="en-US" sz="1200" kern="1200" baseline="0" dirty="0" smtClean="0">
                <a:solidFill>
                  <a:schemeClr val="tx1"/>
                </a:solidFill>
                <a:latin typeface="Times New Roman" charset="0"/>
                <a:ea typeface="+mn-ea"/>
                <a:cs typeface="+mn-cs"/>
              </a:rPr>
              <a:t>lines inside the switch symbolize the connections that are currently active.</a:t>
            </a:r>
            <a:endParaRPr lang="en-US" dirty="0">
              <a:latin typeface="Times New Roman" pitchFamily="32" charset="0"/>
            </a:endParaRPr>
          </a:p>
        </p:txBody>
      </p:sp>
    </p:spTree>
    <p:extLst>
      <p:ext uri="{BB962C8B-B14F-4D97-AF65-F5344CB8AC3E}">
        <p14:creationId xmlns:p14="http://schemas.microsoft.com/office/powerpoint/2010/main" val="297429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latin typeface="Times New Roman"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latin typeface="Times New Roman"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latin typeface="Times New Roman"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latin typeface="Times New Roman"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latin typeface="Times New Roman"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latin typeface="Times New Roman"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latin typeface="Times New Roman"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latin typeface="Times New Roman" charset="0"/>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latin typeface="Times New Roman" charset="0"/>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latin typeface="Times New Roman" charset="0"/>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latin typeface="Times New Roman" charset="0"/>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latin typeface="Times New Roman" charset="0"/>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latin typeface="Times New Roman" charset="0"/>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latin typeface="Times New Roman" charset="0"/>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a:defRPr/>
                </a:pPr>
                <a:endParaRPr lang="en-US" dirty="0">
                  <a:latin typeface="Times New Roman" charset="0"/>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a:defRPr/>
                </a:pPr>
                <a:endParaRPr lang="en-US" dirty="0">
                  <a:latin typeface="Times New Roman" charset="0"/>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a:defRPr/>
                </a:pPr>
                <a:endParaRPr lang="en-US" dirty="0">
                  <a:latin typeface="Times New Roman" charset="0"/>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latin typeface="Times New Roman" charset="0"/>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latin typeface="Times New Roman"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latin typeface="Times New Roman"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latin typeface="Times New Roman"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latin typeface="Times New Roman"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latin typeface="Times New Roman" charset="0"/>
                  </a:endParaRPr>
                </a:p>
              </p:txBody>
            </p:sp>
          </p:grpSp>
        </p:grpSp>
      </p:grpSp>
      <p:sp>
        <p:nvSpPr>
          <p:cNvPr id="12704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2704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smtClean="0"/>
            </a:lvl1pPr>
          </a:lstStyle>
          <a:p>
            <a:pPr>
              <a:defRPr/>
            </a:pPr>
            <a:endParaRPr lang="en-US" dirty="0"/>
          </a:p>
        </p:txBody>
      </p:sp>
      <p:sp>
        <p:nvSpPr>
          <p:cNvPr id="69" name="Rectangle 69"/>
          <p:cNvSpPr>
            <a:spLocks noGrp="1" noChangeArrowheads="1"/>
          </p:cNvSpPr>
          <p:nvPr>
            <p:ph type="ftr" sz="quarter" idx="11"/>
          </p:nvPr>
        </p:nvSpPr>
        <p:spPr/>
        <p:txBody>
          <a:bodyPr/>
          <a:lstStyle>
            <a:lvl1pPr>
              <a:defRPr smtClean="0"/>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fld id="{856A09AF-118F-8749-82C1-A5811705774D}"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26DB3573-0065-BF46-B4E2-8D4FDBC27CA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FCED6313-7F76-494D-81A8-1CF22B2C028D}"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D3D7487B-46C9-1740-AD38-6B13A92916AE}"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C5511975-9FC7-3941-8B41-9392F0C98BDB}"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311902BF-A3F4-0D49-8685-61DCE22D99B3}"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fld id="{238A874B-6EE4-B945-A1B0-EC9A3E05FA1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fld id="{95A23B35-8C48-A74A-A72B-716FAD640D6A}"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fld id="{E311418C-1BF3-8948-8E06-4392CBC9833D}"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6AF76C44-BA96-134C-8EEA-EFD3DD8D128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3F9E7989-2BFA-9346-B341-AF219D254E2F}"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2595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125958"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latin typeface="Times New Roman" charset="0"/>
                  </a:endParaRPr>
                </a:p>
              </p:txBody>
            </p:sp>
            <p:sp>
              <p:nvSpPr>
                <p:cNvPr id="125959"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latin typeface="Times New Roman" charset="0"/>
                  </a:endParaRPr>
                </a:p>
              </p:txBody>
            </p:sp>
            <p:sp>
              <p:nvSpPr>
                <p:cNvPr id="125960"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latin typeface="Times New Roman" charset="0"/>
                  </a:endParaRPr>
                </a:p>
              </p:txBody>
            </p:sp>
            <p:sp>
              <p:nvSpPr>
                <p:cNvPr id="125961"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5962"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5963"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5964"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latin typeface="Times New Roman" charset="0"/>
                  </a:endParaRPr>
                </a:p>
              </p:txBody>
            </p:sp>
            <p:sp>
              <p:nvSpPr>
                <p:cNvPr id="125965"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latin typeface="Times New Roman" charset="0"/>
                  </a:endParaRPr>
                </a:p>
              </p:txBody>
            </p:sp>
          </p:grpSp>
          <p:sp>
            <p:nvSpPr>
              <p:cNvPr id="125966"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latin typeface="Times New Roman" charset="0"/>
                </a:endParaRPr>
              </a:p>
            </p:txBody>
          </p:sp>
          <p:sp>
            <p:nvSpPr>
              <p:cNvPr id="125967"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5968"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latin typeface="Times New Roman" charset="0"/>
                </a:endParaRPr>
              </a:p>
            </p:txBody>
          </p:sp>
          <p:sp>
            <p:nvSpPr>
              <p:cNvPr id="125969"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5970"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latin typeface="Times New Roman" charset="0"/>
                </a:endParaRPr>
              </a:p>
            </p:txBody>
          </p:sp>
          <p:sp>
            <p:nvSpPr>
              <p:cNvPr id="125971"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5972"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latin typeface="Times New Roman" charset="0"/>
                </a:endParaRPr>
              </a:p>
            </p:txBody>
          </p:sp>
          <p:sp>
            <p:nvSpPr>
              <p:cNvPr id="125973"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74"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latin typeface="Times New Roman" charset="0"/>
                </a:endParaRPr>
              </a:p>
            </p:txBody>
          </p:sp>
          <p:sp>
            <p:nvSpPr>
              <p:cNvPr id="125975"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latin typeface="Times New Roman" charset="0"/>
                </a:endParaRPr>
              </a:p>
            </p:txBody>
          </p:sp>
          <p:sp>
            <p:nvSpPr>
              <p:cNvPr id="125976"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latin typeface="Times New Roman" charset="0"/>
                </a:endParaRPr>
              </a:p>
            </p:txBody>
          </p:sp>
          <p:sp>
            <p:nvSpPr>
              <p:cNvPr id="12597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597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latin typeface="Times New Roman" charset="0"/>
                </a:endParaRPr>
              </a:p>
            </p:txBody>
          </p:sp>
          <p:sp>
            <p:nvSpPr>
              <p:cNvPr id="12597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latin typeface="Times New Roman" charset="0"/>
                </a:endParaRPr>
              </a:p>
            </p:txBody>
          </p:sp>
          <p:sp>
            <p:nvSpPr>
              <p:cNvPr id="12598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8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a:defRPr/>
                </a:pPr>
                <a:endParaRPr lang="en-US" dirty="0">
                  <a:latin typeface="Times New Roman" charset="0"/>
                </a:endParaRPr>
              </a:p>
            </p:txBody>
          </p:sp>
          <p:sp>
            <p:nvSpPr>
              <p:cNvPr id="12598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a:defRPr/>
                </a:pPr>
                <a:endParaRPr lang="en-US" dirty="0">
                  <a:latin typeface="Times New Roman" charset="0"/>
                </a:endParaRPr>
              </a:p>
            </p:txBody>
          </p:sp>
          <p:sp>
            <p:nvSpPr>
              <p:cNvPr id="12598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8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8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8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a:defRPr/>
                </a:pPr>
                <a:endParaRPr lang="en-US" dirty="0">
                  <a:latin typeface="Times New Roman" charset="0"/>
                </a:endParaRPr>
              </a:p>
            </p:txBody>
          </p:sp>
          <p:sp>
            <p:nvSpPr>
              <p:cNvPr id="125987"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5988"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5989"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5990"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91"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92"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93"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94"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latin typeface="Times New Roman" charset="0"/>
                </a:endParaRPr>
              </a:p>
            </p:txBody>
          </p:sp>
          <p:sp>
            <p:nvSpPr>
              <p:cNvPr id="125995"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latin typeface="Times New Roman" charset="0"/>
                </a:endParaRPr>
              </a:p>
            </p:txBody>
          </p:sp>
          <p:sp>
            <p:nvSpPr>
              <p:cNvPr id="125996"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5997"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5998"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125999"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126000"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126001"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126002"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6003"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latin typeface="Times New Roman" charset="0"/>
                </a:endParaRPr>
              </a:p>
            </p:txBody>
          </p:sp>
          <p:sp>
            <p:nvSpPr>
              <p:cNvPr id="126004"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latin typeface="Times New Roman" charset="0"/>
                </a:endParaRPr>
              </a:p>
            </p:txBody>
          </p:sp>
          <p:sp>
            <p:nvSpPr>
              <p:cNvPr id="126005"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126007"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latin typeface="Times New Roman" charset="0"/>
                  </a:endParaRPr>
                </a:p>
              </p:txBody>
            </p:sp>
            <p:sp>
              <p:nvSpPr>
                <p:cNvPr id="126008"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6009"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latin typeface="Times New Roman" charset="0"/>
                  </a:endParaRPr>
                </a:p>
              </p:txBody>
            </p:sp>
            <p:sp>
              <p:nvSpPr>
                <p:cNvPr id="126010"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6011"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latin typeface="Times New Roman" charset="0"/>
                  </a:endParaRPr>
                </a:p>
              </p:txBody>
            </p:sp>
            <p:sp>
              <p:nvSpPr>
                <p:cNvPr id="126012"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126014"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6015"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latin typeface="Times New Roman" charset="0"/>
                  </a:endParaRPr>
                </a:p>
              </p:txBody>
            </p:sp>
            <p:sp>
              <p:nvSpPr>
                <p:cNvPr id="126016"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latin typeface="Times New Roman" charset="0"/>
                  </a:endParaRPr>
                </a:p>
              </p:txBody>
            </p:sp>
            <p:sp>
              <p:nvSpPr>
                <p:cNvPr id="126017"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latin typeface="Times New Roman" charset="0"/>
                  </a:endParaRPr>
                </a:p>
              </p:txBody>
            </p:sp>
          </p:grpSp>
        </p:grpSp>
      </p:grpSp>
      <p:sp>
        <p:nvSpPr>
          <p:cNvPr id="126018"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26019"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latin typeface="+mn-lt"/>
              </a:defRPr>
            </a:lvl1pPr>
          </a:lstStyle>
          <a:p>
            <a:pPr>
              <a:defRPr/>
            </a:pPr>
            <a:endParaRPr lang="en-US" dirty="0"/>
          </a:p>
        </p:txBody>
      </p:sp>
      <p:sp>
        <p:nvSpPr>
          <p:cNvPr id="126020"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latin typeface="+mn-lt"/>
              </a:defRPr>
            </a:lvl1pPr>
          </a:lstStyle>
          <a:p>
            <a:pPr>
              <a:defRPr/>
            </a:pPr>
            <a:endParaRPr lang="en-US" dirty="0"/>
          </a:p>
        </p:txBody>
      </p:sp>
      <p:sp>
        <p:nvSpPr>
          <p:cNvPr id="126021"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Arial" pitchFamily="32" charset="0"/>
              </a:defRPr>
            </a:lvl1pPr>
          </a:lstStyle>
          <a:p>
            <a:fld id="{7FE4660B-3E41-CD48-871F-BF5000E465EC}" type="slidenum">
              <a:rPr lang="en-US"/>
              <a:pPr/>
              <a:t>‹#›</a:t>
            </a:fld>
            <a:endParaRPr lang="en-US" dirty="0"/>
          </a:p>
        </p:txBody>
      </p:sp>
      <p:sp>
        <p:nvSpPr>
          <p:cNvPr id="126022"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3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32" charset="2"/>
        <a:buChar char="l"/>
        <a:defRPr sz="2800">
          <a:solidFill>
            <a:schemeClr val="tx1"/>
          </a:solidFill>
          <a:effectLst>
            <a:outerShdw blurRad="38100" dist="38100" dir="2700000" algn="tl">
              <a:srgbClr val="000000"/>
            </a:outerShdw>
          </a:effectLst>
          <a:latin typeface="+mn-lt"/>
          <a:ea typeface="ＭＳ Ｐゴシック" pitchFamily="32"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32" charset="-128"/>
        </a:defRPr>
      </a:lvl3pPr>
      <a:lvl4pPr marL="1600200" indent="-228600" algn="l" rtl="0" eaLnBrk="0" fontAlgn="base" hangingPunct="0">
        <a:spcBef>
          <a:spcPct val="20000"/>
        </a:spcBef>
        <a:spcAft>
          <a:spcPct val="0"/>
        </a:spcAft>
        <a:buClr>
          <a:schemeClr val="folHlink"/>
        </a:buClr>
        <a:buSzPct val="50000"/>
        <a:buFont typeface="Wingdings" pitchFamily="32" charset="2"/>
        <a:buChar char="l"/>
        <a:defRPr sz="2000">
          <a:solidFill>
            <a:schemeClr val="tx1"/>
          </a:solidFill>
          <a:effectLst>
            <a:outerShdw blurRad="38100" dist="38100" dir="2700000" algn="tl">
              <a:srgbClr val="000000"/>
            </a:outerShdw>
          </a:effectLst>
          <a:latin typeface="+mn-lt"/>
          <a:ea typeface="ＭＳ Ｐゴシック" pitchFamily="32"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32"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6.jpeg"/><Relationship Id="rId7" Type="http://schemas.openxmlformats.org/officeDocument/2006/relationships/diagramColors" Target="../diagrams/colors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en-US" dirty="0" smtClean="0"/>
              <a:t>Circuit-Switching Concepts</a:t>
            </a:r>
          </a:p>
        </p:txBody>
      </p:sp>
      <p:graphicFrame>
        <p:nvGraphicFramePr>
          <p:cNvPr id="7" name="Diagram 6"/>
          <p:cNvGraphicFramePr/>
          <p:nvPr/>
        </p:nvGraphicFramePr>
        <p:xfrm>
          <a:off x="914400" y="1447800"/>
          <a:ext cx="7391400"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kumimoji="1" lang="en-US" dirty="0" smtClean="0"/>
              <a:t>Blocking or Non-blocking</a:t>
            </a:r>
          </a:p>
        </p:txBody>
      </p:sp>
      <p:sp>
        <p:nvSpPr>
          <p:cNvPr id="14339" name="Rectangle 3"/>
          <p:cNvSpPr>
            <a:spLocks noGrp="1" noChangeArrowheads="1"/>
          </p:cNvSpPr>
          <p:nvPr>
            <p:ph type="body" idx="1"/>
          </p:nvPr>
        </p:nvSpPr>
        <p:spPr>
          <a:xfrm>
            <a:off x="609600" y="1752600"/>
            <a:ext cx="4040188" cy="639763"/>
          </a:xfrm>
        </p:spPr>
        <p:txBody>
          <a:bodyPr/>
          <a:lstStyle/>
          <a:p>
            <a:pPr eaLnBrk="1" hangingPunct="1"/>
            <a:r>
              <a:rPr kumimoji="1" lang="en-US" dirty="0"/>
              <a:t>B</a:t>
            </a:r>
            <a:r>
              <a:rPr kumimoji="1" lang="en-US" dirty="0" smtClean="0"/>
              <a:t>locking </a:t>
            </a:r>
            <a:r>
              <a:rPr kumimoji="1" lang="en-US" dirty="0"/>
              <a:t>network</a:t>
            </a:r>
          </a:p>
          <a:p>
            <a:pPr lvl="1" eaLnBrk="1" hangingPunct="1"/>
            <a:endParaRPr kumimoji="1" lang="en-US" dirty="0"/>
          </a:p>
        </p:txBody>
      </p:sp>
      <p:sp>
        <p:nvSpPr>
          <p:cNvPr id="11" name="Content Placeholder 10"/>
          <p:cNvSpPr>
            <a:spLocks noGrp="1"/>
          </p:cNvSpPr>
          <p:nvPr>
            <p:ph sz="half" idx="2"/>
          </p:nvPr>
        </p:nvSpPr>
        <p:spPr/>
        <p:txBody>
          <a:bodyPr/>
          <a:lstStyle/>
          <a:p>
            <a:pPr lvl="1" eaLnBrk="1" hangingPunct="1"/>
            <a:r>
              <a:rPr kumimoji="1" lang="en-US" dirty="0"/>
              <a:t>M</a:t>
            </a:r>
            <a:r>
              <a:rPr kumimoji="1" lang="en-US" dirty="0" smtClean="0"/>
              <a:t>ay </a:t>
            </a:r>
            <a:r>
              <a:rPr kumimoji="1" lang="en-US" dirty="0"/>
              <a:t>be unable to connect stations because all paths are in </a:t>
            </a:r>
            <a:r>
              <a:rPr kumimoji="1" lang="en-US" dirty="0" smtClean="0"/>
              <a:t>use</a:t>
            </a:r>
          </a:p>
          <a:p>
            <a:pPr lvl="1" eaLnBrk="1" hangingPunct="1"/>
            <a:r>
              <a:rPr kumimoji="1" lang="en-US" dirty="0"/>
              <a:t>U</a:t>
            </a:r>
            <a:r>
              <a:rPr kumimoji="1" lang="en-US" dirty="0" smtClean="0"/>
              <a:t>sed </a:t>
            </a:r>
            <a:r>
              <a:rPr kumimoji="1" lang="en-US" dirty="0"/>
              <a:t>on voice </a:t>
            </a:r>
            <a:r>
              <a:rPr kumimoji="1" lang="en-US" dirty="0" smtClean="0"/>
              <a:t>systems because it is expected for phone calls to be of short duration and that only a fraction of the phones will be engaged at any one time</a:t>
            </a:r>
          </a:p>
          <a:p>
            <a:pPr eaLnBrk="1" hangingPunct="1"/>
            <a:endParaRPr lang="en-US" dirty="0"/>
          </a:p>
        </p:txBody>
      </p:sp>
      <p:sp>
        <p:nvSpPr>
          <p:cNvPr id="12" name="Text Placeholder 11"/>
          <p:cNvSpPr>
            <a:spLocks noGrp="1"/>
          </p:cNvSpPr>
          <p:nvPr>
            <p:ph type="body" sz="quarter" idx="3"/>
          </p:nvPr>
        </p:nvSpPr>
        <p:spPr>
          <a:xfrm>
            <a:off x="4953000" y="1828800"/>
            <a:ext cx="4041775" cy="639763"/>
          </a:xfrm>
        </p:spPr>
        <p:txBody>
          <a:bodyPr/>
          <a:lstStyle/>
          <a:p>
            <a:pPr eaLnBrk="1" hangingPunct="1"/>
            <a:r>
              <a:rPr kumimoji="1" lang="en-US" dirty="0"/>
              <a:t>N</a:t>
            </a:r>
            <a:r>
              <a:rPr kumimoji="1" lang="en-US" dirty="0" smtClean="0"/>
              <a:t>on</a:t>
            </a:r>
            <a:r>
              <a:rPr kumimoji="1" lang="en-US" dirty="0"/>
              <a:t>-blocking network</a:t>
            </a:r>
          </a:p>
          <a:p>
            <a:pPr eaLnBrk="1" hangingPunct="1"/>
            <a:endParaRPr lang="en-US" dirty="0"/>
          </a:p>
        </p:txBody>
      </p:sp>
      <p:sp>
        <p:nvSpPr>
          <p:cNvPr id="13" name="Content Placeholder 12"/>
          <p:cNvSpPr>
            <a:spLocks noGrp="1"/>
          </p:cNvSpPr>
          <p:nvPr>
            <p:ph sz="quarter" idx="4"/>
          </p:nvPr>
        </p:nvSpPr>
        <p:spPr/>
        <p:txBody>
          <a:bodyPr/>
          <a:lstStyle/>
          <a:p>
            <a:pPr lvl="1" eaLnBrk="1" hangingPunct="1"/>
            <a:r>
              <a:rPr kumimoji="1" lang="en-US" dirty="0"/>
              <a:t>P</a:t>
            </a:r>
            <a:r>
              <a:rPr kumimoji="1" lang="en-US" dirty="0" smtClean="0"/>
              <a:t>ermits </a:t>
            </a:r>
            <a:r>
              <a:rPr kumimoji="1" lang="en-US" dirty="0"/>
              <a:t>all stations to connect at </a:t>
            </a:r>
            <a:r>
              <a:rPr kumimoji="1" lang="en-US" dirty="0" smtClean="0"/>
              <a:t>once</a:t>
            </a:r>
          </a:p>
          <a:p>
            <a:pPr lvl="1" eaLnBrk="1" hangingPunct="1"/>
            <a:r>
              <a:rPr kumimoji="1" lang="en-US" dirty="0" smtClean="0"/>
              <a:t>Grants all possible connection requests as long as the called party is free</a:t>
            </a:r>
          </a:p>
          <a:p>
            <a:pPr lvl="1" eaLnBrk="1" hangingPunct="1"/>
            <a:r>
              <a:rPr kumimoji="1" lang="en-US" dirty="0" smtClean="0"/>
              <a:t>When using data connections terminals can be continuously connected for long periods of time so nonblocking configurations are required </a:t>
            </a:r>
          </a:p>
          <a:p>
            <a:pPr eaLnBrk="1" hangingPunct="1"/>
            <a:endParaRPr lang="en-US" dirty="0"/>
          </a:p>
        </p:txBody>
      </p:sp>
      <p:pic>
        <p:nvPicPr>
          <p:cNvPr id="7" name="Picture 6"/>
          <p:cNvPicPr>
            <a:picLocks noChangeAspect="1"/>
          </p:cNvPicPr>
          <p:nvPr/>
        </p:nvPicPr>
        <p:blipFill>
          <a:blip r:embed="rId3"/>
          <a:stretch>
            <a:fillRect/>
          </a:stretch>
        </p:blipFill>
        <p:spPr>
          <a:xfrm rot="20555619">
            <a:off x="2728517" y="5401319"/>
            <a:ext cx="1292900" cy="12929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en-US" dirty="0" smtClean="0"/>
              <a:t>Space Division Switching</a:t>
            </a:r>
          </a:p>
        </p:txBody>
      </p:sp>
      <p:sp>
        <p:nvSpPr>
          <p:cNvPr id="180227" name="Rectangle 3"/>
          <p:cNvSpPr>
            <a:spLocks noGrp="1" noChangeArrowheads="1"/>
          </p:cNvSpPr>
          <p:nvPr>
            <p:ph type="body" idx="1"/>
          </p:nvPr>
        </p:nvSpPr>
        <p:spPr/>
        <p:txBody>
          <a:bodyPr/>
          <a:lstStyle/>
          <a:p>
            <a:pPr eaLnBrk="1" hangingPunct="1">
              <a:buFont typeface="Wingdings" charset="2"/>
              <a:buChar char="Ø"/>
              <a:defRPr/>
            </a:pPr>
            <a:r>
              <a:rPr lang="en-US" dirty="0" smtClean="0"/>
              <a:t>Originally developed for analog, space division switching has been carried over into the digital realm</a:t>
            </a:r>
          </a:p>
          <a:p>
            <a:pPr eaLnBrk="1" hangingPunct="1">
              <a:buFont typeface="Wingdings" charset="2"/>
              <a:buChar char="Ø"/>
              <a:defRPr/>
            </a:pPr>
            <a:r>
              <a:rPr lang="en-US" dirty="0" smtClean="0"/>
              <a:t>Signal paths are physically separate from one another</a:t>
            </a:r>
          </a:p>
          <a:p>
            <a:pPr eaLnBrk="1" hangingPunct="1">
              <a:buFont typeface="Wingdings" charset="2"/>
              <a:buChar char="Ø"/>
              <a:defRPr/>
            </a:pPr>
            <a:r>
              <a:rPr lang="en-US" dirty="0" smtClean="0"/>
              <a:t>Path is dedicated solely to transfer signals</a:t>
            </a:r>
          </a:p>
          <a:p>
            <a:pPr eaLnBrk="1" hangingPunct="1">
              <a:buFont typeface="Wingdings" charset="2"/>
              <a:buChar char="Ø"/>
              <a:defRPr/>
            </a:pPr>
            <a:r>
              <a:rPr lang="en-US" dirty="0" smtClean="0"/>
              <a:t>Basic building block of switch is a metallic crosspoint or semiconductor gate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l="17273" t="2353" r="12727" b="3529"/>
          <a:stretch>
            <a:fillRect/>
          </a:stretch>
        </p:blipFill>
        <p:spPr>
          <a:xfrm>
            <a:off x="1667428" y="161396"/>
            <a:ext cx="6212533" cy="6454531"/>
          </a:xfrm>
          <a:prstGeom prst="rect">
            <a:avLst/>
          </a:prstGeom>
          <a:solidFill>
            <a:schemeClr val="accent3">
              <a:lumMod val="20000"/>
              <a:lumOff val="80000"/>
            </a:schemeClr>
          </a:solidFill>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l="3636" t="4706" r="2727" b="3529"/>
          <a:stretch>
            <a:fillRect/>
          </a:stretch>
        </p:blipFill>
        <p:spPr>
          <a:xfrm>
            <a:off x="457245" y="322782"/>
            <a:ext cx="8310217" cy="6293126"/>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kumimoji="1" lang="en-US" dirty="0" smtClean="0"/>
              <a:t>Time Division Switching</a:t>
            </a:r>
          </a:p>
        </p:txBody>
      </p:sp>
      <p:sp>
        <p:nvSpPr>
          <p:cNvPr id="19459" name="Rectangle 3"/>
          <p:cNvSpPr>
            <a:spLocks noGrp="1" noChangeArrowheads="1"/>
          </p:cNvSpPr>
          <p:nvPr>
            <p:ph type="body" idx="1"/>
          </p:nvPr>
        </p:nvSpPr>
        <p:spPr/>
        <p:txBody>
          <a:bodyPr/>
          <a:lstStyle/>
          <a:p>
            <a:pPr eaLnBrk="1" hangingPunct="1">
              <a:buFont typeface="Wingdings" charset="2"/>
              <a:buChar char="Ø"/>
              <a:defRPr/>
            </a:pPr>
            <a:r>
              <a:rPr kumimoji="1" lang="en-GB" dirty="0" smtClean="0"/>
              <a:t>Modern digital systems use intelligent control of space &amp; time division elements</a:t>
            </a:r>
          </a:p>
          <a:p>
            <a:pPr eaLnBrk="1" hangingPunct="1">
              <a:buFont typeface="Wingdings" charset="2"/>
              <a:buChar char="Ø"/>
              <a:defRPr/>
            </a:pPr>
            <a:r>
              <a:rPr kumimoji="1" lang="en-GB" dirty="0" smtClean="0"/>
              <a:t>Use digital time division techniques to set up and maintain virtual circuits</a:t>
            </a:r>
          </a:p>
          <a:p>
            <a:pPr eaLnBrk="1" hangingPunct="1">
              <a:buFont typeface="Wingdings" charset="2"/>
              <a:buChar char="Ø"/>
              <a:defRPr/>
            </a:pPr>
            <a:r>
              <a:rPr kumimoji="1" lang="en-US" dirty="0" smtClean="0"/>
              <a:t>Partition low speed bit stream into pieces that share higher speed stream</a:t>
            </a:r>
          </a:p>
          <a:p>
            <a:pPr eaLnBrk="1" hangingPunct="1">
              <a:buFont typeface="Wingdings" charset="2"/>
              <a:buChar char="Ø"/>
              <a:defRPr/>
            </a:pPr>
            <a:r>
              <a:rPr kumimoji="1" lang="en-US" dirty="0" smtClean="0"/>
              <a:t>Individual pieces manipulated by control logic to flow from input to output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l="4706" t="10000" r="3529" b="18182"/>
          <a:stretch>
            <a:fillRect/>
          </a:stretch>
        </p:blipFill>
        <p:spPr>
          <a:xfrm>
            <a:off x="1295400" y="304800"/>
            <a:ext cx="6244469" cy="6324609"/>
          </a:xfrm>
          <a:prstGeom prst="rect">
            <a:avLst/>
          </a:prstGeom>
          <a:solidFill>
            <a:schemeClr val="accent3">
              <a:lumMod val="20000"/>
              <a:lumOff val="80000"/>
            </a:schemeClr>
          </a:solidFill>
        </p:spPr>
      </p:pic>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8.pdf"/>
          <p:cNvPicPr>
            <a:picLocks noChangeAspect="1"/>
          </p:cNvPicPr>
          <p:nvPr/>
        </p:nvPicPr>
        <p:blipFill>
          <a:blip r:embed="rId3"/>
          <a:srcRect t="16364" b="27273"/>
          <a:stretch>
            <a:fillRect/>
          </a:stretch>
        </p:blipFill>
        <p:spPr>
          <a:xfrm>
            <a:off x="457200" y="457200"/>
            <a:ext cx="8064052" cy="5881931"/>
          </a:xfrm>
          <a:prstGeom prst="rect">
            <a:avLst/>
          </a:prstGeom>
          <a:solidFill>
            <a:schemeClr val="accent3">
              <a:lumMod val="20000"/>
              <a:lumOff val="80000"/>
            </a:schemeClr>
          </a:solidFill>
        </p:spPr>
      </p:pic>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t="2727" b="13636"/>
          <a:stretch>
            <a:fillRect/>
          </a:stretch>
        </p:blipFill>
        <p:spPr>
          <a:xfrm>
            <a:off x="1295400" y="152400"/>
            <a:ext cx="6022609" cy="6518504"/>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kumimoji="1" lang="en-GB" dirty="0"/>
              <a:t>Packet Switching</a:t>
            </a:r>
            <a:endParaRPr kumimoji="1" lang="en-US" dirty="0"/>
          </a:p>
        </p:txBody>
      </p:sp>
      <p:sp>
        <p:nvSpPr>
          <p:cNvPr id="41987" name="Rectangle 3"/>
          <p:cNvSpPr>
            <a:spLocks noGrp="1" noChangeArrowheads="1"/>
          </p:cNvSpPr>
          <p:nvPr>
            <p:ph type="body" idx="1"/>
          </p:nvPr>
        </p:nvSpPr>
        <p:spPr/>
        <p:txBody>
          <a:bodyPr/>
          <a:lstStyle/>
          <a:p>
            <a:pPr eaLnBrk="1" hangingPunct="1">
              <a:buFont typeface="Wingdings" charset="2"/>
              <a:buChar char="Ø"/>
              <a:defRPr/>
            </a:pPr>
            <a:r>
              <a:rPr kumimoji="1" lang="en-US" sz="2800" dirty="0" smtClean="0"/>
              <a:t>Circuit switching was designed for voice</a:t>
            </a:r>
          </a:p>
          <a:p>
            <a:pPr eaLnBrk="1" hangingPunct="1">
              <a:buFont typeface="Wingdings" charset="2"/>
              <a:buChar char="Ø"/>
              <a:defRPr/>
            </a:pPr>
            <a:r>
              <a:rPr kumimoji="1" lang="en-US" sz="2800" dirty="0" smtClean="0"/>
              <a:t>Packet switching was designed for data</a:t>
            </a:r>
          </a:p>
          <a:p>
            <a:pPr eaLnBrk="1" hangingPunct="1">
              <a:buFont typeface="Wingdings" charset="2"/>
              <a:buChar char="Ø"/>
              <a:defRPr/>
            </a:pPr>
            <a:r>
              <a:rPr kumimoji="1" lang="en-US" sz="2800" dirty="0" smtClean="0"/>
              <a:t>Transmitted in small packets</a:t>
            </a:r>
          </a:p>
          <a:p>
            <a:pPr eaLnBrk="1" hangingPunct="1">
              <a:buFont typeface="Wingdings" charset="2"/>
              <a:buChar char="Ø"/>
              <a:defRPr/>
            </a:pPr>
            <a:r>
              <a:rPr kumimoji="1" lang="en-US" sz="2800" dirty="0" smtClean="0"/>
              <a:t>Packets contain user data and control info</a:t>
            </a:r>
          </a:p>
          <a:p>
            <a:pPr lvl="1" eaLnBrk="1" hangingPunct="1">
              <a:buFont typeface="Wingdings" charset="2"/>
              <a:buChar char="l"/>
              <a:defRPr/>
            </a:pPr>
            <a:r>
              <a:rPr kumimoji="1" lang="en-US" sz="2400" dirty="0" smtClean="0"/>
              <a:t>User data may be part of a larger message</a:t>
            </a:r>
          </a:p>
          <a:p>
            <a:pPr lvl="1" eaLnBrk="1" hangingPunct="1">
              <a:buFont typeface="Wingdings" charset="2"/>
              <a:buChar char="l"/>
              <a:defRPr/>
            </a:pPr>
            <a:r>
              <a:rPr kumimoji="1" lang="en-US" sz="2400" dirty="0" smtClean="0"/>
              <a:t>Control information includes routing (addressing)</a:t>
            </a:r>
          </a:p>
          <a:p>
            <a:pPr eaLnBrk="1" hangingPunct="1">
              <a:buFont typeface="Wingdings" charset="2"/>
              <a:buChar char="Ø"/>
              <a:defRPr/>
            </a:pPr>
            <a:r>
              <a:rPr kumimoji="1" lang="en-US" sz="2800" dirty="0" smtClean="0"/>
              <a:t>Packets are received, stored briefly (buffered) and passed on to the next node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US" sz="3200" cap="none" dirty="0" smtClean="0">
                <a:latin typeface="Arial" pitchFamily="-110" charset="0"/>
              </a:rPr>
              <a:t>WAN Technology and Protocols</a:t>
            </a:r>
            <a:endParaRPr kumimoji="1" lang="en-US" sz="3200" cap="none" dirty="0">
              <a:latin typeface="Arial" pitchFamily="-110" charset="0"/>
            </a:endParaRPr>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9</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t="17273" b="30000"/>
          <a:stretch>
            <a:fillRect/>
          </a:stretch>
        </p:blipFill>
        <p:spPr>
          <a:xfrm>
            <a:off x="457200" y="609600"/>
            <a:ext cx="8263746" cy="5638800"/>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kumimoji="1" lang="en-US" dirty="0" smtClean="0"/>
              <a:t>Advantages</a:t>
            </a:r>
          </a:p>
        </p:txBody>
      </p:sp>
      <p:sp>
        <p:nvSpPr>
          <p:cNvPr id="45059" name="Rectangle 3"/>
          <p:cNvSpPr>
            <a:spLocks noGrp="1" noChangeArrowheads="1"/>
          </p:cNvSpPr>
          <p:nvPr>
            <p:ph type="body" idx="1"/>
          </p:nvPr>
        </p:nvSpPr>
        <p:spPr>
          <a:xfrm>
            <a:off x="457200" y="1676400"/>
            <a:ext cx="8229600" cy="4724400"/>
          </a:xfrm>
        </p:spPr>
        <p:txBody>
          <a:bodyPr/>
          <a:lstStyle/>
          <a:p>
            <a:pPr eaLnBrk="1" hangingPunct="1">
              <a:buFont typeface="Wingdings" charset="2"/>
              <a:buChar char="Ø"/>
              <a:defRPr/>
            </a:pPr>
            <a:r>
              <a:rPr kumimoji="1" lang="en-US" sz="2800" dirty="0" smtClean="0"/>
              <a:t>Line efficiency</a:t>
            </a:r>
          </a:p>
          <a:p>
            <a:pPr lvl="1" eaLnBrk="1" hangingPunct="1">
              <a:buFont typeface="Wingdings" charset="2"/>
              <a:buChar char="l"/>
              <a:defRPr/>
            </a:pPr>
            <a:r>
              <a:rPr kumimoji="1" lang="en-US" sz="2400" dirty="0" smtClean="0"/>
              <a:t>Single link shared by many packets over time</a:t>
            </a:r>
          </a:p>
          <a:p>
            <a:pPr lvl="1" eaLnBrk="1" hangingPunct="1">
              <a:buFont typeface="Wingdings" charset="2"/>
              <a:buChar char="l"/>
              <a:defRPr/>
            </a:pPr>
            <a:r>
              <a:rPr kumimoji="1" lang="en-US" sz="2400" dirty="0" smtClean="0"/>
              <a:t>Packets queued and transmitted as fast as possible</a:t>
            </a:r>
          </a:p>
          <a:p>
            <a:pPr eaLnBrk="1" hangingPunct="1">
              <a:buFont typeface="Wingdings" charset="2"/>
              <a:buChar char="Ø"/>
              <a:defRPr/>
            </a:pPr>
            <a:r>
              <a:rPr kumimoji="1" lang="en-US" sz="2800" dirty="0" smtClean="0"/>
              <a:t>Data rate conversion</a:t>
            </a:r>
          </a:p>
          <a:p>
            <a:pPr lvl="1" eaLnBrk="1" hangingPunct="1">
              <a:buFont typeface="Wingdings" charset="2"/>
              <a:buChar char="l"/>
              <a:defRPr/>
            </a:pPr>
            <a:r>
              <a:rPr kumimoji="1" lang="en-US" sz="2400" dirty="0" smtClean="0"/>
              <a:t>Stations connect to local node at own speed</a:t>
            </a:r>
          </a:p>
          <a:p>
            <a:pPr lvl="1" eaLnBrk="1" hangingPunct="1">
              <a:buFont typeface="Wingdings" charset="2"/>
              <a:buChar char="l"/>
              <a:defRPr/>
            </a:pPr>
            <a:r>
              <a:rPr kumimoji="1" lang="en-US" sz="2400" dirty="0" smtClean="0"/>
              <a:t>Nodes buffer data if required to equalize rates</a:t>
            </a:r>
          </a:p>
          <a:p>
            <a:pPr eaLnBrk="1" hangingPunct="1">
              <a:buFont typeface="Wingdings" charset="2"/>
              <a:buChar char="Ø"/>
              <a:defRPr/>
            </a:pPr>
            <a:r>
              <a:rPr kumimoji="1" lang="en-US" sz="2800" dirty="0" smtClean="0"/>
              <a:t>Packets accepted even when network is busy</a:t>
            </a:r>
          </a:p>
          <a:p>
            <a:pPr eaLnBrk="1" hangingPunct="1">
              <a:buFont typeface="Wingdings" charset="2"/>
              <a:buChar char="Ø"/>
              <a:defRPr/>
            </a:pPr>
            <a:r>
              <a:rPr kumimoji="1" lang="en-US" sz="2800" dirty="0" smtClean="0"/>
              <a:t>Priorities can be used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kumimoji="1" lang="en-US" dirty="0" smtClean="0"/>
              <a:t>Switching Techniques</a:t>
            </a:r>
          </a:p>
        </p:txBody>
      </p:sp>
      <p:sp>
        <p:nvSpPr>
          <p:cNvPr id="46083" name="Rectangle 3"/>
          <p:cNvSpPr>
            <a:spLocks noGrp="1" noChangeArrowheads="1"/>
          </p:cNvSpPr>
          <p:nvPr>
            <p:ph type="body" idx="1"/>
          </p:nvPr>
        </p:nvSpPr>
        <p:spPr>
          <a:xfrm>
            <a:off x="457200" y="1676400"/>
            <a:ext cx="8229600" cy="2057400"/>
          </a:xfrm>
        </p:spPr>
        <p:txBody>
          <a:bodyPr/>
          <a:lstStyle/>
          <a:p>
            <a:pPr eaLnBrk="1" hangingPunct="1"/>
            <a:r>
              <a:rPr kumimoji="1" lang="en-US" dirty="0"/>
              <a:t>S</a:t>
            </a:r>
            <a:r>
              <a:rPr kumimoji="1" lang="en-US" dirty="0" smtClean="0"/>
              <a:t>tation </a:t>
            </a:r>
            <a:r>
              <a:rPr kumimoji="1" lang="en-US" dirty="0"/>
              <a:t>breaks long message into packets</a:t>
            </a:r>
            <a:endParaRPr kumimoji="1" lang="en-US" dirty="0" smtClean="0"/>
          </a:p>
          <a:p>
            <a:pPr eaLnBrk="1" hangingPunct="1"/>
            <a:r>
              <a:rPr kumimoji="1" lang="en-US" dirty="0"/>
              <a:t>P</a:t>
            </a:r>
            <a:r>
              <a:rPr kumimoji="1" lang="en-US" dirty="0" smtClean="0"/>
              <a:t>ackets </a:t>
            </a:r>
            <a:r>
              <a:rPr kumimoji="1" lang="en-US" dirty="0"/>
              <a:t>sent one at a time to the network</a:t>
            </a:r>
            <a:endParaRPr kumimoji="1" lang="en-US" dirty="0" smtClean="0"/>
          </a:p>
          <a:p>
            <a:pPr eaLnBrk="1" hangingPunct="1"/>
            <a:r>
              <a:rPr kumimoji="1" lang="en-US" dirty="0"/>
              <a:t>P</a:t>
            </a:r>
            <a:r>
              <a:rPr kumimoji="1" lang="en-US" dirty="0" smtClean="0"/>
              <a:t>ackets </a:t>
            </a:r>
            <a:r>
              <a:rPr kumimoji="1" lang="en-US" dirty="0"/>
              <a:t>can be handled in two </a:t>
            </a:r>
            <a:r>
              <a:rPr kumimoji="1" lang="en-US" dirty="0" smtClean="0"/>
              <a:t>ways:</a:t>
            </a:r>
          </a:p>
        </p:txBody>
      </p:sp>
      <p:graphicFrame>
        <p:nvGraphicFramePr>
          <p:cNvPr id="2" name="Diagram 1"/>
          <p:cNvGraphicFramePr/>
          <p:nvPr>
            <p:extLst>
              <p:ext uri="{D42A27DB-BD31-4B8C-83A1-F6EECF244321}">
                <p14:modId xmlns:p14="http://schemas.microsoft.com/office/powerpoint/2010/main" val="2786219441"/>
              </p:ext>
            </p:extLst>
          </p:nvPr>
        </p:nvGraphicFramePr>
        <p:xfrm>
          <a:off x="914400" y="3733800"/>
          <a:ext cx="7086600" cy="248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t="1818" b="2727"/>
          <a:stretch>
            <a:fillRect/>
          </a:stretch>
        </p:blipFill>
        <p:spPr>
          <a:xfrm>
            <a:off x="1922318" y="124696"/>
            <a:ext cx="5299364" cy="6546251"/>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2.pdf"/>
          <p:cNvPicPr>
            <a:picLocks noChangeAspect="1"/>
          </p:cNvPicPr>
          <p:nvPr/>
        </p:nvPicPr>
        <p:blipFill>
          <a:blip r:embed="rId3"/>
          <a:srcRect t="1818" b="2727"/>
          <a:stretch>
            <a:fillRect/>
          </a:stretch>
        </p:blipFill>
        <p:spPr>
          <a:xfrm>
            <a:off x="1922318" y="124696"/>
            <a:ext cx="5299364" cy="6546251"/>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kumimoji="1" lang="en-US" dirty="0" smtClean="0"/>
              <a:t>Virtual Circuits vs. Datagram</a:t>
            </a:r>
          </a:p>
        </p:txBody>
      </p:sp>
      <p:sp>
        <p:nvSpPr>
          <p:cNvPr id="49155" name="Rectangle 3"/>
          <p:cNvSpPr>
            <a:spLocks noGrp="1" noChangeArrowheads="1"/>
          </p:cNvSpPr>
          <p:nvPr>
            <p:ph type="body" idx="1"/>
          </p:nvPr>
        </p:nvSpPr>
        <p:spPr>
          <a:xfrm>
            <a:off x="457200" y="1676400"/>
            <a:ext cx="8229600" cy="4876800"/>
          </a:xfrm>
        </p:spPr>
        <p:txBody>
          <a:bodyPr/>
          <a:lstStyle/>
          <a:p>
            <a:pPr eaLnBrk="1" hangingPunct="1">
              <a:buFont typeface="Wingdings" charset="2"/>
              <a:buChar char="Ø"/>
              <a:defRPr/>
            </a:pPr>
            <a:r>
              <a:rPr kumimoji="1" lang="en-US" dirty="0" smtClean="0"/>
              <a:t>Virtual circuits</a:t>
            </a:r>
          </a:p>
          <a:p>
            <a:pPr lvl="1" eaLnBrk="1" hangingPunct="1">
              <a:buFont typeface="Wingdings" charset="2"/>
              <a:buChar char="l"/>
              <a:defRPr/>
            </a:pPr>
            <a:r>
              <a:rPr kumimoji="1" lang="en-US" dirty="0" smtClean="0"/>
              <a:t>Network can provide sequencing and error control</a:t>
            </a:r>
          </a:p>
          <a:p>
            <a:pPr lvl="1" eaLnBrk="1" hangingPunct="1">
              <a:buFont typeface="Wingdings" charset="2"/>
              <a:buChar char="l"/>
              <a:defRPr/>
            </a:pPr>
            <a:r>
              <a:rPr kumimoji="1" lang="en-US" dirty="0" smtClean="0"/>
              <a:t>Packets are forwarded more quickly</a:t>
            </a:r>
          </a:p>
          <a:p>
            <a:pPr lvl="1" eaLnBrk="1" hangingPunct="1">
              <a:buFont typeface="Wingdings" charset="2"/>
              <a:buChar char="l"/>
              <a:defRPr/>
            </a:pPr>
            <a:r>
              <a:rPr kumimoji="1" lang="en-US" dirty="0" smtClean="0"/>
              <a:t>Less reliable</a:t>
            </a:r>
          </a:p>
          <a:p>
            <a:pPr eaLnBrk="1" hangingPunct="1">
              <a:buFont typeface="Wingdings" charset="2"/>
              <a:buChar char="Ø"/>
              <a:defRPr/>
            </a:pPr>
            <a:r>
              <a:rPr kumimoji="1" lang="en-US" dirty="0" smtClean="0"/>
              <a:t>Datagram</a:t>
            </a:r>
          </a:p>
          <a:p>
            <a:pPr lvl="1" eaLnBrk="1" hangingPunct="1">
              <a:buFont typeface="Wingdings" charset="2"/>
              <a:buChar char="l"/>
              <a:defRPr/>
            </a:pPr>
            <a:r>
              <a:rPr kumimoji="1" lang="en-US" dirty="0" smtClean="0"/>
              <a:t>No call setup phase</a:t>
            </a:r>
          </a:p>
          <a:p>
            <a:pPr lvl="1" eaLnBrk="1" hangingPunct="1">
              <a:buFont typeface="Wingdings" charset="2"/>
              <a:buChar char="l"/>
              <a:defRPr/>
            </a:pPr>
            <a:r>
              <a:rPr kumimoji="1" lang="en-US" dirty="0" smtClean="0"/>
              <a:t>More flexible</a:t>
            </a:r>
          </a:p>
          <a:p>
            <a:pPr lvl="1" eaLnBrk="1" hangingPunct="1">
              <a:buFont typeface="Wingdings" charset="2"/>
              <a:buChar char="l"/>
              <a:defRPr/>
            </a:pPr>
            <a:r>
              <a:rPr kumimoji="1" lang="en-US" dirty="0" smtClean="0"/>
              <a:t>More reliable</a:t>
            </a:r>
          </a:p>
        </p:txBody>
      </p:sp>
      <p:pic>
        <p:nvPicPr>
          <p:cNvPr id="4" name="Picture 3"/>
          <p:cNvPicPr>
            <a:picLocks noChangeAspect="1"/>
          </p:cNvPicPr>
          <p:nvPr/>
        </p:nvPicPr>
        <p:blipFill>
          <a:blip r:embed="rId3" cstate="print"/>
          <a:stretch>
            <a:fillRect/>
          </a:stretch>
        </p:blipFill>
        <p:spPr>
          <a:xfrm>
            <a:off x="5257800" y="4419600"/>
            <a:ext cx="3185896" cy="199295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3.pdf"/>
          <p:cNvPicPr>
            <a:picLocks noChangeAspect="1"/>
          </p:cNvPicPr>
          <p:nvPr/>
        </p:nvPicPr>
        <p:blipFill>
          <a:blip r:embed="rId3"/>
          <a:srcRect t="1818" b="3636"/>
          <a:stretch>
            <a:fillRect/>
          </a:stretch>
        </p:blipFill>
        <p:spPr>
          <a:xfrm>
            <a:off x="1905000" y="228600"/>
            <a:ext cx="5299364" cy="6483888"/>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kumimoji="1" lang="en-US" dirty="0" smtClean="0"/>
              <a:t>External Network Interface</a:t>
            </a:r>
          </a:p>
        </p:txBody>
      </p:sp>
      <p:sp>
        <p:nvSpPr>
          <p:cNvPr id="79875" name="Rectangle 3"/>
          <p:cNvSpPr>
            <a:spLocks noGrp="1" noChangeArrowheads="1"/>
          </p:cNvSpPr>
          <p:nvPr>
            <p:ph type="body" idx="1"/>
          </p:nvPr>
        </p:nvSpPr>
        <p:spPr/>
        <p:txBody>
          <a:bodyPr/>
          <a:lstStyle/>
          <a:p>
            <a:pPr eaLnBrk="1" hangingPunct="1">
              <a:buFont typeface="Wingdings" charset="2"/>
              <a:buChar char="Ø"/>
              <a:defRPr/>
            </a:pPr>
            <a:r>
              <a:rPr kumimoji="1" lang="en-US" dirty="0" smtClean="0"/>
              <a:t>ITU-T standard for interface between host and packet switched network</a:t>
            </a:r>
          </a:p>
          <a:p>
            <a:pPr eaLnBrk="1" hangingPunct="1">
              <a:buFont typeface="Wingdings" charset="2"/>
              <a:buChar char="Ø"/>
              <a:defRPr/>
            </a:pPr>
            <a:r>
              <a:rPr kumimoji="1" lang="en-US" dirty="0" smtClean="0"/>
              <a:t>Almost universal on packet switched networks and packet switching in ISDN</a:t>
            </a:r>
          </a:p>
          <a:p>
            <a:pPr eaLnBrk="1" hangingPunct="1">
              <a:buFont typeface="Wingdings" charset="2"/>
              <a:buChar char="Ø"/>
              <a:defRPr/>
            </a:pPr>
            <a:r>
              <a:rPr kumimoji="1" lang="en-US" dirty="0" smtClean="0"/>
              <a:t>Defines three layers</a:t>
            </a:r>
          </a:p>
        </p:txBody>
      </p:sp>
      <p:pic>
        <p:nvPicPr>
          <p:cNvPr id="6" name="Picture 5"/>
          <p:cNvPicPr>
            <a:picLocks noChangeAspect="1"/>
          </p:cNvPicPr>
          <p:nvPr/>
        </p:nvPicPr>
        <p:blipFill>
          <a:blip r:embed="rId3" cstate="print"/>
          <a:stretch>
            <a:fillRect/>
          </a:stretch>
        </p:blipFill>
        <p:spPr>
          <a:xfrm>
            <a:off x="5410200" y="4419600"/>
            <a:ext cx="2590800" cy="2097314"/>
          </a:xfrm>
          <a:prstGeom prst="rect">
            <a:avLst/>
          </a:prstGeom>
        </p:spPr>
      </p:pic>
      <p:graphicFrame>
        <p:nvGraphicFramePr>
          <p:cNvPr id="2" name="Diagram 1"/>
          <p:cNvGraphicFramePr/>
          <p:nvPr>
            <p:extLst>
              <p:ext uri="{D42A27DB-BD31-4B8C-83A1-F6EECF244321}">
                <p14:modId xmlns:p14="http://schemas.microsoft.com/office/powerpoint/2010/main" val="659359631"/>
              </p:ext>
            </p:extLst>
          </p:nvPr>
        </p:nvGraphicFramePr>
        <p:xfrm>
          <a:off x="685800" y="4419600"/>
          <a:ext cx="4038600" cy="210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4.pdf"/>
          <p:cNvPicPr>
            <a:picLocks noChangeAspect="1"/>
          </p:cNvPicPr>
          <p:nvPr/>
        </p:nvPicPr>
        <p:blipFill>
          <a:blip r:embed="rId3"/>
          <a:srcRect t="15455" b="10909"/>
          <a:stretch>
            <a:fillRect/>
          </a:stretch>
        </p:blipFill>
        <p:spPr>
          <a:xfrm>
            <a:off x="1295400" y="244704"/>
            <a:ext cx="6781800" cy="6462574"/>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5.pdf"/>
          <p:cNvPicPr>
            <a:picLocks noChangeAspect="1"/>
          </p:cNvPicPr>
          <p:nvPr/>
        </p:nvPicPr>
        <p:blipFill>
          <a:blip r:embed="rId3"/>
          <a:srcRect l="4545" t="3529" r="1818" b="3529"/>
          <a:stretch>
            <a:fillRect/>
          </a:stretch>
        </p:blipFill>
        <p:spPr>
          <a:xfrm>
            <a:off x="537959" y="242073"/>
            <a:ext cx="8310200" cy="6373857"/>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39825"/>
          </a:xfrm>
        </p:spPr>
        <p:txBody>
          <a:bodyPr/>
          <a:lstStyle/>
          <a:p>
            <a:r>
              <a:rPr lang="en-US" dirty="0" smtClean="0"/>
              <a:t>Switched Communications Networks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0527220"/>
              </p:ext>
            </p:extLst>
          </p:nvPr>
        </p:nvGraphicFramePr>
        <p:xfrm>
          <a:off x="457200" y="16764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7284295" cy="7086600"/>
          </a:xfrm>
          <a:prstGeom prst="rect">
            <a:avLst/>
          </a:prstGeom>
        </p:spPr>
      </p:pic>
      <p:sp>
        <p:nvSpPr>
          <p:cNvPr id="6" name="TextBox 5"/>
          <p:cNvSpPr txBox="1"/>
          <p:nvPr/>
        </p:nvSpPr>
        <p:spPr>
          <a:xfrm>
            <a:off x="7162801" y="914400"/>
            <a:ext cx="1981200" cy="2831545"/>
          </a:xfrm>
          <a:prstGeom prst="rect">
            <a:avLst/>
          </a:prstGeom>
          <a:noFill/>
        </p:spPr>
        <p:txBody>
          <a:bodyPr wrap="square" rtlCol="0">
            <a:spAutoFit/>
          </a:bodyPr>
          <a:lstStyle/>
          <a:p>
            <a:pPr algn="ctr"/>
            <a:r>
              <a:rPr kumimoji="1" lang="en-US" sz="2800" b="1" dirty="0" smtClean="0">
                <a:solidFill>
                  <a:schemeClr val="tx2"/>
                </a:solidFill>
                <a:effectLst>
                  <a:outerShdw blurRad="38100" dist="38100" dir="2700000" algn="tl">
                    <a:srgbClr val="000000"/>
                  </a:outerShdw>
                </a:effectLst>
                <a:latin typeface="+mj-lt"/>
                <a:ea typeface="+mj-ea"/>
                <a:cs typeface="+mj-cs"/>
              </a:rPr>
              <a:t>Table 9.1  </a:t>
            </a:r>
          </a:p>
          <a:p>
            <a:pPr algn="ctr"/>
            <a:endParaRPr kumimoji="1" lang="en-US" sz="2000" b="1" dirty="0" smtClean="0">
              <a:solidFill>
                <a:schemeClr val="tx2"/>
              </a:solidFill>
              <a:effectLst>
                <a:outerShdw blurRad="38100" dist="38100" dir="2700000" algn="tl">
                  <a:srgbClr val="000000"/>
                </a:outerShdw>
              </a:effectLst>
              <a:latin typeface="+mj-lt"/>
              <a:ea typeface="+mj-ea"/>
              <a:cs typeface="+mj-cs"/>
            </a:endParaRPr>
          </a:p>
          <a:p>
            <a:pPr algn="ctr"/>
            <a:endParaRPr kumimoji="1" lang="en-US" sz="2000" b="1" dirty="0" smtClean="0">
              <a:solidFill>
                <a:schemeClr val="tx2"/>
              </a:solidFill>
              <a:effectLst>
                <a:outerShdw blurRad="38100" dist="38100" dir="2700000" algn="tl">
                  <a:srgbClr val="000000"/>
                </a:outerShdw>
              </a:effectLst>
              <a:latin typeface="+mj-lt"/>
              <a:ea typeface="+mj-ea"/>
              <a:cs typeface="+mj-cs"/>
            </a:endParaRPr>
          </a:p>
          <a:p>
            <a:pPr algn="ctr"/>
            <a:endParaRPr kumimoji="1" lang="en-US" sz="2000" b="1" dirty="0" smtClean="0">
              <a:solidFill>
                <a:schemeClr val="tx2"/>
              </a:solidFill>
              <a:effectLst>
                <a:outerShdw blurRad="38100" dist="38100" dir="2700000" algn="tl">
                  <a:srgbClr val="000000"/>
                </a:outerShdw>
              </a:effectLst>
              <a:latin typeface="+mj-lt"/>
              <a:ea typeface="+mj-ea"/>
              <a:cs typeface="+mj-cs"/>
            </a:endParaRPr>
          </a:p>
          <a:p>
            <a:pPr algn="ctr"/>
            <a:r>
              <a:rPr kumimoji="1" lang="en-US" sz="1800" b="1" dirty="0" smtClean="0">
                <a:solidFill>
                  <a:schemeClr val="tx2"/>
                </a:solidFill>
                <a:effectLst>
                  <a:outerShdw blurRad="38100" dist="38100" dir="2700000" algn="tl">
                    <a:srgbClr val="000000"/>
                  </a:outerShdw>
                </a:effectLst>
                <a:latin typeface="+mj-lt"/>
                <a:ea typeface="+mj-ea"/>
                <a:cs typeface="+mj-cs"/>
              </a:rPr>
              <a:t>Comparison </a:t>
            </a:r>
          </a:p>
          <a:p>
            <a:pPr algn="ctr"/>
            <a:r>
              <a:rPr kumimoji="1" lang="en-US" sz="1800" b="1" dirty="0" smtClean="0">
                <a:solidFill>
                  <a:schemeClr val="tx2"/>
                </a:solidFill>
                <a:effectLst>
                  <a:outerShdw blurRad="38100" dist="38100" dir="2700000" algn="tl">
                    <a:srgbClr val="000000"/>
                  </a:outerShdw>
                </a:effectLst>
                <a:latin typeface="+mj-lt"/>
                <a:ea typeface="+mj-ea"/>
                <a:cs typeface="+mj-cs"/>
              </a:rPr>
              <a:t>of Communication Switching Techniques </a:t>
            </a:r>
          </a:p>
        </p:txBody>
      </p:sp>
      <p:sp>
        <p:nvSpPr>
          <p:cNvPr id="7" name="TextBox 6"/>
          <p:cNvSpPr txBox="1"/>
          <p:nvPr/>
        </p:nvSpPr>
        <p:spPr>
          <a:xfrm>
            <a:off x="7162800" y="5791200"/>
            <a:ext cx="1981200" cy="830997"/>
          </a:xfrm>
          <a:prstGeom prst="rect">
            <a:avLst/>
          </a:prstGeom>
          <a:noFill/>
        </p:spPr>
        <p:txBody>
          <a:bodyPr wrap="square" rtlCol="0">
            <a:spAutoFit/>
          </a:bodyPr>
          <a:lstStyle/>
          <a:p>
            <a:pPr algn="ctr"/>
            <a:r>
              <a:rPr lang="en-US" sz="1600" dirty="0" smtClean="0"/>
              <a:t>(Table can be found on </a:t>
            </a:r>
            <a:r>
              <a:rPr lang="en-US" sz="1600" smtClean="0"/>
              <a:t>page 315 </a:t>
            </a:r>
            <a:r>
              <a:rPr lang="en-US" sz="1600" dirty="0" smtClean="0"/>
              <a:t>in textbook)</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Transfer Mode (ATM)</a:t>
            </a:r>
            <a:endParaRPr lang="en-US" dirty="0"/>
          </a:p>
        </p:txBody>
      </p:sp>
      <p:sp>
        <p:nvSpPr>
          <p:cNvPr id="3" name="Content Placeholder 2"/>
          <p:cNvSpPr>
            <a:spLocks noGrp="1"/>
          </p:cNvSpPr>
          <p:nvPr>
            <p:ph idx="1"/>
          </p:nvPr>
        </p:nvSpPr>
        <p:spPr>
          <a:xfrm>
            <a:off x="457200" y="1676400"/>
            <a:ext cx="8229600" cy="4800600"/>
          </a:xfrm>
        </p:spPr>
        <p:txBody>
          <a:bodyPr>
            <a:normAutofit fontScale="85000" lnSpcReduction="20000"/>
          </a:bodyPr>
          <a:lstStyle/>
          <a:p>
            <a:r>
              <a:rPr lang="en-US" dirty="0" smtClean="0"/>
              <a:t>A switching and multiplexing technology that employs small, fixed-length packets called cells</a:t>
            </a:r>
          </a:p>
          <a:p>
            <a:r>
              <a:rPr lang="en-US" dirty="0" smtClean="0"/>
              <a:t>A fixed-size packet ensures function could be carried out efficiently, with little delay variation</a:t>
            </a:r>
          </a:p>
          <a:p>
            <a:r>
              <a:rPr lang="en-US" dirty="0" smtClean="0"/>
              <a:t>Small cell size supports delay-intolerant interactive voice service with a small </a:t>
            </a:r>
            <a:r>
              <a:rPr lang="en-US" dirty="0" err="1" smtClean="0"/>
              <a:t>packetization</a:t>
            </a:r>
            <a:r>
              <a:rPr lang="en-US" dirty="0" smtClean="0"/>
              <a:t> delay</a:t>
            </a:r>
          </a:p>
          <a:p>
            <a:r>
              <a:rPr lang="en-US" dirty="0" smtClean="0"/>
              <a:t>Designed to provide the performance of a circuit-switching network and the flexibility and efficiency of a packet-switching network</a:t>
            </a:r>
          </a:p>
          <a:p>
            <a:r>
              <a:rPr lang="en-US" dirty="0" smtClean="0"/>
              <a:t>Standardization effort was to provide a powerful set of tools for supporting a rich </a:t>
            </a:r>
            <a:r>
              <a:rPr lang="en-US" dirty="0" err="1" smtClean="0"/>
              <a:t>QoS</a:t>
            </a:r>
            <a:r>
              <a:rPr lang="en-US" dirty="0" smtClean="0"/>
              <a:t> capability and a powerful traffic management capability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a:t>
            </a:r>
            <a:endParaRPr lang="en-US" dirty="0"/>
          </a:p>
        </p:txBody>
      </p:sp>
      <p:sp>
        <p:nvSpPr>
          <p:cNvPr id="3" name="Content Placeholder 2"/>
          <p:cNvSpPr>
            <a:spLocks noGrp="1"/>
          </p:cNvSpPr>
          <p:nvPr>
            <p:ph idx="1"/>
          </p:nvPr>
        </p:nvSpPr>
        <p:spPr/>
        <p:txBody>
          <a:bodyPr/>
          <a:lstStyle/>
          <a:p>
            <a:r>
              <a:rPr lang="en-US" dirty="0" smtClean="0"/>
              <a:t>Commonly used by telecommunications providers to implement wide area networks</a:t>
            </a:r>
          </a:p>
          <a:p>
            <a:r>
              <a:rPr lang="en-US" dirty="0" smtClean="0"/>
              <a:t>Used by many DSL implementations</a:t>
            </a:r>
          </a:p>
          <a:p>
            <a:r>
              <a:rPr lang="en-US" dirty="0" smtClean="0"/>
              <a:t>Used as a backbone network technology in numerous IP networks</a:t>
            </a:r>
          </a:p>
          <a:p>
            <a:r>
              <a:rPr lang="en-US" dirty="0" smtClean="0"/>
              <a:t>Multiprotocol Label Switching (MPLS) has reduced the role for ATM</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Virtual Channel Connection </a:t>
            </a:r>
            <a:br>
              <a:rPr lang="en-US" dirty="0" smtClean="0"/>
            </a:br>
            <a:r>
              <a:rPr lang="en-US" dirty="0" smtClean="0"/>
              <a:t>(VCC)</a:t>
            </a:r>
            <a:endParaRPr lang="en-US" dirty="0"/>
          </a:p>
        </p:txBody>
      </p:sp>
      <p:sp>
        <p:nvSpPr>
          <p:cNvPr id="10" name="Content Placeholder 9"/>
          <p:cNvSpPr>
            <a:spLocks noGrp="1"/>
          </p:cNvSpPr>
          <p:nvPr>
            <p:ph idx="1"/>
          </p:nvPr>
        </p:nvSpPr>
        <p:spPr>
          <a:xfrm>
            <a:off x="457200" y="1905000"/>
            <a:ext cx="8229600" cy="4648200"/>
          </a:xfrm>
        </p:spPr>
        <p:txBody>
          <a:bodyPr>
            <a:normAutofit lnSpcReduction="10000"/>
          </a:bodyPr>
          <a:lstStyle/>
          <a:p>
            <a:r>
              <a:rPr lang="en-US" dirty="0" smtClean="0"/>
              <a:t>Logical connection in ATM</a:t>
            </a:r>
          </a:p>
          <a:p>
            <a:r>
              <a:rPr lang="en-US" dirty="0" smtClean="0"/>
              <a:t>Analogous to a virtual circuit</a:t>
            </a:r>
          </a:p>
          <a:p>
            <a:r>
              <a:rPr lang="en-US" dirty="0" smtClean="0"/>
              <a:t>Basic unit of switching in an ATM network</a:t>
            </a:r>
          </a:p>
          <a:p>
            <a:r>
              <a:rPr lang="en-US" dirty="0" smtClean="0"/>
              <a:t>Set up between two end users through the network, and a variable-rate, full duplex flow of fixed-size cells is exchanged over the connection</a:t>
            </a:r>
          </a:p>
          <a:p>
            <a:r>
              <a:rPr lang="en-US" dirty="0" smtClean="0"/>
              <a:t>Also used for user-network exchange and network-network exchange</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9-16.pdf"/>
          <p:cNvPicPr>
            <a:picLocks noChangeAspect="1"/>
          </p:cNvPicPr>
          <p:nvPr/>
        </p:nvPicPr>
        <p:blipFill>
          <a:blip r:embed="rId3"/>
          <a:srcRect t="25455" b="36364"/>
          <a:stretch>
            <a:fillRect/>
          </a:stretch>
        </p:blipFill>
        <p:spPr>
          <a:xfrm>
            <a:off x="304800" y="1600200"/>
            <a:ext cx="8420679" cy="4160672"/>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923"/>
            <a:ext cx="8229600" cy="1139825"/>
          </a:xfrm>
        </p:spPr>
        <p:txBody>
          <a:bodyPr/>
          <a:lstStyle/>
          <a:p>
            <a:r>
              <a:rPr lang="en-US" dirty="0" smtClean="0"/>
              <a:t>Virtual Path Advantages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51123677"/>
              </p:ext>
            </p:extLst>
          </p:nvPr>
        </p:nvGraphicFramePr>
        <p:xfrm>
          <a:off x="404287" y="1411804"/>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39825"/>
          </a:xfrm>
        </p:spPr>
        <p:txBody>
          <a:bodyPr/>
          <a:lstStyle/>
          <a:p>
            <a:r>
              <a:rPr lang="en-US" dirty="0" smtClean="0"/>
              <a:t>Virtual Channel Characteristics</a:t>
            </a:r>
            <a:endParaRPr lang="en-US" dirty="0"/>
          </a:p>
        </p:txBody>
      </p:sp>
      <p:sp>
        <p:nvSpPr>
          <p:cNvPr id="3" name="Content Placeholder 2"/>
          <p:cNvSpPr>
            <a:spLocks noGrp="1"/>
          </p:cNvSpPr>
          <p:nvPr>
            <p:ph idx="1"/>
          </p:nvPr>
        </p:nvSpPr>
        <p:spPr>
          <a:xfrm>
            <a:off x="457200" y="838200"/>
            <a:ext cx="8229600" cy="914400"/>
          </a:xfrm>
        </p:spPr>
        <p:txBody>
          <a:bodyPr>
            <a:normAutofit fontScale="92500" lnSpcReduction="10000"/>
          </a:bodyPr>
          <a:lstStyle/>
          <a:p>
            <a:r>
              <a:rPr lang="en-US" dirty="0" smtClean="0"/>
              <a:t>ITU-T Recommendation I.150 lists the following characteristics of VCCs:</a:t>
            </a:r>
          </a:p>
        </p:txBody>
      </p:sp>
      <p:graphicFrame>
        <p:nvGraphicFramePr>
          <p:cNvPr id="4" name="Diagram 3"/>
          <p:cNvGraphicFramePr/>
          <p:nvPr>
            <p:extLst>
              <p:ext uri="{D42A27DB-BD31-4B8C-83A1-F6EECF244321}">
                <p14:modId xmlns:p14="http://schemas.microsoft.com/office/powerpoint/2010/main" val="3226255753"/>
              </p:ext>
            </p:extLst>
          </p:nvPr>
        </p:nvGraphicFramePr>
        <p:xfrm>
          <a:off x="15984" y="1447800"/>
          <a:ext cx="8975616" cy="538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orient="vert"/>
          </p:nvPr>
        </p:nvSpPr>
        <p:spPr>
          <a:xfrm>
            <a:off x="7391400" y="381000"/>
            <a:ext cx="2057400" cy="5853112"/>
          </a:xfrm>
        </p:spPr>
        <p:txBody>
          <a:bodyPr/>
          <a:lstStyle/>
          <a:p>
            <a:r>
              <a:rPr lang="en-US" dirty="0" smtClean="0"/>
              <a:t>Virtual Path Characteristics</a:t>
            </a:r>
            <a:endParaRPr lang="en-US" dirty="0"/>
          </a:p>
        </p:txBody>
      </p:sp>
      <p:graphicFrame>
        <p:nvGraphicFramePr>
          <p:cNvPr id="4" name="Diagram 3"/>
          <p:cNvGraphicFramePr/>
          <p:nvPr>
            <p:extLst>
              <p:ext uri="{D42A27DB-BD31-4B8C-83A1-F6EECF244321}">
                <p14:modId xmlns:p14="http://schemas.microsoft.com/office/powerpoint/2010/main" val="1892350277"/>
              </p:ext>
            </p:extLst>
          </p:nvPr>
        </p:nvGraphicFramePr>
        <p:xfrm>
          <a:off x="0" y="533400"/>
          <a:ext cx="7772400" cy="6311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85800" y="152400"/>
            <a:ext cx="7543800" cy="707886"/>
          </a:xfrm>
          <a:prstGeom prst="rect">
            <a:avLst/>
          </a:prstGeom>
          <a:noFill/>
        </p:spPr>
        <p:txBody>
          <a:bodyPr wrap="square" rtlCol="0">
            <a:spAutoFit/>
          </a:bodyPr>
          <a:lstStyle/>
          <a:p>
            <a:r>
              <a:rPr lang="en-US" sz="1600" dirty="0"/>
              <a:t>ITU-T Recommendation I.150 lists the following characteristics of VPCs: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Signaling</a:t>
            </a:r>
            <a:endParaRPr lang="en-US" dirty="0"/>
          </a:p>
        </p:txBody>
      </p:sp>
      <p:sp>
        <p:nvSpPr>
          <p:cNvPr id="4" name="Text Placeholder 3"/>
          <p:cNvSpPr>
            <a:spLocks noGrp="1"/>
          </p:cNvSpPr>
          <p:nvPr>
            <p:ph type="body" idx="1"/>
          </p:nvPr>
        </p:nvSpPr>
        <p:spPr>
          <a:xfrm>
            <a:off x="457200" y="1447800"/>
            <a:ext cx="4040188" cy="639762"/>
          </a:xfrm>
        </p:spPr>
        <p:txBody>
          <a:bodyPr/>
          <a:lstStyle/>
          <a:p>
            <a:pPr algn="ctr"/>
            <a:r>
              <a:rPr lang="en-US" dirty="0" err="1" smtClean="0"/>
              <a:t>VCCs</a:t>
            </a:r>
            <a:endParaRPr lang="en-US" dirty="0"/>
          </a:p>
        </p:txBody>
      </p:sp>
      <p:sp>
        <p:nvSpPr>
          <p:cNvPr id="5" name="Content Placeholder 4"/>
          <p:cNvSpPr>
            <a:spLocks noGrp="1"/>
          </p:cNvSpPr>
          <p:nvPr>
            <p:ph sz="half" idx="2"/>
          </p:nvPr>
        </p:nvSpPr>
        <p:spPr>
          <a:xfrm>
            <a:off x="457200" y="2362200"/>
            <a:ext cx="4040188" cy="3951288"/>
          </a:xfrm>
        </p:spPr>
        <p:txBody>
          <a:bodyPr>
            <a:normAutofit fontScale="70000" lnSpcReduction="20000"/>
          </a:bodyPr>
          <a:lstStyle/>
          <a:p>
            <a:r>
              <a:rPr lang="en-US" dirty="0" smtClean="0"/>
              <a:t>Semi-permanent VCCs </a:t>
            </a:r>
            <a:r>
              <a:rPr lang="en-US" dirty="0" smtClean="0"/>
              <a:t>may be used for user-to-user exchange</a:t>
            </a:r>
          </a:p>
          <a:p>
            <a:pPr lvl="1"/>
            <a:r>
              <a:rPr lang="en-US" dirty="0" smtClean="0"/>
              <a:t>No control signaling is required</a:t>
            </a:r>
          </a:p>
          <a:p>
            <a:r>
              <a:rPr lang="en-US" dirty="0" smtClean="0"/>
              <a:t>If there is no </a:t>
            </a:r>
            <a:r>
              <a:rPr lang="en-US" dirty="0" err="1" smtClean="0"/>
              <a:t>preestablished</a:t>
            </a:r>
            <a:r>
              <a:rPr lang="en-US" dirty="0" smtClean="0"/>
              <a:t> call control signaling channel, then one must be set up</a:t>
            </a:r>
          </a:p>
          <a:p>
            <a:pPr lvl="1"/>
            <a:r>
              <a:rPr lang="en-US" dirty="0" smtClean="0"/>
              <a:t>Meta-signaling channel</a:t>
            </a:r>
          </a:p>
          <a:p>
            <a:r>
              <a:rPr lang="en-US" dirty="0" smtClean="0"/>
              <a:t>The meta-signaling channel can be used to set up a VCC between the user and the network for call control signaling</a:t>
            </a:r>
          </a:p>
          <a:p>
            <a:pPr lvl="1"/>
            <a:r>
              <a:rPr lang="en-US" dirty="0" smtClean="0"/>
              <a:t>User-to-network signaling virtual channel</a:t>
            </a:r>
          </a:p>
          <a:p>
            <a:r>
              <a:rPr lang="en-US" dirty="0" smtClean="0"/>
              <a:t>The meta-signaling channel can also be used to set up a user-to-user signaling virtual channel</a:t>
            </a:r>
          </a:p>
          <a:p>
            <a:pPr lvl="1"/>
            <a:r>
              <a:rPr lang="en-US" dirty="0" smtClean="0"/>
              <a:t>Such a channel must be set up within a </a:t>
            </a:r>
            <a:r>
              <a:rPr lang="en-US" dirty="0" err="1" smtClean="0"/>
              <a:t>preestablished</a:t>
            </a:r>
            <a:r>
              <a:rPr lang="en-US" dirty="0" smtClean="0"/>
              <a:t> VPC</a:t>
            </a:r>
            <a:endParaRPr lang="en-US" dirty="0"/>
          </a:p>
        </p:txBody>
      </p:sp>
      <p:sp>
        <p:nvSpPr>
          <p:cNvPr id="6" name="Text Placeholder 5"/>
          <p:cNvSpPr>
            <a:spLocks noGrp="1"/>
          </p:cNvSpPr>
          <p:nvPr>
            <p:ph type="body" sz="quarter" idx="3"/>
          </p:nvPr>
        </p:nvSpPr>
        <p:spPr>
          <a:xfrm>
            <a:off x="4648200" y="1447800"/>
            <a:ext cx="4041775" cy="639762"/>
          </a:xfrm>
        </p:spPr>
        <p:txBody>
          <a:bodyPr/>
          <a:lstStyle/>
          <a:p>
            <a:pPr algn="ctr"/>
            <a:r>
              <a:rPr lang="en-US" dirty="0" err="1" smtClean="0"/>
              <a:t>VPCs</a:t>
            </a:r>
            <a:endParaRPr lang="en-US" dirty="0"/>
          </a:p>
        </p:txBody>
      </p:sp>
      <p:sp>
        <p:nvSpPr>
          <p:cNvPr id="7" name="Content Placeholder 6"/>
          <p:cNvSpPr>
            <a:spLocks noGrp="1"/>
          </p:cNvSpPr>
          <p:nvPr>
            <p:ph sz="quarter" idx="4"/>
          </p:nvPr>
        </p:nvSpPr>
        <p:spPr>
          <a:xfrm>
            <a:off x="4648200" y="2362200"/>
            <a:ext cx="4041775" cy="3951288"/>
          </a:xfrm>
        </p:spPr>
        <p:txBody>
          <a:bodyPr>
            <a:normAutofit fontScale="77500" lnSpcReduction="20000"/>
          </a:bodyPr>
          <a:lstStyle/>
          <a:p>
            <a:r>
              <a:rPr lang="en-US" dirty="0" smtClean="0"/>
              <a:t>Can be established on a </a:t>
            </a:r>
            <a:r>
              <a:rPr lang="en-US" dirty="0" smtClean="0"/>
              <a:t>semi-permanent </a:t>
            </a:r>
            <a:r>
              <a:rPr lang="en-US" dirty="0" smtClean="0"/>
              <a:t>basis by prior agreement</a:t>
            </a:r>
          </a:p>
          <a:p>
            <a:pPr lvl="1"/>
            <a:r>
              <a:rPr lang="en-US" dirty="0" smtClean="0"/>
              <a:t>No control signaling is required</a:t>
            </a:r>
          </a:p>
          <a:p>
            <a:r>
              <a:rPr lang="en-US" dirty="0" smtClean="0"/>
              <a:t>VPC establishment/release may be customer controlled</a:t>
            </a:r>
          </a:p>
          <a:p>
            <a:pPr lvl="1"/>
            <a:r>
              <a:rPr lang="en-US" dirty="0" smtClean="0"/>
              <a:t>The customer uses a signaling VCC to request the VPC from the network</a:t>
            </a:r>
          </a:p>
          <a:p>
            <a:r>
              <a:rPr lang="en-US" dirty="0" smtClean="0"/>
              <a:t>VPC establishment/release may be network controlled</a:t>
            </a:r>
          </a:p>
          <a:p>
            <a:pPr lvl="1"/>
            <a:r>
              <a:rPr lang="en-US" dirty="0" smtClean="0"/>
              <a:t>The network establishes a VPC for its own convenience</a:t>
            </a:r>
          </a:p>
          <a:p>
            <a:pPr lvl="1"/>
            <a:r>
              <a:rPr lang="en-US" dirty="0" smtClean="0"/>
              <a:t>The path may be network-to-network, user-to-network, or user-to-user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9-17.pdf"/>
          <p:cNvPicPr>
            <a:picLocks noChangeAspect="1"/>
          </p:cNvPicPr>
          <p:nvPr/>
        </p:nvPicPr>
        <p:blipFill>
          <a:blip r:embed="rId3"/>
          <a:srcRect t="12727" b="16364"/>
          <a:stretch>
            <a:fillRect/>
          </a:stretch>
        </p:blipFill>
        <p:spPr>
          <a:xfrm>
            <a:off x="865406" y="227637"/>
            <a:ext cx="7059394" cy="6477963"/>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t="13636" b="20000"/>
          <a:stretch>
            <a:fillRect/>
          </a:stretch>
        </p:blipFill>
        <p:spPr>
          <a:xfrm>
            <a:off x="838200" y="381000"/>
            <a:ext cx="7384487" cy="6341975"/>
          </a:xfrm>
          <a:prstGeom prst="rect">
            <a:avLst/>
          </a:prstGeom>
          <a:solidFill>
            <a:schemeClr val="accent3">
              <a:lumMod val="20000"/>
              <a:lumOff val="80000"/>
            </a:schemeClr>
          </a:solidFill>
        </p:spPr>
      </p:pic>
    </p:spTree>
  </p:cSld>
  <p:clrMapOvr>
    <a:masterClrMapping/>
  </p:clrMapOvr>
  <p:transition spd="slow">
    <p:blind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209800"/>
            <a:ext cx="9032033" cy="3703511"/>
          </a:xfrm>
          <a:prstGeom prst="rect">
            <a:avLst/>
          </a:prstGeom>
        </p:spPr>
      </p:pic>
      <p:sp>
        <p:nvSpPr>
          <p:cNvPr id="5" name="Rectangle 4"/>
          <p:cNvSpPr/>
          <p:nvPr/>
        </p:nvSpPr>
        <p:spPr>
          <a:xfrm>
            <a:off x="457200" y="5791200"/>
            <a:ext cx="8077200" cy="523220"/>
          </a:xfrm>
          <a:prstGeom prst="rect">
            <a:avLst/>
          </a:prstGeom>
        </p:spPr>
        <p:txBody>
          <a:bodyPr wrap="square">
            <a:spAutoFit/>
          </a:bodyPr>
          <a:lstStyle/>
          <a:p>
            <a:r>
              <a:rPr lang="en-US" sz="1400" dirty="0" smtClean="0">
                <a:latin typeface="+mn-lt"/>
              </a:rPr>
              <a:t>SDU  =  Service Data Unit</a:t>
            </a:r>
          </a:p>
          <a:p>
            <a:r>
              <a:rPr lang="en-US" sz="1400" dirty="0" smtClean="0">
                <a:latin typeface="+mn-lt"/>
              </a:rPr>
              <a:t>OAM  =  Operations, Administration, and Maintenance</a:t>
            </a:r>
            <a:endParaRPr lang="en-US" sz="1400" dirty="0">
              <a:latin typeface="+mn-lt"/>
            </a:endParaRPr>
          </a:p>
        </p:txBody>
      </p:sp>
      <p:sp>
        <p:nvSpPr>
          <p:cNvPr id="6" name="Rectangle 5"/>
          <p:cNvSpPr/>
          <p:nvPr/>
        </p:nvSpPr>
        <p:spPr>
          <a:xfrm>
            <a:off x="0" y="457200"/>
            <a:ext cx="9144000" cy="1200329"/>
          </a:xfrm>
          <a:prstGeom prst="rect">
            <a:avLst/>
          </a:prstGeom>
        </p:spPr>
        <p:txBody>
          <a:bodyPr wrap="square">
            <a:spAutoFit/>
          </a:bodyPr>
          <a:lstStyle/>
          <a:p>
            <a:pPr algn="ctr"/>
            <a:r>
              <a:rPr lang="en-US" sz="4000" b="1" dirty="0" smtClean="0">
                <a:solidFill>
                  <a:schemeClr val="tx2"/>
                </a:solidFill>
                <a:effectLst>
                  <a:outerShdw blurRad="38100" dist="38100" dir="2700000" algn="tl">
                    <a:srgbClr val="000000"/>
                  </a:outerShdw>
                </a:effectLst>
                <a:latin typeface="+mj-lt"/>
                <a:ea typeface="+mj-ea"/>
                <a:cs typeface="+mj-cs"/>
              </a:rPr>
              <a:t>Table 9.2  </a:t>
            </a:r>
          </a:p>
          <a:p>
            <a:pPr algn="ctr"/>
            <a:r>
              <a:rPr lang="en-US" sz="3200" b="1" dirty="0" smtClean="0">
                <a:solidFill>
                  <a:schemeClr val="tx2"/>
                </a:solidFill>
                <a:effectLst>
                  <a:outerShdw blurRad="38100" dist="38100" dir="2700000" algn="tl">
                    <a:srgbClr val="000000"/>
                  </a:outerShdw>
                </a:effectLst>
                <a:latin typeface="+mj-lt"/>
                <a:ea typeface="+mj-ea"/>
                <a:cs typeface="+mj-cs"/>
              </a:rPr>
              <a:t>Payload Type (PT) Field Coding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752600" y="76200"/>
            <a:ext cx="5259917" cy="14478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524000"/>
            <a:ext cx="4191000" cy="5181600"/>
          </a:xfrm>
        </p:spPr>
        <p:txBody>
          <a:bodyPr>
            <a:normAutofit fontScale="92500" lnSpcReduction="10000"/>
          </a:bodyPr>
          <a:lstStyle/>
          <a:p>
            <a:pPr eaLnBrk="1" hangingPunct="1"/>
            <a:r>
              <a:rPr lang="en-US" dirty="0" smtClean="0"/>
              <a:t>Switched communications networks</a:t>
            </a:r>
          </a:p>
          <a:p>
            <a:pPr eaLnBrk="1" hangingPunct="1"/>
            <a:r>
              <a:rPr lang="en-US" dirty="0" smtClean="0"/>
              <a:t>Circuit-switching networks</a:t>
            </a:r>
          </a:p>
          <a:p>
            <a:pPr eaLnBrk="1" hangingPunct="1"/>
            <a:r>
              <a:rPr lang="en-US" dirty="0" smtClean="0"/>
              <a:t>Circuit-switching concepts</a:t>
            </a:r>
          </a:p>
          <a:p>
            <a:pPr lvl="1" eaLnBrk="1" hangingPunct="1"/>
            <a:r>
              <a:rPr lang="en-US" dirty="0" smtClean="0"/>
              <a:t>Space division switching</a:t>
            </a:r>
          </a:p>
          <a:p>
            <a:pPr lvl="1" eaLnBrk="1" hangingPunct="1"/>
            <a:r>
              <a:rPr lang="en-US" dirty="0" smtClean="0"/>
              <a:t>Time-division switching</a:t>
            </a:r>
          </a:p>
          <a:p>
            <a:pPr eaLnBrk="1" hangingPunct="1"/>
            <a:r>
              <a:rPr lang="en-US" dirty="0" err="1" smtClean="0"/>
              <a:t>Softswitch</a:t>
            </a:r>
            <a:r>
              <a:rPr lang="en-US" dirty="0" smtClean="0"/>
              <a:t> architecture</a:t>
            </a:r>
            <a:endParaRPr lang="en-AU" dirty="0" smtClean="0"/>
          </a:p>
        </p:txBody>
      </p:sp>
      <p:sp>
        <p:nvSpPr>
          <p:cNvPr id="5" name="Content Placeholder 4"/>
          <p:cNvSpPr>
            <a:spLocks noGrp="1"/>
          </p:cNvSpPr>
          <p:nvPr>
            <p:ph sz="half" idx="2"/>
          </p:nvPr>
        </p:nvSpPr>
        <p:spPr>
          <a:xfrm>
            <a:off x="4648200" y="1524000"/>
            <a:ext cx="4038600" cy="5029200"/>
          </a:xfrm>
        </p:spPr>
        <p:txBody>
          <a:bodyPr>
            <a:normAutofit fontScale="92500" lnSpcReduction="10000"/>
          </a:bodyPr>
          <a:lstStyle/>
          <a:p>
            <a:pPr eaLnBrk="1" hangingPunct="1"/>
            <a:r>
              <a:rPr lang="en-US" dirty="0" smtClean="0"/>
              <a:t>Packet-switching principles</a:t>
            </a:r>
          </a:p>
          <a:p>
            <a:pPr lvl="1" eaLnBrk="1" hangingPunct="1"/>
            <a:r>
              <a:rPr lang="en-US" dirty="0" smtClean="0"/>
              <a:t>Switching technique</a:t>
            </a:r>
          </a:p>
          <a:p>
            <a:pPr lvl="1" eaLnBrk="1" hangingPunct="1"/>
            <a:r>
              <a:rPr lang="en-US" dirty="0" smtClean="0"/>
              <a:t>Packet size</a:t>
            </a:r>
          </a:p>
          <a:p>
            <a:pPr lvl="1" eaLnBrk="1" hangingPunct="1"/>
            <a:r>
              <a:rPr lang="en-US" dirty="0" smtClean="0"/>
              <a:t>External network interface</a:t>
            </a:r>
          </a:p>
          <a:p>
            <a:pPr lvl="1" eaLnBrk="1" hangingPunct="1"/>
            <a:r>
              <a:rPr lang="en-US" dirty="0" smtClean="0"/>
              <a:t>Comparison of circuit switching and packet switching</a:t>
            </a:r>
          </a:p>
          <a:p>
            <a:pPr eaLnBrk="1" hangingPunct="1"/>
            <a:r>
              <a:rPr lang="en-US" dirty="0" smtClean="0"/>
              <a:t>Asynchronous transfer mode</a:t>
            </a:r>
          </a:p>
          <a:p>
            <a:pPr lvl="1" eaLnBrk="1" hangingPunct="1"/>
            <a:r>
              <a:rPr lang="en-US" dirty="0" smtClean="0"/>
              <a:t>ATM logical connections</a:t>
            </a:r>
          </a:p>
          <a:p>
            <a:pPr lvl="1" eaLnBrk="1" hangingPunct="1"/>
            <a:r>
              <a:rPr lang="en-US" dirty="0" smtClean="0"/>
              <a:t>ATM cells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kumimoji="1" lang="en-US" dirty="0" smtClean="0"/>
              <a:t>Circuit Switching</a:t>
            </a:r>
          </a:p>
        </p:txBody>
      </p:sp>
      <p:sp>
        <p:nvSpPr>
          <p:cNvPr id="8195" name="Rectangle 3"/>
          <p:cNvSpPr>
            <a:spLocks noGrp="1" noChangeArrowheads="1"/>
          </p:cNvSpPr>
          <p:nvPr>
            <p:ph sz="half" idx="1"/>
          </p:nvPr>
        </p:nvSpPr>
        <p:spPr>
          <a:xfrm>
            <a:off x="457200" y="1371600"/>
            <a:ext cx="4038600" cy="5334000"/>
          </a:xfrm>
        </p:spPr>
        <p:txBody>
          <a:bodyPr>
            <a:normAutofit lnSpcReduction="10000"/>
          </a:bodyPr>
          <a:lstStyle/>
          <a:p>
            <a:pPr eaLnBrk="1" hangingPunct="1">
              <a:buFont typeface="Wingdings" charset="2"/>
              <a:buChar char="Ø"/>
              <a:defRPr/>
            </a:pPr>
            <a:r>
              <a:rPr kumimoji="1" lang="en-US" dirty="0" smtClean="0"/>
              <a:t>Uses a dedicated path between two stations</a:t>
            </a:r>
          </a:p>
          <a:p>
            <a:pPr eaLnBrk="1" hangingPunct="1">
              <a:buFont typeface="Wingdings" charset="2"/>
              <a:buChar char="Ø"/>
              <a:defRPr/>
            </a:pPr>
            <a:r>
              <a:rPr kumimoji="1" lang="en-US" dirty="0" smtClean="0"/>
              <a:t>Can be inefficient</a:t>
            </a:r>
          </a:p>
          <a:p>
            <a:pPr lvl="1" eaLnBrk="1" hangingPunct="1">
              <a:buFont typeface="Wingdings" charset="2"/>
              <a:buChar char="l"/>
              <a:defRPr/>
            </a:pPr>
            <a:r>
              <a:rPr kumimoji="1" lang="en-US" dirty="0" smtClean="0"/>
              <a:t>Channel capacity dedicated for duration of connection</a:t>
            </a:r>
          </a:p>
          <a:p>
            <a:pPr lvl="1" eaLnBrk="1" hangingPunct="1">
              <a:buFont typeface="Wingdings" charset="2"/>
              <a:buChar char="l"/>
              <a:defRPr/>
            </a:pPr>
            <a:r>
              <a:rPr kumimoji="1" lang="en-US" dirty="0" smtClean="0"/>
              <a:t>If no data, capacity is wasted</a:t>
            </a:r>
          </a:p>
          <a:p>
            <a:pPr eaLnBrk="1" hangingPunct="1">
              <a:buFont typeface="Wingdings" charset="2"/>
              <a:buChar char="Ø"/>
              <a:defRPr/>
            </a:pPr>
            <a:r>
              <a:rPr kumimoji="1" lang="en-US" dirty="0" smtClean="0"/>
              <a:t>Set up (connection) takes time</a:t>
            </a:r>
          </a:p>
          <a:p>
            <a:pPr eaLnBrk="1" hangingPunct="1">
              <a:buFont typeface="Wingdings" charset="2"/>
              <a:buChar char="Ø"/>
              <a:defRPr/>
            </a:pPr>
            <a:r>
              <a:rPr kumimoji="1" lang="en-US" dirty="0" smtClean="0"/>
              <a:t>Once connected, transfer is transparent</a:t>
            </a:r>
          </a:p>
        </p:txBody>
      </p:sp>
      <p:sp>
        <p:nvSpPr>
          <p:cNvPr id="7" name="Content Placeholder 6"/>
          <p:cNvSpPr>
            <a:spLocks noGrp="1"/>
          </p:cNvSpPr>
          <p:nvPr>
            <p:ph sz="half" idx="2"/>
          </p:nvPr>
        </p:nvSpPr>
        <p:spPr>
          <a:xfrm>
            <a:off x="4648200" y="1447800"/>
            <a:ext cx="4038600" cy="5410200"/>
          </a:xfrm>
        </p:spPr>
        <p:txBody>
          <a:bodyPr/>
          <a:lstStyle/>
          <a:p>
            <a:pPr eaLnBrk="1" hangingPunct="1">
              <a:buFont typeface="Wingdings" charset="2"/>
              <a:buChar char="Ø"/>
              <a:defRPr/>
            </a:pPr>
            <a:r>
              <a:rPr kumimoji="1" lang="en-US" dirty="0" smtClean="0"/>
              <a:t>Has three phases</a:t>
            </a:r>
          </a:p>
        </p:txBody>
      </p:sp>
      <p:graphicFrame>
        <p:nvGraphicFramePr>
          <p:cNvPr id="6" name="Diagram 5"/>
          <p:cNvGraphicFramePr/>
          <p:nvPr/>
        </p:nvGraphicFramePr>
        <p:xfrm>
          <a:off x="4648200" y="2209800"/>
          <a:ext cx="434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l="1818" t="7059" r="2727" b="21176"/>
          <a:stretch>
            <a:fillRect/>
          </a:stretch>
        </p:blipFill>
        <p:spPr>
          <a:xfrm>
            <a:off x="173636" y="914400"/>
            <a:ext cx="8741764" cy="5078531"/>
          </a:xfrm>
          <a:prstGeom prst="rect">
            <a:avLst/>
          </a:prstGeom>
          <a:solidFill>
            <a:schemeClr val="accent3">
              <a:lumMod val="20000"/>
              <a:lumOff val="80000"/>
            </a:schemeClr>
          </a:solidFill>
        </p:spPr>
      </p:pic>
    </p:spTree>
  </p:cSld>
  <p:clrMapOvr>
    <a:masterClrMapping/>
  </p:clrMapOvr>
  <p:transition spd="slow">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l="9091" t="10588" r="14545" b="11765"/>
          <a:stretch>
            <a:fillRect/>
          </a:stretch>
        </p:blipFill>
        <p:spPr>
          <a:xfrm>
            <a:off x="609600" y="196587"/>
            <a:ext cx="8187294" cy="6432814"/>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US" dirty="0" smtClean="0"/>
              <a:t>Circuit-Switching Technology</a:t>
            </a:r>
          </a:p>
        </p:txBody>
      </p:sp>
      <p:sp>
        <p:nvSpPr>
          <p:cNvPr id="176131" name="Rectangle 3"/>
          <p:cNvSpPr>
            <a:spLocks noGrp="1" noChangeArrowheads="1"/>
          </p:cNvSpPr>
          <p:nvPr>
            <p:ph type="body" idx="1"/>
          </p:nvPr>
        </p:nvSpPr>
        <p:spPr>
          <a:xfrm>
            <a:off x="457200" y="1676400"/>
            <a:ext cx="8229600" cy="4759325"/>
          </a:xfrm>
        </p:spPr>
        <p:txBody>
          <a:bodyPr/>
          <a:lstStyle/>
          <a:p>
            <a:pPr eaLnBrk="1" hangingPunct="1"/>
            <a:r>
              <a:rPr lang="en-US" sz="2800" dirty="0"/>
              <a:t>Driven by applications that handle voice traffic</a:t>
            </a:r>
          </a:p>
          <a:p>
            <a:pPr lvl="1" eaLnBrk="1" hangingPunct="1"/>
            <a:r>
              <a:rPr lang="en-US" sz="2400" dirty="0"/>
              <a:t>Key requirement is no transmission delay and no variation in delay</a:t>
            </a:r>
          </a:p>
          <a:p>
            <a:pPr eaLnBrk="1" hangingPunct="1"/>
            <a:r>
              <a:rPr lang="en-US" sz="2800" dirty="0"/>
              <a:t>Efficient for analog transmission of voice signals</a:t>
            </a:r>
          </a:p>
          <a:p>
            <a:pPr eaLnBrk="1" hangingPunct="1"/>
            <a:r>
              <a:rPr lang="en-US" sz="2800" dirty="0"/>
              <a:t>Inefficient for digital transmission</a:t>
            </a:r>
          </a:p>
          <a:p>
            <a:pPr eaLnBrk="1" hangingPunct="1"/>
            <a:r>
              <a:rPr lang="en-US" sz="2800" dirty="0"/>
              <a:t>Transparent</a:t>
            </a:r>
            <a:endParaRPr lang="en-US" sz="2800" dirty="0" smtClean="0"/>
          </a:p>
          <a:p>
            <a:pPr lvl="1" eaLnBrk="1" hangingPunct="1"/>
            <a:r>
              <a:rPr lang="en-US" dirty="0"/>
              <a:t>O</a:t>
            </a:r>
            <a:r>
              <a:rPr lang="en-US" dirty="0" smtClean="0"/>
              <a:t>nce </a:t>
            </a:r>
            <a:r>
              <a:rPr lang="en-US" dirty="0"/>
              <a:t>a circuit is established it appears as a direct connection; no special logic is needed</a:t>
            </a:r>
          </a:p>
          <a:p>
            <a:pPr eaLnBrk="1" hangingPunct="1"/>
            <a:endParaRPr lang="en-US" sz="2800" dirty="0"/>
          </a:p>
          <a:p>
            <a:pPr lvl="1" eaLnBrk="1" hangingPunct="1">
              <a:buFont typeface="Wingdings" pitchFamily="32" charset="2"/>
              <a:buNone/>
            </a:pPr>
            <a:endParaRPr lang="en-US" sz="2400" dirty="0"/>
          </a:p>
          <a:p>
            <a:pPr lvl="1" eaLnBrk="1" hangingPunct="1">
              <a:buFont typeface="Wingdings" pitchFamily="32" charset="2"/>
              <a:buNone/>
            </a:pPr>
            <a:endParaRPr lang="en-US" dirty="0"/>
          </a:p>
          <a:p>
            <a:pPr lvl="1" eaLnBrk="1" hangingPunct="1">
              <a:buFont typeface="Wingdings" pitchFamily="32" charset="2"/>
              <a:buNone/>
            </a:pPr>
            <a:endParaRPr lang="en-US" sz="2400" dirty="0"/>
          </a:p>
          <a:p>
            <a:pPr lvl="1" eaLnBrk="1" hangingPunct="1">
              <a:buFont typeface="Wingdings" pitchFamily="32" charset="2"/>
              <a:buNone/>
            </a:pP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rcRect l="9412" t="3636" r="5882" b="3636"/>
          <a:stretch>
            <a:fillRect/>
          </a:stretch>
        </p:blipFill>
        <p:spPr>
          <a:xfrm>
            <a:off x="2421136" y="249416"/>
            <a:ext cx="4488788" cy="6359171"/>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9935</TotalTime>
  <Words>11698</Words>
  <Application>Microsoft Office PowerPoint</Application>
  <PresentationFormat>如螢幕大小 (4:3)</PresentationFormat>
  <Paragraphs>1033</Paragraphs>
  <Slides>41</Slides>
  <Notes>41</Notes>
  <HiddenSlides>0</HiddenSlides>
  <MMClips>0</MMClips>
  <ScaleCrop>false</ScaleCrop>
  <HeadingPairs>
    <vt:vector size="6" baseType="variant">
      <vt:variant>
        <vt:lpstr>使用字型</vt:lpstr>
      </vt:variant>
      <vt:variant>
        <vt:i4>5</vt:i4>
      </vt:variant>
      <vt:variant>
        <vt:lpstr>佈景主題</vt:lpstr>
      </vt:variant>
      <vt:variant>
        <vt:i4>2</vt:i4>
      </vt:variant>
      <vt:variant>
        <vt:lpstr>投影片標題</vt:lpstr>
      </vt:variant>
      <vt:variant>
        <vt:i4>41</vt:i4>
      </vt:variant>
    </vt:vector>
  </HeadingPairs>
  <TitlesOfParts>
    <vt:vector size="48" baseType="lpstr">
      <vt:lpstr>ＭＳ Ｐゴシック</vt:lpstr>
      <vt:lpstr>Arial</vt:lpstr>
      <vt:lpstr>Times</vt:lpstr>
      <vt:lpstr>Times New Roman</vt:lpstr>
      <vt:lpstr>Wingdings</vt:lpstr>
      <vt:lpstr>01-Overview</vt:lpstr>
      <vt:lpstr>ch01</vt:lpstr>
      <vt:lpstr>Data and Computer Communications</vt:lpstr>
      <vt:lpstr>WAN Technology and Protocols</vt:lpstr>
      <vt:lpstr>Switched Communications Networks</vt:lpstr>
      <vt:lpstr>PowerPoint 簡報</vt:lpstr>
      <vt:lpstr>Circuit Switching</vt:lpstr>
      <vt:lpstr>PowerPoint 簡報</vt:lpstr>
      <vt:lpstr>PowerPoint 簡報</vt:lpstr>
      <vt:lpstr>Circuit-Switching Technology</vt:lpstr>
      <vt:lpstr>PowerPoint 簡報</vt:lpstr>
      <vt:lpstr>Circuit-Switching Concepts</vt:lpstr>
      <vt:lpstr>Blocking or Non-blocking</vt:lpstr>
      <vt:lpstr>Space Division Switching</vt:lpstr>
      <vt:lpstr>PowerPoint 簡報</vt:lpstr>
      <vt:lpstr>PowerPoint 簡報</vt:lpstr>
      <vt:lpstr>Time Division Switching</vt:lpstr>
      <vt:lpstr>PowerPoint 簡報</vt:lpstr>
      <vt:lpstr>PowerPoint 簡報</vt:lpstr>
      <vt:lpstr>PowerPoint 簡報</vt:lpstr>
      <vt:lpstr>Packet Switching</vt:lpstr>
      <vt:lpstr>PowerPoint 簡報</vt:lpstr>
      <vt:lpstr>Advantages</vt:lpstr>
      <vt:lpstr>Switching Techniques</vt:lpstr>
      <vt:lpstr>PowerPoint 簡報</vt:lpstr>
      <vt:lpstr>PowerPoint 簡報</vt:lpstr>
      <vt:lpstr>Virtual Circuits vs. Datagram</vt:lpstr>
      <vt:lpstr>PowerPoint 簡報</vt:lpstr>
      <vt:lpstr>External Network Interface</vt:lpstr>
      <vt:lpstr>PowerPoint 簡報</vt:lpstr>
      <vt:lpstr>PowerPoint 簡報</vt:lpstr>
      <vt:lpstr>PowerPoint 簡報</vt:lpstr>
      <vt:lpstr>Asynchronous Transfer Mode (ATM)</vt:lpstr>
      <vt:lpstr>ATM</vt:lpstr>
      <vt:lpstr>Virtual Channel Connection  (VCC)</vt:lpstr>
      <vt:lpstr>PowerPoint 簡報</vt:lpstr>
      <vt:lpstr>Virtual Path Advantages</vt:lpstr>
      <vt:lpstr>Virtual Channel Characteristics</vt:lpstr>
      <vt:lpstr>Virtual Path Characteristics</vt:lpstr>
      <vt:lpstr>Control Signaling</vt:lpstr>
      <vt:lpstr>PowerPoint 簡報</vt:lpstr>
      <vt:lpstr>PowerPoint 簡報</vt:lpstr>
      <vt:lpstr>Summary</vt:lpstr>
    </vt:vector>
  </TitlesOfParts>
  <Manager/>
  <Company>School of IT&amp;EE, UNSW@ADFA, Australia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 William Stallings, Data and Computer Communications, 8/e</dc:title>
  <dc:subject>Lecture Slides</dc:subject>
  <dc:creator>Dr Lawrie Brown</dc:creator>
  <cp:keywords/>
  <dc:description/>
  <cp:lastModifiedBy>YCC</cp:lastModifiedBy>
  <cp:revision>81</cp:revision>
  <cp:lastPrinted>2006-07-11T08:20:33Z</cp:lastPrinted>
  <dcterms:created xsi:type="dcterms:W3CDTF">2013-09-25T03:36:28Z</dcterms:created>
  <dcterms:modified xsi:type="dcterms:W3CDTF">2017-04-05T13:01:05Z</dcterms:modified>
  <cp:category/>
</cp:coreProperties>
</file>